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338" r:id="rId2"/>
    <p:sldId id="329" r:id="rId3"/>
    <p:sldId id="341" r:id="rId4"/>
    <p:sldId id="312" r:id="rId5"/>
    <p:sldId id="337" r:id="rId6"/>
    <p:sldId id="335" r:id="rId7"/>
    <p:sldId id="297" r:id="rId8"/>
    <p:sldId id="305" r:id="rId9"/>
    <p:sldId id="298" r:id="rId10"/>
    <p:sldId id="295" r:id="rId11"/>
    <p:sldId id="342" r:id="rId12"/>
    <p:sldId id="299" r:id="rId13"/>
    <p:sldId id="301" r:id="rId14"/>
    <p:sldId id="300" r:id="rId15"/>
    <p:sldId id="314" r:id="rId16"/>
    <p:sldId id="302" r:id="rId17"/>
    <p:sldId id="265" r:id="rId18"/>
    <p:sldId id="308" r:id="rId19"/>
    <p:sldId id="310" r:id="rId20"/>
    <p:sldId id="311" r:id="rId21"/>
    <p:sldId id="309" r:id="rId22"/>
    <p:sldId id="339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icksand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  <a:srgbClr val="0033A1"/>
    <a:srgbClr val="8AB7E9"/>
    <a:srgbClr val="FFB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042EE-030E-48AD-AEE1-48DBF1C2F338}">
  <a:tblStyle styleId="{8CE042EE-030E-48AD-AEE1-48DBF1C2F3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1A6B3E-507F-4017-96D8-7895C4FAF28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CBA2C-51B8-4781-91D6-B62B64761D5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BB695D9-32A7-437D-A243-63E81726C24C}">
      <dgm:prSet phldrT="[Text]" custT="1"/>
      <dgm:spPr>
        <a:solidFill>
          <a:srgbClr val="0033A1"/>
        </a:solidFill>
      </dgm:spPr>
      <dgm:t>
        <a:bodyPr/>
        <a:lstStyle/>
        <a:p>
          <a:r>
            <a:rPr lang="en-US" sz="1500" dirty="0"/>
            <a:t>2003</a:t>
          </a:r>
        </a:p>
      </dgm:t>
    </dgm:pt>
    <dgm:pt modelId="{9A5E7BD3-DF9F-4F0F-B038-547DC0AD7531}" type="parTrans" cxnId="{5B2E8BC2-97DC-4934-9AF2-E4F621395112}">
      <dgm:prSet/>
      <dgm:spPr/>
      <dgm:t>
        <a:bodyPr/>
        <a:lstStyle/>
        <a:p>
          <a:endParaRPr lang="en-US" sz="1500"/>
        </a:p>
      </dgm:t>
    </dgm:pt>
    <dgm:pt modelId="{D308F009-9E2F-406D-ACF2-00196C7611D3}" type="sibTrans" cxnId="{5B2E8BC2-97DC-4934-9AF2-E4F621395112}">
      <dgm:prSet/>
      <dgm:spPr/>
      <dgm:t>
        <a:bodyPr/>
        <a:lstStyle/>
        <a:p>
          <a:endParaRPr lang="en-US" sz="1500"/>
        </a:p>
      </dgm:t>
    </dgm:pt>
    <dgm:pt modelId="{14985DEE-3821-4CA0-9A65-67ECB1288B07}">
      <dgm:prSet phldrT="[Text]" custT="1"/>
      <dgm:spPr>
        <a:solidFill>
          <a:srgbClr val="323E48"/>
        </a:solidFill>
      </dgm:spPr>
      <dgm:t>
        <a:bodyPr/>
        <a:lstStyle/>
        <a:p>
          <a:r>
            <a:rPr lang="en-US" sz="1500" dirty="0"/>
            <a:t>2013</a:t>
          </a:r>
        </a:p>
      </dgm:t>
    </dgm:pt>
    <dgm:pt modelId="{AFCD11D4-281D-4FBD-8346-38012A1ACD53}" type="parTrans" cxnId="{22AE04A2-B7C9-4A34-BC69-572337871CAD}">
      <dgm:prSet/>
      <dgm:spPr/>
      <dgm:t>
        <a:bodyPr/>
        <a:lstStyle/>
        <a:p>
          <a:endParaRPr lang="en-US" sz="1500"/>
        </a:p>
      </dgm:t>
    </dgm:pt>
    <dgm:pt modelId="{8842BDA6-8249-4946-B896-FAE7D67B10E7}" type="sibTrans" cxnId="{22AE04A2-B7C9-4A34-BC69-572337871CAD}">
      <dgm:prSet/>
      <dgm:spPr/>
      <dgm:t>
        <a:bodyPr/>
        <a:lstStyle/>
        <a:p>
          <a:endParaRPr lang="en-US" sz="1500"/>
        </a:p>
      </dgm:t>
    </dgm:pt>
    <dgm:pt modelId="{A199BEB8-D92E-471A-95F2-1312907EEBA7}">
      <dgm:prSet phldrT="[Text]" custT="1"/>
      <dgm:spPr>
        <a:solidFill>
          <a:srgbClr val="8AB7E9"/>
        </a:solidFill>
      </dgm:spPr>
      <dgm:t>
        <a:bodyPr/>
        <a:lstStyle/>
        <a:p>
          <a:r>
            <a:rPr lang="en-US" sz="1500" dirty="0"/>
            <a:t>2020</a:t>
          </a:r>
        </a:p>
      </dgm:t>
    </dgm:pt>
    <dgm:pt modelId="{470BA4E6-07FA-471F-992F-DC140BAB3B6C}" type="parTrans" cxnId="{CFA26BA1-D6F4-422C-9877-6F07634FDDA0}">
      <dgm:prSet/>
      <dgm:spPr/>
      <dgm:t>
        <a:bodyPr/>
        <a:lstStyle/>
        <a:p>
          <a:endParaRPr lang="en-US" sz="1500"/>
        </a:p>
      </dgm:t>
    </dgm:pt>
    <dgm:pt modelId="{9D96A2DF-1ECC-4F92-9072-F71860FD7174}" type="sibTrans" cxnId="{CFA26BA1-D6F4-422C-9877-6F07634FDDA0}">
      <dgm:prSet/>
      <dgm:spPr/>
      <dgm:t>
        <a:bodyPr/>
        <a:lstStyle/>
        <a:p>
          <a:endParaRPr lang="en-US" sz="1500"/>
        </a:p>
      </dgm:t>
    </dgm:pt>
    <dgm:pt modelId="{C2AE6DAA-CB0E-448A-A3D6-3793686C621D}">
      <dgm:prSet custT="1"/>
      <dgm:spPr/>
      <dgm:t>
        <a:bodyPr/>
        <a:lstStyle/>
        <a:p>
          <a:r>
            <a:rPr lang="en-US" sz="1500" dirty="0"/>
            <a:t>2021</a:t>
          </a:r>
        </a:p>
      </dgm:t>
    </dgm:pt>
    <dgm:pt modelId="{2A9D38B1-2984-4999-9D89-61751DDCD657}" type="parTrans" cxnId="{7449C6A5-FB07-4046-B5D2-56A034CFB127}">
      <dgm:prSet/>
      <dgm:spPr/>
      <dgm:t>
        <a:bodyPr/>
        <a:lstStyle/>
        <a:p>
          <a:endParaRPr lang="en-US" sz="1500"/>
        </a:p>
      </dgm:t>
    </dgm:pt>
    <dgm:pt modelId="{9C02F458-5C46-46B2-984B-AE5A4B149E90}" type="sibTrans" cxnId="{7449C6A5-FB07-4046-B5D2-56A034CFB127}">
      <dgm:prSet/>
      <dgm:spPr/>
      <dgm:t>
        <a:bodyPr/>
        <a:lstStyle/>
        <a:p>
          <a:endParaRPr lang="en-US" sz="1500"/>
        </a:p>
      </dgm:t>
    </dgm:pt>
    <dgm:pt modelId="{04CEB131-397C-45D6-B9FE-3E2D99AE6958}">
      <dgm:prSet custT="1"/>
      <dgm:spPr>
        <a:solidFill>
          <a:srgbClr val="323E48"/>
        </a:solidFill>
      </dgm:spPr>
      <dgm:t>
        <a:bodyPr/>
        <a:lstStyle/>
        <a:p>
          <a:r>
            <a:rPr lang="en-US" sz="1500" dirty="0"/>
            <a:t>2023</a:t>
          </a:r>
        </a:p>
      </dgm:t>
    </dgm:pt>
    <dgm:pt modelId="{EFAC03EE-C1E5-4991-BA3E-78A38384D9BE}" type="parTrans" cxnId="{E487223D-22B9-4B2D-B4BA-6BE9FD3BA996}">
      <dgm:prSet/>
      <dgm:spPr/>
      <dgm:t>
        <a:bodyPr/>
        <a:lstStyle/>
        <a:p>
          <a:endParaRPr lang="en-US" sz="1500"/>
        </a:p>
      </dgm:t>
    </dgm:pt>
    <dgm:pt modelId="{3BCB64B5-6C4C-4D5D-89FE-CC8931F2A488}" type="sibTrans" cxnId="{E487223D-22B9-4B2D-B4BA-6BE9FD3BA996}">
      <dgm:prSet/>
      <dgm:spPr/>
      <dgm:t>
        <a:bodyPr/>
        <a:lstStyle/>
        <a:p>
          <a:endParaRPr lang="en-US" sz="1500"/>
        </a:p>
      </dgm:t>
    </dgm:pt>
    <dgm:pt modelId="{378CCB43-B9CE-4B95-8060-63388D281A64}" type="pres">
      <dgm:prSet presAssocID="{F16CBA2C-51B8-4781-91D6-B62B64761D53}" presName="Name0" presStyleCnt="0">
        <dgm:presLayoutVars>
          <dgm:dir/>
          <dgm:animLvl val="lvl"/>
          <dgm:resizeHandles val="exact"/>
        </dgm:presLayoutVars>
      </dgm:prSet>
      <dgm:spPr/>
    </dgm:pt>
    <dgm:pt modelId="{1D23FDE9-1CD9-4096-B4D3-84536BA99A80}" type="pres">
      <dgm:prSet presAssocID="{2BB695D9-32A7-437D-A243-63E81726C24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D0484A7-6814-4555-AB8F-6F719CC4B35B}" type="pres">
      <dgm:prSet presAssocID="{D308F009-9E2F-406D-ACF2-00196C7611D3}" presName="parTxOnlySpace" presStyleCnt="0"/>
      <dgm:spPr/>
    </dgm:pt>
    <dgm:pt modelId="{AC32EFDA-72B0-46C6-BCC1-6CBD6FC8A34A}" type="pres">
      <dgm:prSet presAssocID="{14985DEE-3821-4CA0-9A65-67ECB1288B0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6617B80-F480-4E63-B6D8-6B0A0BB69704}" type="pres">
      <dgm:prSet presAssocID="{8842BDA6-8249-4946-B896-FAE7D67B10E7}" presName="parTxOnlySpace" presStyleCnt="0"/>
      <dgm:spPr/>
    </dgm:pt>
    <dgm:pt modelId="{11838F5C-0B45-4849-9FAB-4AE1FBD5A1D8}" type="pres">
      <dgm:prSet presAssocID="{A199BEB8-D92E-471A-95F2-1312907EEBA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78AC30E-882E-475D-85F3-2A9AEDCB75DD}" type="pres">
      <dgm:prSet presAssocID="{9D96A2DF-1ECC-4F92-9072-F71860FD7174}" presName="parTxOnlySpace" presStyleCnt="0"/>
      <dgm:spPr/>
    </dgm:pt>
    <dgm:pt modelId="{6BD94269-A93B-49BE-9F5F-BDFB7DAA8139}" type="pres">
      <dgm:prSet presAssocID="{C2AE6DAA-CB0E-448A-A3D6-3793686C621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BC3F49F-7F99-4109-9C46-C0F7D654291F}" type="pres">
      <dgm:prSet presAssocID="{9C02F458-5C46-46B2-984B-AE5A4B149E90}" presName="parTxOnlySpace" presStyleCnt="0"/>
      <dgm:spPr/>
    </dgm:pt>
    <dgm:pt modelId="{F4EF631D-63D5-4D5D-B76E-6228C0365FE2}" type="pres">
      <dgm:prSet presAssocID="{04CEB131-397C-45D6-B9FE-3E2D99AE695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487223D-22B9-4B2D-B4BA-6BE9FD3BA996}" srcId="{F16CBA2C-51B8-4781-91D6-B62B64761D53}" destId="{04CEB131-397C-45D6-B9FE-3E2D99AE6958}" srcOrd="4" destOrd="0" parTransId="{EFAC03EE-C1E5-4991-BA3E-78A38384D9BE}" sibTransId="{3BCB64B5-6C4C-4D5D-89FE-CC8931F2A488}"/>
    <dgm:cxn modelId="{0B447A69-0431-45AF-90FE-A1548F5BB225}" type="presOf" srcId="{04CEB131-397C-45D6-B9FE-3E2D99AE6958}" destId="{F4EF631D-63D5-4D5D-B76E-6228C0365FE2}" srcOrd="0" destOrd="0" presId="urn:microsoft.com/office/officeart/2005/8/layout/chevron1"/>
    <dgm:cxn modelId="{CFA26BA1-D6F4-422C-9877-6F07634FDDA0}" srcId="{F16CBA2C-51B8-4781-91D6-B62B64761D53}" destId="{A199BEB8-D92E-471A-95F2-1312907EEBA7}" srcOrd="2" destOrd="0" parTransId="{470BA4E6-07FA-471F-992F-DC140BAB3B6C}" sibTransId="{9D96A2DF-1ECC-4F92-9072-F71860FD7174}"/>
    <dgm:cxn modelId="{713D02A2-DAC3-4EA5-9CF4-6A4328E1ECA1}" type="presOf" srcId="{A199BEB8-D92E-471A-95F2-1312907EEBA7}" destId="{11838F5C-0B45-4849-9FAB-4AE1FBD5A1D8}" srcOrd="0" destOrd="0" presId="urn:microsoft.com/office/officeart/2005/8/layout/chevron1"/>
    <dgm:cxn modelId="{22AE04A2-B7C9-4A34-BC69-572337871CAD}" srcId="{F16CBA2C-51B8-4781-91D6-B62B64761D53}" destId="{14985DEE-3821-4CA0-9A65-67ECB1288B07}" srcOrd="1" destOrd="0" parTransId="{AFCD11D4-281D-4FBD-8346-38012A1ACD53}" sibTransId="{8842BDA6-8249-4946-B896-FAE7D67B10E7}"/>
    <dgm:cxn modelId="{7449C6A5-FB07-4046-B5D2-56A034CFB127}" srcId="{F16CBA2C-51B8-4781-91D6-B62B64761D53}" destId="{C2AE6DAA-CB0E-448A-A3D6-3793686C621D}" srcOrd="3" destOrd="0" parTransId="{2A9D38B1-2984-4999-9D89-61751DDCD657}" sibTransId="{9C02F458-5C46-46B2-984B-AE5A4B149E90}"/>
    <dgm:cxn modelId="{F407B5A8-2A7F-4150-A2E7-99AAE515EC2F}" type="presOf" srcId="{2BB695D9-32A7-437D-A243-63E81726C24C}" destId="{1D23FDE9-1CD9-4096-B4D3-84536BA99A80}" srcOrd="0" destOrd="0" presId="urn:microsoft.com/office/officeart/2005/8/layout/chevron1"/>
    <dgm:cxn modelId="{FB7BB3B7-7F23-480F-8A05-D1B9FBA99D1B}" type="presOf" srcId="{14985DEE-3821-4CA0-9A65-67ECB1288B07}" destId="{AC32EFDA-72B0-46C6-BCC1-6CBD6FC8A34A}" srcOrd="0" destOrd="0" presId="urn:microsoft.com/office/officeart/2005/8/layout/chevron1"/>
    <dgm:cxn modelId="{826DD6BE-4E1A-476A-A0FD-433F9D7F83D4}" type="presOf" srcId="{C2AE6DAA-CB0E-448A-A3D6-3793686C621D}" destId="{6BD94269-A93B-49BE-9F5F-BDFB7DAA8139}" srcOrd="0" destOrd="0" presId="urn:microsoft.com/office/officeart/2005/8/layout/chevron1"/>
    <dgm:cxn modelId="{5B2E8BC2-97DC-4934-9AF2-E4F621395112}" srcId="{F16CBA2C-51B8-4781-91D6-B62B64761D53}" destId="{2BB695D9-32A7-437D-A243-63E81726C24C}" srcOrd="0" destOrd="0" parTransId="{9A5E7BD3-DF9F-4F0F-B038-547DC0AD7531}" sibTransId="{D308F009-9E2F-406D-ACF2-00196C7611D3}"/>
    <dgm:cxn modelId="{5B3A05D1-DE8C-47CD-A006-873FE05182D0}" type="presOf" srcId="{F16CBA2C-51B8-4781-91D6-B62B64761D53}" destId="{378CCB43-B9CE-4B95-8060-63388D281A64}" srcOrd="0" destOrd="0" presId="urn:microsoft.com/office/officeart/2005/8/layout/chevron1"/>
    <dgm:cxn modelId="{575C4076-7EAE-490C-AFDE-C7F68FF81E08}" type="presParOf" srcId="{378CCB43-B9CE-4B95-8060-63388D281A64}" destId="{1D23FDE9-1CD9-4096-B4D3-84536BA99A80}" srcOrd="0" destOrd="0" presId="urn:microsoft.com/office/officeart/2005/8/layout/chevron1"/>
    <dgm:cxn modelId="{7DE91569-A055-4674-8FA8-C8D9346BD510}" type="presParOf" srcId="{378CCB43-B9CE-4B95-8060-63388D281A64}" destId="{8D0484A7-6814-4555-AB8F-6F719CC4B35B}" srcOrd="1" destOrd="0" presId="urn:microsoft.com/office/officeart/2005/8/layout/chevron1"/>
    <dgm:cxn modelId="{3ACB844C-21F5-4F23-9128-0091FD00B3C2}" type="presParOf" srcId="{378CCB43-B9CE-4B95-8060-63388D281A64}" destId="{AC32EFDA-72B0-46C6-BCC1-6CBD6FC8A34A}" srcOrd="2" destOrd="0" presId="urn:microsoft.com/office/officeart/2005/8/layout/chevron1"/>
    <dgm:cxn modelId="{583ED9D1-6AC1-4467-9A17-05A5F33260D1}" type="presParOf" srcId="{378CCB43-B9CE-4B95-8060-63388D281A64}" destId="{06617B80-F480-4E63-B6D8-6B0A0BB69704}" srcOrd="3" destOrd="0" presId="urn:microsoft.com/office/officeart/2005/8/layout/chevron1"/>
    <dgm:cxn modelId="{C709E696-3D55-4701-BCAE-66BFD5526752}" type="presParOf" srcId="{378CCB43-B9CE-4B95-8060-63388D281A64}" destId="{11838F5C-0B45-4849-9FAB-4AE1FBD5A1D8}" srcOrd="4" destOrd="0" presId="urn:microsoft.com/office/officeart/2005/8/layout/chevron1"/>
    <dgm:cxn modelId="{FEFDF2CE-D06F-4E12-AC97-1B1DBFB0AA5A}" type="presParOf" srcId="{378CCB43-B9CE-4B95-8060-63388D281A64}" destId="{C78AC30E-882E-475D-85F3-2A9AEDCB75DD}" srcOrd="5" destOrd="0" presId="urn:microsoft.com/office/officeart/2005/8/layout/chevron1"/>
    <dgm:cxn modelId="{D80336D4-00A6-49E9-84D2-D5B33D7B68B1}" type="presParOf" srcId="{378CCB43-B9CE-4B95-8060-63388D281A64}" destId="{6BD94269-A93B-49BE-9F5F-BDFB7DAA8139}" srcOrd="6" destOrd="0" presId="urn:microsoft.com/office/officeart/2005/8/layout/chevron1"/>
    <dgm:cxn modelId="{747C7C34-616D-4CC5-828C-0CD13D16B538}" type="presParOf" srcId="{378CCB43-B9CE-4B95-8060-63388D281A64}" destId="{6BC3F49F-7F99-4109-9C46-C0F7D654291F}" srcOrd="7" destOrd="0" presId="urn:microsoft.com/office/officeart/2005/8/layout/chevron1"/>
    <dgm:cxn modelId="{53CE54C2-8903-478C-B434-ADB0CFBAC0EE}" type="presParOf" srcId="{378CCB43-B9CE-4B95-8060-63388D281A64}" destId="{F4EF631D-63D5-4D5D-B76E-6228C0365FE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3FDE9-1CD9-4096-B4D3-84536BA99A80}">
      <dsp:nvSpPr>
        <dsp:cNvPr id="0" name=""/>
        <dsp:cNvSpPr/>
      </dsp:nvSpPr>
      <dsp:spPr>
        <a:xfrm>
          <a:off x="1752" y="416259"/>
          <a:ext cx="1560104" cy="624041"/>
        </a:xfrm>
        <a:prstGeom prst="chevron">
          <a:avLst/>
        </a:prstGeom>
        <a:solidFill>
          <a:srgbClr val="0033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2003</a:t>
          </a:r>
        </a:p>
      </dsp:txBody>
      <dsp:txXfrm>
        <a:off x="313773" y="416259"/>
        <a:ext cx="936063" cy="624041"/>
      </dsp:txXfrm>
    </dsp:sp>
    <dsp:sp modelId="{AC32EFDA-72B0-46C6-BCC1-6CBD6FC8A34A}">
      <dsp:nvSpPr>
        <dsp:cNvPr id="0" name=""/>
        <dsp:cNvSpPr/>
      </dsp:nvSpPr>
      <dsp:spPr>
        <a:xfrm>
          <a:off x="1405847" y="416259"/>
          <a:ext cx="1560104" cy="624041"/>
        </a:xfrm>
        <a:prstGeom prst="chevron">
          <a:avLst/>
        </a:prstGeom>
        <a:solidFill>
          <a:srgbClr val="323E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2013</a:t>
          </a:r>
        </a:p>
      </dsp:txBody>
      <dsp:txXfrm>
        <a:off x="1717868" y="416259"/>
        <a:ext cx="936063" cy="624041"/>
      </dsp:txXfrm>
    </dsp:sp>
    <dsp:sp modelId="{11838F5C-0B45-4849-9FAB-4AE1FBD5A1D8}">
      <dsp:nvSpPr>
        <dsp:cNvPr id="0" name=""/>
        <dsp:cNvSpPr/>
      </dsp:nvSpPr>
      <dsp:spPr>
        <a:xfrm>
          <a:off x="2809941" y="416259"/>
          <a:ext cx="1560104" cy="624041"/>
        </a:xfrm>
        <a:prstGeom prst="chevron">
          <a:avLst/>
        </a:prstGeom>
        <a:solidFill>
          <a:srgbClr val="8AB7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2020</a:t>
          </a:r>
        </a:p>
      </dsp:txBody>
      <dsp:txXfrm>
        <a:off x="3121962" y="416259"/>
        <a:ext cx="936063" cy="624041"/>
      </dsp:txXfrm>
    </dsp:sp>
    <dsp:sp modelId="{6BD94269-A93B-49BE-9F5F-BDFB7DAA8139}">
      <dsp:nvSpPr>
        <dsp:cNvPr id="0" name=""/>
        <dsp:cNvSpPr/>
      </dsp:nvSpPr>
      <dsp:spPr>
        <a:xfrm>
          <a:off x="4214035" y="416259"/>
          <a:ext cx="1560104" cy="624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2021</a:t>
          </a:r>
        </a:p>
      </dsp:txBody>
      <dsp:txXfrm>
        <a:off x="4526056" y="416259"/>
        <a:ext cx="936063" cy="624041"/>
      </dsp:txXfrm>
    </dsp:sp>
    <dsp:sp modelId="{F4EF631D-63D5-4D5D-B76E-6228C0365FE2}">
      <dsp:nvSpPr>
        <dsp:cNvPr id="0" name=""/>
        <dsp:cNvSpPr/>
      </dsp:nvSpPr>
      <dsp:spPr>
        <a:xfrm>
          <a:off x="5618130" y="416259"/>
          <a:ext cx="1560104" cy="624041"/>
        </a:xfrm>
        <a:prstGeom prst="chevron">
          <a:avLst/>
        </a:prstGeom>
        <a:solidFill>
          <a:srgbClr val="323E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2023</a:t>
          </a:r>
        </a:p>
      </dsp:txBody>
      <dsp:txXfrm>
        <a:off x="5930151" y="416259"/>
        <a:ext cx="936063" cy="624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69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97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513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04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85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878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365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34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75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92539d42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92539d425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106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127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92539d42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92539d425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7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92539d42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92539d42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50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827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74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77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22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23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78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1312687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cxnSp>
        <p:nvCxnSpPr>
          <p:cNvPr id="11" name="Google Shape;11;p2"/>
          <p:cNvCxnSpPr>
            <a:cxnSpLocks/>
            <a:stCxn id="12" idx="4"/>
          </p:cNvCxnSpPr>
          <p:nvPr/>
        </p:nvCxnSpPr>
        <p:spPr>
          <a:xfrm>
            <a:off x="939750" y="1943840"/>
            <a:ext cx="0" cy="3199660"/>
          </a:xfrm>
          <a:prstGeom prst="straightConnector1">
            <a:avLst/>
          </a:prstGeom>
          <a:noFill/>
          <a:ln w="9525" cap="flat" cmpd="sng">
            <a:solidFill>
              <a:srgbClr val="8AB7E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45250" y="1754840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8AB7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8AB7E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/>
          <p:nvPr/>
        </p:nvSpPr>
        <p:spPr>
          <a:xfrm flipH="1">
            <a:off x="632556" y="2267403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8AB7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+mj-lt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8AB7E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8AB7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65475" y="1174117"/>
            <a:ext cx="3306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>
                <a:latin typeface="+mn-l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71570" y="1174117"/>
            <a:ext cx="33069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>
                <a:latin typeface="+mn-l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8AB7E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8AB7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8AB7E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74396" y="586477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8AB7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4810082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800">
                <a:solidFill>
                  <a:schemeClr val="accent1"/>
                </a:solidFill>
                <a:latin typeface="+mn-lt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B3EF429-697A-4457-8DA8-CB81158068A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4234" y="4698559"/>
            <a:ext cx="471605" cy="31955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319175" y="1167865"/>
            <a:ext cx="6680400" cy="1637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Arial" panose="020B0604020202020204" pitchFamily="34" charset="0"/>
                <a:cs typeface="Arial" panose="020B0604020202020204" pitchFamily="34" charset="0"/>
              </a:rPr>
              <a:t>THE LEADER IN TODAY’S NON-QM PROGRAMS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D98BD-384A-288A-B9FF-AF995A5BC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7" r="198" b="78117"/>
          <a:stretch/>
        </p:blipFill>
        <p:spPr>
          <a:xfrm flipH="1">
            <a:off x="3278154" y="2654619"/>
            <a:ext cx="5865846" cy="30517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92DCA-0699-DDD1-A06B-FE4D060A1B41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C0BF8B-4E3D-4DD0-8906-7CCA31BC2034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1032997" y="1295666"/>
            <a:ext cx="4823778" cy="176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Loan amounts up to $10M, Owner Occ / $3M Investment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Qualify with Full Doc, Bank Statements, DSCR, ATR-In-Full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I/O available with a 650+ FICO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C/O available with no max cash in hand at 65% LTV or below</a:t>
            </a:r>
          </a:p>
        </p:txBody>
      </p:sp>
      <p:sp>
        <p:nvSpPr>
          <p:cNvPr id="5" name="Google Shape;129;p19">
            <a:extLst>
              <a:ext uri="{FF2B5EF4-FFF2-40B4-BE49-F238E27FC236}">
                <a16:creationId xmlns:a16="http://schemas.microsoft.com/office/drawing/2014/main" id="{3623C1FD-4156-F1EB-669B-6FBA3973AB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JUMBO NON-QM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A12E2C-EA9B-7C8E-6D81-7283D13DF375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oogle Shape;313;p32">
            <a:extLst>
              <a:ext uri="{FF2B5EF4-FFF2-40B4-BE49-F238E27FC236}">
                <a16:creationId xmlns:a16="http://schemas.microsoft.com/office/drawing/2014/main" id="{CB1FD12C-E624-7B56-FA2A-8C98A9B8CA92}"/>
              </a:ext>
            </a:extLst>
          </p:cNvPr>
          <p:cNvGrpSpPr/>
          <p:nvPr/>
        </p:nvGrpSpPr>
        <p:grpSpPr>
          <a:xfrm rot="663698">
            <a:off x="6782466" y="2352736"/>
            <a:ext cx="1360059" cy="2000232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31" name="Google Shape;314;p32">
              <a:extLst>
                <a:ext uri="{FF2B5EF4-FFF2-40B4-BE49-F238E27FC236}">
                  <a16:creationId xmlns:a16="http://schemas.microsoft.com/office/drawing/2014/main" id="{8F545B7D-4A41-8DC2-F85A-1A343EAEEA13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;p32">
              <a:extLst>
                <a:ext uri="{FF2B5EF4-FFF2-40B4-BE49-F238E27FC236}">
                  <a16:creationId xmlns:a16="http://schemas.microsoft.com/office/drawing/2014/main" id="{2C6AE80A-D54E-1E50-A9CB-0BE01B90EC23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6;p32">
              <a:extLst>
                <a:ext uri="{FF2B5EF4-FFF2-40B4-BE49-F238E27FC236}">
                  <a16:creationId xmlns:a16="http://schemas.microsoft.com/office/drawing/2014/main" id="{0B03573A-AC70-50B1-4C7C-F17FCD3E8712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7;p32">
              <a:extLst>
                <a:ext uri="{FF2B5EF4-FFF2-40B4-BE49-F238E27FC236}">
                  <a16:creationId xmlns:a16="http://schemas.microsoft.com/office/drawing/2014/main" id="{8506EFD8-A248-DCD3-1F1D-F38F685E674D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11FAF2E-1D09-7FC7-8ED3-6F2CFDF44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1568">
            <a:off x="6863543" y="2575827"/>
            <a:ext cx="1197905" cy="15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2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C0BF8B-4E3D-4DD0-8906-7CCA31BC2034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1032997" y="1583609"/>
            <a:ext cx="6177622" cy="302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Qualify with a liquid asset that is equal to or greater than the requested loan amount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Borrower does not have to be currently employed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Only show 2 months of statements for qualifying account (Brokerage Accounts, Retirement Accounts, Savings, etc.)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600 FICO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75% LTV Purchase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70% LTV Refinance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Owner-Occupied Only</a:t>
            </a:r>
            <a:endParaRPr lang="en-US" sz="14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BF3C"/>
              </a:buClr>
              <a:buSzPct val="130000"/>
            </a:pPr>
            <a:endParaRPr lang="en-US" sz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Google Shape;129;p19">
            <a:extLst>
              <a:ext uri="{FF2B5EF4-FFF2-40B4-BE49-F238E27FC236}">
                <a16:creationId xmlns:a16="http://schemas.microsoft.com/office/drawing/2014/main" id="{3623C1FD-4156-F1EB-669B-6FBA3973AB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</a:rPr>
              <a:t>ATR-IN-FULL</a:t>
            </a:r>
            <a:endParaRPr sz="36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A12E2C-EA9B-7C8E-6D81-7283D13DF375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313;p32">
            <a:extLst>
              <a:ext uri="{FF2B5EF4-FFF2-40B4-BE49-F238E27FC236}">
                <a16:creationId xmlns:a16="http://schemas.microsoft.com/office/drawing/2014/main" id="{8000DC4B-BDF8-24BA-9E3E-7ECA0E871989}"/>
              </a:ext>
            </a:extLst>
          </p:cNvPr>
          <p:cNvGrpSpPr/>
          <p:nvPr/>
        </p:nvGrpSpPr>
        <p:grpSpPr>
          <a:xfrm rot="663698">
            <a:off x="7103189" y="2352736"/>
            <a:ext cx="1360059" cy="2000232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8" name="Google Shape;314;p32">
              <a:extLst>
                <a:ext uri="{FF2B5EF4-FFF2-40B4-BE49-F238E27FC236}">
                  <a16:creationId xmlns:a16="http://schemas.microsoft.com/office/drawing/2014/main" id="{9DE31E70-3048-CD08-41F7-07AEE959A510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5;p32">
              <a:extLst>
                <a:ext uri="{FF2B5EF4-FFF2-40B4-BE49-F238E27FC236}">
                  <a16:creationId xmlns:a16="http://schemas.microsoft.com/office/drawing/2014/main" id="{7C78E9F7-81F5-2C35-193A-E7142B073E0C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6;p32">
              <a:extLst>
                <a:ext uri="{FF2B5EF4-FFF2-40B4-BE49-F238E27FC236}">
                  <a16:creationId xmlns:a16="http://schemas.microsoft.com/office/drawing/2014/main" id="{4E077B05-E5D7-6B58-80A3-62AB54A72134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7;p32">
              <a:extLst>
                <a:ext uri="{FF2B5EF4-FFF2-40B4-BE49-F238E27FC236}">
                  <a16:creationId xmlns:a16="http://schemas.microsoft.com/office/drawing/2014/main" id="{4BAA6216-B1CF-D686-8E74-399C000C0BA9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291717-9DBB-B960-2CB9-A372FE86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4269">
            <a:off x="7169963" y="2563037"/>
            <a:ext cx="1226509" cy="15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9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1032997" y="1752778"/>
            <a:ext cx="6059820" cy="279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Designed for borrowers who live and work outside of the U.S. and are looking to purchase or refinance an investment property here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income, job, or credit required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reserves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Non-Owner Occupied Only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30-Year Fixed, 5yr &amp; 10yr I/O available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70% LTV Purchase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65% LTV Refinance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Most property types allowed</a:t>
            </a:r>
          </a:p>
        </p:txBody>
      </p:sp>
      <p:sp>
        <p:nvSpPr>
          <p:cNvPr id="17" name="Google Shape;176;p25">
            <a:extLst>
              <a:ext uri="{FF2B5EF4-FFF2-40B4-BE49-F238E27FC236}">
                <a16:creationId xmlns:a16="http://schemas.microsoft.com/office/drawing/2014/main" id="{7D9B23AB-CAAA-4A20-A0AD-585A70CE8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FOREIGN NATIONAL</a:t>
            </a:r>
            <a:endParaRPr sz="2400" dirty="0"/>
          </a:p>
        </p:txBody>
      </p:sp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ED4A3FEE-407A-E416-643C-D30BD9557F2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FOREIGN NATIONAL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021C3C-10F0-16C7-F2E5-A350B6CF9139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583778F-0499-6B53-8481-340103CD9AAE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grpSp>
        <p:nvGrpSpPr>
          <p:cNvPr id="6" name="Google Shape;313;p32">
            <a:extLst>
              <a:ext uri="{FF2B5EF4-FFF2-40B4-BE49-F238E27FC236}">
                <a16:creationId xmlns:a16="http://schemas.microsoft.com/office/drawing/2014/main" id="{411C39F8-D4D5-C009-DD13-796556A7209F}"/>
              </a:ext>
            </a:extLst>
          </p:cNvPr>
          <p:cNvGrpSpPr/>
          <p:nvPr/>
        </p:nvGrpSpPr>
        <p:grpSpPr>
          <a:xfrm rot="663698">
            <a:off x="6828614" y="2549559"/>
            <a:ext cx="1509305" cy="2077074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8" name="Google Shape;314;p32">
              <a:extLst>
                <a:ext uri="{FF2B5EF4-FFF2-40B4-BE49-F238E27FC236}">
                  <a16:creationId xmlns:a16="http://schemas.microsoft.com/office/drawing/2014/main" id="{D3ED7398-14AB-1269-F6FF-815BC81F67A5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5;p32">
              <a:extLst>
                <a:ext uri="{FF2B5EF4-FFF2-40B4-BE49-F238E27FC236}">
                  <a16:creationId xmlns:a16="http://schemas.microsoft.com/office/drawing/2014/main" id="{1BD00072-4E65-2887-6A8D-4AA115991279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6;p32">
              <a:extLst>
                <a:ext uri="{FF2B5EF4-FFF2-40B4-BE49-F238E27FC236}">
                  <a16:creationId xmlns:a16="http://schemas.microsoft.com/office/drawing/2014/main" id="{7BAF59AA-8E7C-BA67-07DC-9EEABE400900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7;p32">
              <a:extLst>
                <a:ext uri="{FF2B5EF4-FFF2-40B4-BE49-F238E27FC236}">
                  <a16:creationId xmlns:a16="http://schemas.microsoft.com/office/drawing/2014/main" id="{6AB3A0E9-75BD-07D3-175B-C163633602BC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1D2BEF-8731-981C-7800-E067D93F0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1652">
            <a:off x="6902671" y="2747978"/>
            <a:ext cx="1382353" cy="168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39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C0BF8B-4E3D-4DD0-8906-7CCA31BC2034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1032996" y="1540043"/>
            <a:ext cx="5711563" cy="23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Income programs: WVOE for Wage Earners, 12-Month Bank Statement for Self-Employed, DSCR available for NOO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2-year income history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Valid U.S. government issued ID or U.S. Passport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80% LTV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Loan amounts up to $1M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650 FICO</a:t>
            </a:r>
          </a:p>
        </p:txBody>
      </p:sp>
      <p:sp>
        <p:nvSpPr>
          <p:cNvPr id="6" name="Google Shape;129;p19">
            <a:extLst>
              <a:ext uri="{FF2B5EF4-FFF2-40B4-BE49-F238E27FC236}">
                <a16:creationId xmlns:a16="http://schemas.microsoft.com/office/drawing/2014/main" id="{1FDE8DC8-1523-B176-A011-B721B50735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</a:rPr>
              <a:t>ITIN</a:t>
            </a:r>
            <a:endParaRPr sz="3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7D18D3-82FA-1AD5-228F-B36AB150A700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oogle Shape;313;p32">
            <a:extLst>
              <a:ext uri="{FF2B5EF4-FFF2-40B4-BE49-F238E27FC236}">
                <a16:creationId xmlns:a16="http://schemas.microsoft.com/office/drawing/2014/main" id="{6D15F109-6C07-7E7F-F50F-7CC762111E5E}"/>
              </a:ext>
            </a:extLst>
          </p:cNvPr>
          <p:cNvGrpSpPr/>
          <p:nvPr/>
        </p:nvGrpSpPr>
        <p:grpSpPr>
          <a:xfrm rot="663698">
            <a:off x="6966338" y="2535709"/>
            <a:ext cx="1367608" cy="2104775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9" name="Google Shape;314;p32">
              <a:extLst>
                <a:ext uri="{FF2B5EF4-FFF2-40B4-BE49-F238E27FC236}">
                  <a16:creationId xmlns:a16="http://schemas.microsoft.com/office/drawing/2014/main" id="{16DCF781-D49E-4C02-F759-3E6A58449B1E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5;p32">
              <a:extLst>
                <a:ext uri="{FF2B5EF4-FFF2-40B4-BE49-F238E27FC236}">
                  <a16:creationId xmlns:a16="http://schemas.microsoft.com/office/drawing/2014/main" id="{75601B42-FEAF-37C3-4535-8B3F0C8478CF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6;p32">
              <a:extLst>
                <a:ext uri="{FF2B5EF4-FFF2-40B4-BE49-F238E27FC236}">
                  <a16:creationId xmlns:a16="http://schemas.microsoft.com/office/drawing/2014/main" id="{88069A90-D97D-8DF9-6B03-548ACC047D66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7;p32">
              <a:extLst>
                <a:ext uri="{FF2B5EF4-FFF2-40B4-BE49-F238E27FC236}">
                  <a16:creationId xmlns:a16="http://schemas.microsoft.com/office/drawing/2014/main" id="{49C685BA-1591-8F06-37EF-5E81005D72CC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B4F0859-2300-79F5-B04B-08A39F0EC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1215">
            <a:off x="7036144" y="2758771"/>
            <a:ext cx="1216903" cy="165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C0BF8B-4E3D-4DD0-8906-7CCA31BC2034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955651" y="1612837"/>
            <a:ext cx="6990479" cy="276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650 FICO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Loan amounts up to $4M (O/O)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Loan amounts down to $250K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Owner Occupied, Non-Owner Occupied, and 2</a:t>
            </a:r>
            <a:r>
              <a:rPr lang="en-US" sz="1200" baseline="300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nd</a:t>
            </a: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 Homes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90% LTV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DSCR calculation based off Interest Only payment rather than full P&amp;I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5-Year I/O 30-Year term available on 5/1 &amp; 7/1 ARMs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10-Year I/O 40-Year term with 30-Year Fixed</a:t>
            </a:r>
          </a:p>
        </p:txBody>
      </p:sp>
      <p:sp>
        <p:nvSpPr>
          <p:cNvPr id="6" name="Google Shape;129;p19">
            <a:extLst>
              <a:ext uri="{FF2B5EF4-FFF2-40B4-BE49-F238E27FC236}">
                <a16:creationId xmlns:a16="http://schemas.microsoft.com/office/drawing/2014/main" id="{34C51683-E67C-3D07-8EC0-CC96426467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bg1"/>
                </a:solidFill>
              </a:rPr>
              <a:t>INTEREST ONLY</a:t>
            </a:r>
            <a:endParaRPr sz="3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8A8AF1-6712-77FB-80EC-46F2631A680C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oogle Shape;313;p32">
            <a:extLst>
              <a:ext uri="{FF2B5EF4-FFF2-40B4-BE49-F238E27FC236}">
                <a16:creationId xmlns:a16="http://schemas.microsoft.com/office/drawing/2014/main" id="{B9CE8C53-DDA1-FCF7-1BB7-866690A3435C}"/>
              </a:ext>
            </a:extLst>
          </p:cNvPr>
          <p:cNvGrpSpPr/>
          <p:nvPr/>
        </p:nvGrpSpPr>
        <p:grpSpPr>
          <a:xfrm rot="663698">
            <a:off x="7050751" y="2589115"/>
            <a:ext cx="1350390" cy="2052535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9" name="Google Shape;314;p32">
              <a:extLst>
                <a:ext uri="{FF2B5EF4-FFF2-40B4-BE49-F238E27FC236}">
                  <a16:creationId xmlns:a16="http://schemas.microsoft.com/office/drawing/2014/main" id="{F778189E-6CE6-5EF9-E903-101D9FE2BEF0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5;p32">
              <a:extLst>
                <a:ext uri="{FF2B5EF4-FFF2-40B4-BE49-F238E27FC236}">
                  <a16:creationId xmlns:a16="http://schemas.microsoft.com/office/drawing/2014/main" id="{9F41C629-E7B4-B32B-5BB2-8AF22849070A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6;p32">
              <a:extLst>
                <a:ext uri="{FF2B5EF4-FFF2-40B4-BE49-F238E27FC236}">
                  <a16:creationId xmlns:a16="http://schemas.microsoft.com/office/drawing/2014/main" id="{C8962925-672E-8308-C628-A66D78D57489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7;p32">
              <a:extLst>
                <a:ext uri="{FF2B5EF4-FFF2-40B4-BE49-F238E27FC236}">
                  <a16:creationId xmlns:a16="http://schemas.microsoft.com/office/drawing/2014/main" id="{99847E94-6625-8B02-B8F3-ED53BC3F8484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61EE4B5-411B-45FA-9CDE-DDE014C4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7043">
            <a:off x="7106405" y="2823527"/>
            <a:ext cx="1241544" cy="16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C0BF8B-4E3D-4DD0-8906-7CCA31BC2034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1076760" y="1311088"/>
            <a:ext cx="6990479" cy="328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BF3C"/>
              </a:buClr>
              <a:buSzPct val="130000"/>
            </a:pPr>
            <a:endParaRPr lang="en-US" sz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Great for SE borrowers who have a business expense ratio below 25%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P&amp;L Only: CPA prepared P&amp;L covering most recent 2 years and YTD (No bank statements needed)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1099 Only: Most recent 2 years 1099s + Most recent 2 months Bank Statements for YTD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80% LTV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600 FICO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First-Time Home Buyers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rural or multi-units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24-month recent mortgage history</a:t>
            </a:r>
          </a:p>
        </p:txBody>
      </p:sp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484EEB34-1418-98C5-3D72-6A9B796F1F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1099 ONLY AND P&amp;L PROGRAMS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4229C5-E9C0-25EA-C30B-C18DDDD506B3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313;p32">
            <a:extLst>
              <a:ext uri="{FF2B5EF4-FFF2-40B4-BE49-F238E27FC236}">
                <a16:creationId xmlns:a16="http://schemas.microsoft.com/office/drawing/2014/main" id="{CE33F7D2-5BA7-DB2C-138E-3980ED6C98BB}"/>
              </a:ext>
            </a:extLst>
          </p:cNvPr>
          <p:cNvGrpSpPr/>
          <p:nvPr/>
        </p:nvGrpSpPr>
        <p:grpSpPr>
          <a:xfrm rot="20768263">
            <a:off x="6218968" y="3065347"/>
            <a:ext cx="1192346" cy="1762339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8" name="Google Shape;314;p32">
              <a:extLst>
                <a:ext uri="{FF2B5EF4-FFF2-40B4-BE49-F238E27FC236}">
                  <a16:creationId xmlns:a16="http://schemas.microsoft.com/office/drawing/2014/main" id="{FD229DEA-A2C1-432A-11C0-A7E26475CF83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5;p32">
              <a:extLst>
                <a:ext uri="{FF2B5EF4-FFF2-40B4-BE49-F238E27FC236}">
                  <a16:creationId xmlns:a16="http://schemas.microsoft.com/office/drawing/2014/main" id="{6420E0B1-91ED-4871-D8D3-C54AC1C38531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6;p32">
              <a:extLst>
                <a:ext uri="{FF2B5EF4-FFF2-40B4-BE49-F238E27FC236}">
                  <a16:creationId xmlns:a16="http://schemas.microsoft.com/office/drawing/2014/main" id="{C3CD1525-AAF4-345C-17C6-5EFAA9565860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7;p32">
              <a:extLst>
                <a:ext uri="{FF2B5EF4-FFF2-40B4-BE49-F238E27FC236}">
                  <a16:creationId xmlns:a16="http://schemas.microsoft.com/office/drawing/2014/main" id="{AE5C19C8-1359-9C08-078B-5B05591CD573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B0D4EB-0E5F-D121-B1FF-6B3AEE273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8797">
            <a:off x="6301596" y="3319819"/>
            <a:ext cx="1016772" cy="130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oogle Shape;313;p32">
            <a:extLst>
              <a:ext uri="{FF2B5EF4-FFF2-40B4-BE49-F238E27FC236}">
                <a16:creationId xmlns:a16="http://schemas.microsoft.com/office/drawing/2014/main" id="{6E42EF18-EDD7-E1E5-5BCC-F61C0685428C}"/>
              </a:ext>
            </a:extLst>
          </p:cNvPr>
          <p:cNvGrpSpPr/>
          <p:nvPr/>
        </p:nvGrpSpPr>
        <p:grpSpPr>
          <a:xfrm rot="663698">
            <a:off x="7398103" y="3175560"/>
            <a:ext cx="1228181" cy="1832385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15" name="Google Shape;314;p32">
              <a:extLst>
                <a:ext uri="{FF2B5EF4-FFF2-40B4-BE49-F238E27FC236}">
                  <a16:creationId xmlns:a16="http://schemas.microsoft.com/office/drawing/2014/main" id="{D3554514-0F1E-1A3B-00A4-E8ED8078F921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5;p32">
              <a:extLst>
                <a:ext uri="{FF2B5EF4-FFF2-40B4-BE49-F238E27FC236}">
                  <a16:creationId xmlns:a16="http://schemas.microsoft.com/office/drawing/2014/main" id="{3959DB41-CA9C-CB4B-1C17-DAB9AB06148E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6;p32">
              <a:extLst>
                <a:ext uri="{FF2B5EF4-FFF2-40B4-BE49-F238E27FC236}">
                  <a16:creationId xmlns:a16="http://schemas.microsoft.com/office/drawing/2014/main" id="{A6BB5674-512A-5B37-D5EA-6F53494E2978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;p32">
              <a:extLst>
                <a:ext uri="{FF2B5EF4-FFF2-40B4-BE49-F238E27FC236}">
                  <a16:creationId xmlns:a16="http://schemas.microsoft.com/office/drawing/2014/main" id="{4687E8DA-E0AA-56B3-42BE-14A966F9A45C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BB7B66F-A6A6-9403-BE73-160132BF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1490">
            <a:off x="7433545" y="3389782"/>
            <a:ext cx="1111481" cy="14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5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C0BF8B-4E3D-4DD0-8906-7CCA31BC2034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1032996" y="1707033"/>
            <a:ext cx="6990479" cy="304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BF3C"/>
              </a:buClr>
              <a:buSzPct val="13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BF3C"/>
              </a:buClr>
              <a:buSzPct val="13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BF3C"/>
              </a:buClr>
              <a:buSzPct val="13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BF3C"/>
              </a:buClr>
              <a:buSzPct val="13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Qualifies solely off DSCR (No income or employment verification)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DSCR 1.00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625 FICO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Loan amounts up to $3M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Loan amounts down to $250K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Multifamily Residential Properties 5-24 Units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Single Asset Entities Only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Interest Only options available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6-month P&amp;I in reserves</a:t>
            </a:r>
          </a:p>
        </p:txBody>
      </p:sp>
      <p:sp>
        <p:nvSpPr>
          <p:cNvPr id="6" name="Google Shape;129;p19">
            <a:extLst>
              <a:ext uri="{FF2B5EF4-FFF2-40B4-BE49-F238E27FC236}">
                <a16:creationId xmlns:a16="http://schemas.microsoft.com/office/drawing/2014/main" id="{C39A76D8-7371-ABB5-3EB5-693E0D4421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chemeClr val="bg1"/>
                </a:solidFill>
              </a:rPr>
              <a:t>SMALL BALANCE MULTIFAMILY</a:t>
            </a:r>
            <a:endParaRPr sz="3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6D692E-6398-02A8-F642-B9530CCBF597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oogle Shape;313;p32">
            <a:extLst>
              <a:ext uri="{FF2B5EF4-FFF2-40B4-BE49-F238E27FC236}">
                <a16:creationId xmlns:a16="http://schemas.microsoft.com/office/drawing/2014/main" id="{A0A6AEDD-2840-0F4D-4EF2-0B07268A0F48}"/>
              </a:ext>
            </a:extLst>
          </p:cNvPr>
          <p:cNvGrpSpPr/>
          <p:nvPr/>
        </p:nvGrpSpPr>
        <p:grpSpPr>
          <a:xfrm rot="663698">
            <a:off x="7014939" y="2559853"/>
            <a:ext cx="1279110" cy="2010429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9" name="Google Shape;314;p32">
              <a:extLst>
                <a:ext uri="{FF2B5EF4-FFF2-40B4-BE49-F238E27FC236}">
                  <a16:creationId xmlns:a16="http://schemas.microsoft.com/office/drawing/2014/main" id="{7D93F302-758E-263B-CF0E-5675BE46A41D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5;p32">
              <a:extLst>
                <a:ext uri="{FF2B5EF4-FFF2-40B4-BE49-F238E27FC236}">
                  <a16:creationId xmlns:a16="http://schemas.microsoft.com/office/drawing/2014/main" id="{7B5378A0-96D8-B6C4-EE9D-D0F05EB40FE9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6;p32">
              <a:extLst>
                <a:ext uri="{FF2B5EF4-FFF2-40B4-BE49-F238E27FC236}">
                  <a16:creationId xmlns:a16="http://schemas.microsoft.com/office/drawing/2014/main" id="{46C27885-DB27-D3C4-6F22-04650F2F3CC7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7;p32">
              <a:extLst>
                <a:ext uri="{FF2B5EF4-FFF2-40B4-BE49-F238E27FC236}">
                  <a16:creationId xmlns:a16="http://schemas.microsoft.com/office/drawing/2014/main" id="{98FE84B1-8E6C-F71B-E7C5-BAAA1EA91F70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FE3E632-E3F7-C1B5-7715-06FF9ECF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7068">
            <a:off x="7084347" y="2825459"/>
            <a:ext cx="1139744" cy="147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03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" name="Google Shape;147;p21">
            <a:extLst>
              <a:ext uri="{FF2B5EF4-FFF2-40B4-BE49-F238E27FC236}">
                <a16:creationId xmlns:a16="http://schemas.microsoft.com/office/drawing/2014/main" id="{8625D44B-1F55-4452-AF6F-598C87866873}"/>
              </a:ext>
            </a:extLst>
          </p:cNvPr>
          <p:cNvSpPr txBox="1">
            <a:spLocks/>
          </p:cNvSpPr>
          <p:nvPr/>
        </p:nvSpPr>
        <p:spPr>
          <a:xfrm>
            <a:off x="1165475" y="1612837"/>
            <a:ext cx="6909312" cy="2717426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Short-Term Rentals (DSCR)</a:t>
            </a:r>
          </a:p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Condotels</a:t>
            </a:r>
          </a:p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Non-Warrantable Condos </a:t>
            </a:r>
          </a:p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Adult Care Facilities (including sober living properties)</a:t>
            </a:r>
          </a:p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Rural properties and up to 25 acres</a:t>
            </a:r>
          </a:p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Multifamily up to 24-Units</a:t>
            </a:r>
          </a:p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Jumbo’s up to $10M</a:t>
            </a:r>
          </a:p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Borrowers with recent credit events (Foreclosure, Bankruptcy, Short Sale, Forbearance)</a:t>
            </a:r>
          </a:p>
          <a:p>
            <a:pPr marL="171450" lvl="1" indent="-171450">
              <a:spcBef>
                <a:spcPts val="6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Min 575 FICO</a:t>
            </a:r>
          </a:p>
          <a:p>
            <a:pPr marL="0" lvl="1" indent="0">
              <a:spcBef>
                <a:spcPts val="600"/>
              </a:spcBef>
              <a:buClr>
                <a:srgbClr val="FFBF3C"/>
              </a:buClr>
              <a:buSzPct val="130000"/>
              <a:buNone/>
            </a:pPr>
            <a:endParaRPr lang="en-US" sz="200" dirty="0">
              <a:solidFill>
                <a:schemeClr val="bg1"/>
              </a:solidFill>
              <a:latin typeface="+mn-lt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Google Shape;129;p19">
            <a:extLst>
              <a:ext uri="{FF2B5EF4-FFF2-40B4-BE49-F238E27FC236}">
                <a16:creationId xmlns:a16="http://schemas.microsoft.com/office/drawing/2014/main" id="{D92BDACB-C5A2-ACF7-F538-ECFA96A84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3800" b="1" dirty="0">
                <a:solidFill>
                  <a:schemeClr val="bg1"/>
                </a:solidFill>
              </a:rPr>
              <a:t>NICHE’S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93163-6E8C-FD7E-C5AB-552F8CC364A9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DBDBB21-00F2-EFDF-79D4-E43894D2246C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 BORROWERS WHO DON’T FIT THE RIGID QM MOLD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>
              <a:latin typeface="+mj-lt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Let’s start with the first set of slides</a:t>
            </a:r>
            <a:endParaRPr>
              <a:latin typeface="+mj-l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bg1"/>
              </a:solidFill>
              <a:latin typeface="+mj-lt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18</a:t>
            </a:fld>
            <a:endParaRPr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ECE6E-4B61-99B3-7688-6589E62ED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7" r="198" b="78117"/>
          <a:stretch/>
        </p:blipFill>
        <p:spPr>
          <a:xfrm flipH="1">
            <a:off x="3278154" y="2654619"/>
            <a:ext cx="5865846" cy="30517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AA2D1-1AAD-DADB-000D-B42989DBE4E0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117813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7" name="Google Shape;176;p25">
            <a:extLst>
              <a:ext uri="{FF2B5EF4-FFF2-40B4-BE49-F238E27FC236}">
                <a16:creationId xmlns:a16="http://schemas.microsoft.com/office/drawing/2014/main" id="{7D9B23AB-CAAA-4A20-A0AD-585A70CE8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BROKER MARKETING COLLATERAL</a:t>
            </a:r>
            <a:endParaRPr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E3655-089B-0ADF-F8B6-821540020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680"/>
          <a:stretch/>
        </p:blipFill>
        <p:spPr>
          <a:xfrm>
            <a:off x="5910464" y="1528935"/>
            <a:ext cx="2546059" cy="327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223487-79A0-61CE-5F91-10863CA512FE}"/>
              </a:ext>
            </a:extLst>
          </p:cNvPr>
          <p:cNvSpPr txBox="1">
            <a:spLocks/>
          </p:cNvSpPr>
          <p:nvPr/>
        </p:nvSpPr>
        <p:spPr>
          <a:xfrm>
            <a:off x="1165475" y="990901"/>
            <a:ext cx="7292242" cy="345000"/>
          </a:xfrm>
          <a:prstGeom prst="rect">
            <a:avLst/>
          </a:prstGeom>
          <a:solidFill>
            <a:srgbClr val="323E48"/>
          </a:solidFill>
          <a:ln w="6350"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CUSTOMIZABLE MARKETING COLLATERAL AVAILABLE FOR APPROVED BROKERS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F4251C-5695-8AB3-9598-7CD4B039E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6793">
            <a:off x="1040665" y="1690065"/>
            <a:ext cx="2254965" cy="291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A74F77-8BA4-0FFD-EA01-2615C46B0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3275">
            <a:off x="3270559" y="1735027"/>
            <a:ext cx="2291533" cy="294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76C4A9-4380-E55C-D643-AD311749294B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422378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  <a:latin typeface="+mj-lt"/>
              </a:rPr>
              <a:t>2</a:t>
            </a:fld>
            <a:endParaRPr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" name="Google Shape;541;p44">
            <a:extLst>
              <a:ext uri="{FF2B5EF4-FFF2-40B4-BE49-F238E27FC236}">
                <a16:creationId xmlns:a16="http://schemas.microsoft.com/office/drawing/2014/main" id="{44149588-25BD-1EE7-E875-DB9850DB3BCD}"/>
              </a:ext>
            </a:extLst>
          </p:cNvPr>
          <p:cNvPicPr preferRelativeResize="0"/>
          <p:nvPr/>
        </p:nvPicPr>
        <p:blipFill rotWithShape="1">
          <a:blip r:embed="rId3"/>
          <a:srcRect l="8592" t="12324" r="21370" b="18517"/>
          <a:stretch/>
        </p:blipFill>
        <p:spPr>
          <a:xfrm>
            <a:off x="2113777" y="1106892"/>
            <a:ext cx="1514759" cy="1499614"/>
          </a:xfrm>
          <a:prstGeom prst="ellipse">
            <a:avLst/>
          </a:prstGeom>
          <a:noFill/>
          <a:ln w="25400">
            <a:solidFill>
              <a:srgbClr val="8AB7E9"/>
            </a:solidFill>
          </a:ln>
        </p:spPr>
      </p:pic>
      <p:pic>
        <p:nvPicPr>
          <p:cNvPr id="4" name="Google Shape;541;p44">
            <a:extLst>
              <a:ext uri="{FF2B5EF4-FFF2-40B4-BE49-F238E27FC236}">
                <a16:creationId xmlns:a16="http://schemas.microsoft.com/office/drawing/2014/main" id="{2AAAF8A7-6AF6-7426-C382-10F610A63A30}"/>
              </a:ext>
            </a:extLst>
          </p:cNvPr>
          <p:cNvPicPr preferRelativeResize="0"/>
          <p:nvPr/>
        </p:nvPicPr>
        <p:blipFill rotWithShape="1">
          <a:blip r:embed="rId4"/>
          <a:srcRect l="9654" t="9976" r="19147" b="19535"/>
          <a:stretch/>
        </p:blipFill>
        <p:spPr>
          <a:xfrm>
            <a:off x="5659798" y="1106892"/>
            <a:ext cx="1514759" cy="1499614"/>
          </a:xfrm>
          <a:prstGeom prst="ellipse">
            <a:avLst/>
          </a:prstGeom>
          <a:noFill/>
          <a:ln w="25400">
            <a:solidFill>
              <a:srgbClr val="8AB7E9"/>
            </a:solidFill>
          </a:ln>
        </p:spPr>
      </p:pic>
      <p:sp>
        <p:nvSpPr>
          <p:cNvPr id="7" name="Google Shape;542;p44">
            <a:extLst>
              <a:ext uri="{FF2B5EF4-FFF2-40B4-BE49-F238E27FC236}">
                <a16:creationId xmlns:a16="http://schemas.microsoft.com/office/drawing/2014/main" id="{0F469E03-0838-73E4-879A-07C59E478C8D}"/>
              </a:ext>
            </a:extLst>
          </p:cNvPr>
          <p:cNvSpPr txBox="1"/>
          <p:nvPr/>
        </p:nvSpPr>
        <p:spPr>
          <a:xfrm>
            <a:off x="1562106" y="2824761"/>
            <a:ext cx="2618100" cy="133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STEVE CUTTER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5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Senior Vice President</a:t>
            </a:r>
            <a:endParaRPr lang="en" sz="1000" dirty="0">
              <a:solidFill>
                <a:srgbClr val="323E48"/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c:</a:t>
            </a:r>
            <a:r>
              <a:rPr lang="en" sz="1100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(714) 595-4114</a:t>
            </a:r>
          </a:p>
          <a:p>
            <a:pPr marL="0" lvl="0" indent="0" algn="ct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e: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steve.cutter@acralending.com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w: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acralending.com</a:t>
            </a:r>
          </a:p>
        </p:txBody>
      </p:sp>
      <p:sp>
        <p:nvSpPr>
          <p:cNvPr id="8" name="Google Shape;542;p44">
            <a:extLst>
              <a:ext uri="{FF2B5EF4-FFF2-40B4-BE49-F238E27FC236}">
                <a16:creationId xmlns:a16="http://schemas.microsoft.com/office/drawing/2014/main" id="{208B77D4-3BA6-299A-502F-B187ED528A5E}"/>
              </a:ext>
            </a:extLst>
          </p:cNvPr>
          <p:cNvSpPr txBox="1"/>
          <p:nvPr/>
        </p:nvSpPr>
        <p:spPr>
          <a:xfrm>
            <a:off x="5108127" y="2824762"/>
            <a:ext cx="2618100" cy="133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RYAN BARRUS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5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tx2">
                    <a:lumMod val="10000"/>
                  </a:schemeClr>
                </a:solidFill>
                <a:latin typeface="+mj-lt"/>
                <a:ea typeface="Quicksand"/>
                <a:cs typeface="Quicksand"/>
                <a:sym typeface="Quicksand"/>
              </a:rPr>
              <a:t>Senior</a:t>
            </a:r>
            <a:r>
              <a:rPr lang="en" sz="1000" b="1" dirty="0">
                <a:solidFill>
                  <a:schemeClr val="tx2">
                    <a:lumMod val="10000"/>
                  </a:schemeClr>
                </a:solidFill>
                <a:latin typeface="+mj-lt"/>
                <a:ea typeface="Quicksand"/>
                <a:cs typeface="Quicksand"/>
                <a:sym typeface="Quicksand"/>
              </a:rPr>
              <a:t> Vice Presidemt</a:t>
            </a:r>
            <a:endParaRPr lang="en" sz="10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c:</a:t>
            </a:r>
            <a:r>
              <a:rPr lang="en" sz="1100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(801) 471-7926 </a:t>
            </a:r>
          </a:p>
          <a:p>
            <a:pPr marL="0" lvl="0" indent="0" algn="ct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e: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ryan.barrus@acralending.com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w: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acralending.com</a:t>
            </a:r>
          </a:p>
        </p:txBody>
      </p:sp>
      <p:sp>
        <p:nvSpPr>
          <p:cNvPr id="9" name="Google Shape;129;p19">
            <a:extLst>
              <a:ext uri="{FF2B5EF4-FFF2-40B4-BE49-F238E27FC236}">
                <a16:creationId xmlns:a16="http://schemas.microsoft.com/office/drawing/2014/main" id="{12829CE7-3904-AB4B-E183-F8E2532178F4}"/>
              </a:ext>
            </a:extLst>
          </p:cNvPr>
          <p:cNvSpPr txBox="1">
            <a:spLocks/>
          </p:cNvSpPr>
          <p:nvPr/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/>
              <a:t>MEET THE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B9A48-766A-DA46-F54D-E23CA0B81BDF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119280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7" name="Google Shape;176;p25">
            <a:extLst>
              <a:ext uri="{FF2B5EF4-FFF2-40B4-BE49-F238E27FC236}">
                <a16:creationId xmlns:a16="http://schemas.microsoft.com/office/drawing/2014/main" id="{7D9B23AB-CAAA-4A20-A0AD-585A70CE8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BROKER PORTAL</a:t>
            </a:r>
            <a:endParaRPr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83045-A20E-0F38-0575-DC9F7622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75" y="1028057"/>
            <a:ext cx="2469476" cy="222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2EF81D-E02B-EEEC-6870-F13C05BC505C}"/>
              </a:ext>
            </a:extLst>
          </p:cNvPr>
          <p:cNvCxnSpPr>
            <a:cxnSpLocks/>
          </p:cNvCxnSpPr>
          <p:nvPr/>
        </p:nvCxnSpPr>
        <p:spPr>
          <a:xfrm>
            <a:off x="3490288" y="2794673"/>
            <a:ext cx="661664" cy="89987"/>
          </a:xfrm>
          <a:prstGeom prst="straightConnector1">
            <a:avLst/>
          </a:prstGeom>
          <a:ln w="28575">
            <a:solidFill>
              <a:srgbClr val="000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BD54A26-4350-8EB3-F528-7FC3750F1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338" y="2571750"/>
            <a:ext cx="4404983" cy="22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E5EFD-AA4F-CA60-5B47-BCCB7F6F09D5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24069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>
              <a:latin typeface="+mj-lt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Let’s start with the first set of slides</a:t>
            </a:r>
            <a:endParaRPr>
              <a:latin typeface="+mj-l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bg1"/>
              </a:solidFill>
              <a:latin typeface="+mj-lt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21</a:t>
            </a:fld>
            <a:endParaRPr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C46A3-339F-A358-05DB-C9D7779C6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7" r="198" b="78117"/>
          <a:stretch/>
        </p:blipFill>
        <p:spPr>
          <a:xfrm flipH="1">
            <a:off x="3278154" y="2654619"/>
            <a:ext cx="5865846" cy="30517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F462D-B48F-A1CC-6B88-46FB0A950B13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259065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2">
                    <a:lumMod val="10000"/>
                  </a:schemeClr>
                </a:solidFill>
                <a:latin typeface="+mj-lt"/>
              </a:rPr>
              <a:t>22</a:t>
            </a:fld>
            <a:endParaRPr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" name="Google Shape;541;p44">
            <a:extLst>
              <a:ext uri="{FF2B5EF4-FFF2-40B4-BE49-F238E27FC236}">
                <a16:creationId xmlns:a16="http://schemas.microsoft.com/office/drawing/2014/main" id="{44149588-25BD-1EE7-E875-DB9850DB3BCD}"/>
              </a:ext>
            </a:extLst>
          </p:cNvPr>
          <p:cNvPicPr preferRelativeResize="0"/>
          <p:nvPr/>
        </p:nvPicPr>
        <p:blipFill rotWithShape="1">
          <a:blip r:embed="rId3"/>
          <a:srcRect l="8592" t="12324" r="21370" b="18517"/>
          <a:stretch/>
        </p:blipFill>
        <p:spPr>
          <a:xfrm>
            <a:off x="2113777" y="1106892"/>
            <a:ext cx="1514759" cy="1499614"/>
          </a:xfrm>
          <a:prstGeom prst="ellipse">
            <a:avLst/>
          </a:prstGeom>
          <a:noFill/>
          <a:ln w="25400">
            <a:solidFill>
              <a:srgbClr val="8AB7E9"/>
            </a:solidFill>
          </a:ln>
        </p:spPr>
      </p:pic>
      <p:pic>
        <p:nvPicPr>
          <p:cNvPr id="4" name="Google Shape;541;p44">
            <a:extLst>
              <a:ext uri="{FF2B5EF4-FFF2-40B4-BE49-F238E27FC236}">
                <a16:creationId xmlns:a16="http://schemas.microsoft.com/office/drawing/2014/main" id="{2AAAF8A7-6AF6-7426-C382-10F610A63A30}"/>
              </a:ext>
            </a:extLst>
          </p:cNvPr>
          <p:cNvPicPr preferRelativeResize="0"/>
          <p:nvPr/>
        </p:nvPicPr>
        <p:blipFill rotWithShape="1">
          <a:blip r:embed="rId4"/>
          <a:srcRect l="9654" t="9976" r="19147" b="19535"/>
          <a:stretch/>
        </p:blipFill>
        <p:spPr>
          <a:xfrm>
            <a:off x="5659798" y="1106892"/>
            <a:ext cx="1514759" cy="1499614"/>
          </a:xfrm>
          <a:prstGeom prst="ellipse">
            <a:avLst/>
          </a:prstGeom>
          <a:noFill/>
          <a:ln w="25400">
            <a:solidFill>
              <a:srgbClr val="8AB7E9"/>
            </a:solidFill>
          </a:ln>
        </p:spPr>
      </p:pic>
      <p:sp>
        <p:nvSpPr>
          <p:cNvPr id="7" name="Google Shape;542;p44">
            <a:extLst>
              <a:ext uri="{FF2B5EF4-FFF2-40B4-BE49-F238E27FC236}">
                <a16:creationId xmlns:a16="http://schemas.microsoft.com/office/drawing/2014/main" id="{0F469E03-0838-73E4-879A-07C59E478C8D}"/>
              </a:ext>
            </a:extLst>
          </p:cNvPr>
          <p:cNvSpPr txBox="1"/>
          <p:nvPr/>
        </p:nvSpPr>
        <p:spPr>
          <a:xfrm>
            <a:off x="1562106" y="2824761"/>
            <a:ext cx="2618100" cy="133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STEVE CUTTER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5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Senior Vice President</a:t>
            </a:r>
            <a:endParaRPr lang="en" sz="1000" dirty="0">
              <a:solidFill>
                <a:srgbClr val="323E48"/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c:</a:t>
            </a:r>
            <a:r>
              <a:rPr lang="en" sz="1100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(714) 595-4114</a:t>
            </a:r>
          </a:p>
          <a:p>
            <a:pPr marL="0" lvl="0" indent="0" algn="ct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e: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steve.cutter@acralending.com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w: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acralending.com</a:t>
            </a:r>
          </a:p>
        </p:txBody>
      </p:sp>
      <p:sp>
        <p:nvSpPr>
          <p:cNvPr id="8" name="Google Shape;542;p44">
            <a:extLst>
              <a:ext uri="{FF2B5EF4-FFF2-40B4-BE49-F238E27FC236}">
                <a16:creationId xmlns:a16="http://schemas.microsoft.com/office/drawing/2014/main" id="{208B77D4-3BA6-299A-502F-B187ED528A5E}"/>
              </a:ext>
            </a:extLst>
          </p:cNvPr>
          <p:cNvSpPr txBox="1"/>
          <p:nvPr/>
        </p:nvSpPr>
        <p:spPr>
          <a:xfrm>
            <a:off x="5108127" y="2824762"/>
            <a:ext cx="2618100" cy="133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RYAN BARRUS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5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Senior</a:t>
            </a:r>
            <a:r>
              <a:rPr lang="en" sz="1000" b="1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 Vice Presidemt</a:t>
            </a:r>
            <a:endParaRPr lang="en" sz="1000" dirty="0">
              <a:solidFill>
                <a:srgbClr val="323E48"/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000" dirty="0">
              <a:solidFill>
                <a:schemeClr val="tx2">
                  <a:lumMod val="10000"/>
                </a:schemeClr>
              </a:solidFill>
              <a:latin typeface="+mj-lt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c:</a:t>
            </a:r>
            <a:r>
              <a:rPr lang="en" sz="1100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(801) 471-7926 </a:t>
            </a:r>
          </a:p>
          <a:p>
            <a:pPr marL="0" lvl="0" indent="0" algn="ctr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e: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ryan.barrus@acralending.com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" sz="1100" b="1" dirty="0">
                <a:solidFill>
                  <a:srgbClr val="0033A1"/>
                </a:solidFill>
                <a:latin typeface="+mj-lt"/>
                <a:ea typeface="Quicksand"/>
                <a:cs typeface="Quicksand"/>
                <a:sym typeface="Quicksand"/>
              </a:rPr>
              <a:t>w: </a:t>
            </a:r>
            <a:r>
              <a:rPr lang="en" sz="11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acralending.com</a:t>
            </a:r>
          </a:p>
        </p:txBody>
      </p:sp>
      <p:sp>
        <p:nvSpPr>
          <p:cNvPr id="9" name="Google Shape;129;p19">
            <a:extLst>
              <a:ext uri="{FF2B5EF4-FFF2-40B4-BE49-F238E27FC236}">
                <a16:creationId xmlns:a16="http://schemas.microsoft.com/office/drawing/2014/main" id="{12829CE7-3904-AB4B-E183-F8E2532178F4}"/>
              </a:ext>
            </a:extLst>
          </p:cNvPr>
          <p:cNvSpPr txBox="1">
            <a:spLocks/>
          </p:cNvSpPr>
          <p:nvPr/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/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570CA-C709-150A-CF35-ED50D9E01415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265722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3</a:t>
            </a:fld>
            <a:endParaRPr>
              <a:latin typeface="+mj-lt"/>
            </a:endParaRPr>
          </a:p>
        </p:txBody>
      </p:sp>
      <p:sp>
        <p:nvSpPr>
          <p:cNvPr id="43" name="Google Shape;129;p19">
            <a:extLst>
              <a:ext uri="{FF2B5EF4-FFF2-40B4-BE49-F238E27FC236}">
                <a16:creationId xmlns:a16="http://schemas.microsoft.com/office/drawing/2014/main" id="{05AF2E4A-3B84-4C6F-B161-282531CB8B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CORPORATE HISTORY</a:t>
            </a:r>
            <a:endParaRPr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D4BD9A-5E2A-F40F-A98F-3C92C39F7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401593"/>
              </p:ext>
            </p:extLst>
          </p:nvPr>
        </p:nvGraphicFramePr>
        <p:xfrm>
          <a:off x="1269618" y="2014734"/>
          <a:ext cx="7179988" cy="14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2B11502-46B6-59E1-DE27-7F13512D35E9}"/>
              </a:ext>
            </a:extLst>
          </p:cNvPr>
          <p:cNvSpPr/>
          <p:nvPr/>
        </p:nvSpPr>
        <p:spPr>
          <a:xfrm>
            <a:off x="1326912" y="1222440"/>
            <a:ext cx="1141280" cy="563765"/>
          </a:xfrm>
          <a:prstGeom prst="rect">
            <a:avLst/>
          </a:prstGeom>
          <a:noFill/>
          <a:ln w="9525">
            <a:solidFill>
              <a:srgbClr val="0033A1"/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8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CSC formed as a sister company to service for First Street Financial, Inc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18D48-51C9-7A17-1696-2B1205B78495}"/>
              </a:ext>
            </a:extLst>
          </p:cNvPr>
          <p:cNvSpPr/>
          <p:nvPr/>
        </p:nvSpPr>
        <p:spPr>
          <a:xfrm>
            <a:off x="2709970" y="1229822"/>
            <a:ext cx="1141280" cy="563765"/>
          </a:xfrm>
          <a:prstGeom prst="rect">
            <a:avLst/>
          </a:prstGeom>
          <a:noFill/>
          <a:ln w="9525">
            <a:solidFill>
              <a:srgbClr val="323E48"/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8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CSC re-enters the mortgage origination market, specializing in Non-QM loans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9D247-9C79-ECB3-3A79-B04D373D15B8}"/>
              </a:ext>
            </a:extLst>
          </p:cNvPr>
          <p:cNvSpPr/>
          <p:nvPr/>
        </p:nvSpPr>
        <p:spPr>
          <a:xfrm>
            <a:off x="4093028" y="1238093"/>
            <a:ext cx="1141280" cy="563765"/>
          </a:xfrm>
          <a:prstGeom prst="rect">
            <a:avLst/>
          </a:prstGeom>
          <a:noFill/>
          <a:ln w="9525">
            <a:solidFill>
              <a:srgbClr val="8AB7E9"/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8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Funds managed by HPS Partners purchased CSC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254A8-E96E-4A88-E752-A3A20D119E87}"/>
              </a:ext>
            </a:extLst>
          </p:cNvPr>
          <p:cNvSpPr/>
          <p:nvPr/>
        </p:nvSpPr>
        <p:spPr>
          <a:xfrm>
            <a:off x="5476086" y="1250044"/>
            <a:ext cx="1141280" cy="563765"/>
          </a:xfrm>
          <a:prstGeom prst="rect">
            <a:avLst/>
          </a:prstGeom>
          <a:noFill/>
          <a:ln w="9525">
            <a:solidFill>
              <a:srgbClr val="0033A1"/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8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CSC rebranded to Acra Lending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BBBBA6-0A33-DFB2-6C06-5A994B6DB689}"/>
              </a:ext>
            </a:extLst>
          </p:cNvPr>
          <p:cNvSpPr/>
          <p:nvPr/>
        </p:nvSpPr>
        <p:spPr>
          <a:xfrm>
            <a:off x="6858575" y="1250043"/>
            <a:ext cx="1141280" cy="563765"/>
          </a:xfrm>
          <a:prstGeom prst="rect">
            <a:avLst/>
          </a:prstGeom>
          <a:noFill/>
          <a:ln w="9525">
            <a:solidFill>
              <a:srgbClr val="323E48"/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800" dirty="0">
                <a:solidFill>
                  <a:srgbClr val="323E48"/>
                </a:solidFill>
                <a:latin typeface="+mj-lt"/>
                <a:ea typeface="Quicksand"/>
                <a:cs typeface="Quicksand"/>
                <a:sym typeface="Quicksand"/>
              </a:rPr>
              <a:t>Exceeds $10B in Fundings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84683F-DBA1-34DF-1824-DA2DCAE31435}"/>
              </a:ext>
            </a:extLst>
          </p:cNvPr>
          <p:cNvCxnSpPr>
            <a:cxnSpLocks/>
          </p:cNvCxnSpPr>
          <p:nvPr/>
        </p:nvCxnSpPr>
        <p:spPr>
          <a:xfrm>
            <a:off x="1897552" y="1877537"/>
            <a:ext cx="110003" cy="5156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826697-E4B4-CD36-5C45-0A78558E8586}"/>
              </a:ext>
            </a:extLst>
          </p:cNvPr>
          <p:cNvCxnSpPr>
            <a:cxnSpLocks/>
          </p:cNvCxnSpPr>
          <p:nvPr/>
        </p:nvCxnSpPr>
        <p:spPr>
          <a:xfrm>
            <a:off x="3225608" y="1877537"/>
            <a:ext cx="110003" cy="515639"/>
          </a:xfrm>
          <a:prstGeom prst="straightConnector1">
            <a:avLst/>
          </a:prstGeom>
          <a:ln w="38100">
            <a:solidFill>
              <a:srgbClr val="323E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605B45-78B0-8DEF-164C-51F9D0C30491}"/>
              </a:ext>
            </a:extLst>
          </p:cNvPr>
          <p:cNvCxnSpPr>
            <a:cxnSpLocks/>
          </p:cNvCxnSpPr>
          <p:nvPr/>
        </p:nvCxnSpPr>
        <p:spPr>
          <a:xfrm>
            <a:off x="4663668" y="1867224"/>
            <a:ext cx="110003" cy="515639"/>
          </a:xfrm>
          <a:prstGeom prst="straightConnector1">
            <a:avLst/>
          </a:prstGeom>
          <a:ln w="38100">
            <a:solidFill>
              <a:srgbClr val="8AB7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B56A49-EFCA-D54B-2B4C-5E78DBE37FA2}"/>
              </a:ext>
            </a:extLst>
          </p:cNvPr>
          <p:cNvCxnSpPr>
            <a:cxnSpLocks/>
          </p:cNvCxnSpPr>
          <p:nvPr/>
        </p:nvCxnSpPr>
        <p:spPr>
          <a:xfrm>
            <a:off x="6046726" y="1877537"/>
            <a:ext cx="110003" cy="5156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3D8A16-BCC5-A7C3-08FE-9FF204A2D81D}"/>
              </a:ext>
            </a:extLst>
          </p:cNvPr>
          <p:cNvCxnSpPr>
            <a:cxnSpLocks/>
          </p:cNvCxnSpPr>
          <p:nvPr/>
        </p:nvCxnSpPr>
        <p:spPr>
          <a:xfrm>
            <a:off x="7429784" y="1877537"/>
            <a:ext cx="110003" cy="515639"/>
          </a:xfrm>
          <a:prstGeom prst="straightConnector1">
            <a:avLst/>
          </a:prstGeom>
          <a:ln w="38100">
            <a:solidFill>
              <a:srgbClr val="323E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95706B3-CA69-5F6D-D75F-DDEAA041D798}"/>
              </a:ext>
            </a:extLst>
          </p:cNvPr>
          <p:cNvSpPr/>
          <p:nvPr/>
        </p:nvSpPr>
        <p:spPr>
          <a:xfrm>
            <a:off x="1259936" y="1136630"/>
            <a:ext cx="134484" cy="145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558945-D460-F2EE-238A-5F9F7FDA3D1D}"/>
              </a:ext>
            </a:extLst>
          </p:cNvPr>
          <p:cNvSpPr/>
          <p:nvPr/>
        </p:nvSpPr>
        <p:spPr>
          <a:xfrm>
            <a:off x="2642159" y="1149510"/>
            <a:ext cx="134484" cy="145859"/>
          </a:xfrm>
          <a:prstGeom prst="ellipse">
            <a:avLst/>
          </a:prstGeom>
          <a:solidFill>
            <a:srgbClr val="32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2B2018-2165-0531-B188-4A5C9DB4599C}"/>
              </a:ext>
            </a:extLst>
          </p:cNvPr>
          <p:cNvSpPr/>
          <p:nvPr/>
        </p:nvSpPr>
        <p:spPr>
          <a:xfrm>
            <a:off x="4026886" y="1156892"/>
            <a:ext cx="134484" cy="145859"/>
          </a:xfrm>
          <a:prstGeom prst="ellipse">
            <a:avLst/>
          </a:prstGeom>
          <a:solidFill>
            <a:srgbClr val="8AB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B907EA-5C56-DBF3-A1E1-0663211C1D71}"/>
              </a:ext>
            </a:extLst>
          </p:cNvPr>
          <p:cNvSpPr/>
          <p:nvPr/>
        </p:nvSpPr>
        <p:spPr>
          <a:xfrm>
            <a:off x="5406606" y="1148224"/>
            <a:ext cx="134484" cy="1458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EC881A-8866-B7BF-B92A-6D9D6EFB4EA4}"/>
              </a:ext>
            </a:extLst>
          </p:cNvPr>
          <p:cNvSpPr/>
          <p:nvPr/>
        </p:nvSpPr>
        <p:spPr>
          <a:xfrm>
            <a:off x="6791333" y="1156892"/>
            <a:ext cx="134484" cy="145859"/>
          </a:xfrm>
          <a:prstGeom prst="ellipse">
            <a:avLst/>
          </a:prstGeom>
          <a:solidFill>
            <a:srgbClr val="32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147;p21">
            <a:extLst>
              <a:ext uri="{FF2B5EF4-FFF2-40B4-BE49-F238E27FC236}">
                <a16:creationId xmlns:a16="http://schemas.microsoft.com/office/drawing/2014/main" id="{D896E96F-2758-6313-0DC6-8B3B120BE01D}"/>
              </a:ext>
            </a:extLst>
          </p:cNvPr>
          <p:cNvSpPr txBox="1">
            <a:spLocks/>
          </p:cNvSpPr>
          <p:nvPr/>
        </p:nvSpPr>
        <p:spPr>
          <a:xfrm>
            <a:off x="1275142" y="3610304"/>
            <a:ext cx="1870667" cy="1029934"/>
          </a:xfrm>
          <a:prstGeom prst="rect">
            <a:avLst/>
          </a:prstGeom>
          <a:noFill/>
          <a:ln w="12700">
            <a:solidFill>
              <a:srgbClr val="0033A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171450" lvl="1" indent="-171450">
              <a:spcBef>
                <a:spcPts val="2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Leadership team made up of industry professionals with over 40+ years of experience</a:t>
            </a:r>
          </a:p>
          <a:p>
            <a:pPr marL="171450" lvl="1" indent="-171450">
              <a:spcBef>
                <a:spcPts val="2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$10B+ in fundings to date</a:t>
            </a:r>
          </a:p>
          <a:p>
            <a:pPr marL="171450" lvl="1" indent="-171450">
              <a:spcBef>
                <a:spcPts val="2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$5B+ servicing portfolio</a:t>
            </a:r>
          </a:p>
          <a:p>
            <a:pPr marL="171450" lvl="1" indent="-171450">
              <a:spcBef>
                <a:spcPts val="200"/>
              </a:spcBef>
              <a:spcAft>
                <a:spcPts val="2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rgbClr val="323E48"/>
                </a:solidFill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Licensed in 40+ states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24D74F-7FE8-3240-88A5-43C3EE54D567}"/>
              </a:ext>
            </a:extLst>
          </p:cNvPr>
          <p:cNvSpPr txBox="1"/>
          <p:nvPr/>
        </p:nvSpPr>
        <p:spPr>
          <a:xfrm>
            <a:off x="1275142" y="3368296"/>
            <a:ext cx="1870667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KEY FACTS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050092-5C90-0163-6705-F4062DCC18D2}"/>
              </a:ext>
            </a:extLst>
          </p:cNvPr>
          <p:cNvSpPr txBox="1"/>
          <p:nvPr/>
        </p:nvSpPr>
        <p:spPr>
          <a:xfrm>
            <a:off x="3473355" y="3372583"/>
            <a:ext cx="4976251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LEADERSHIP</a:t>
            </a:r>
          </a:p>
        </p:txBody>
      </p:sp>
      <p:graphicFrame>
        <p:nvGraphicFramePr>
          <p:cNvPr id="51" name="Table 51">
            <a:extLst>
              <a:ext uri="{FF2B5EF4-FFF2-40B4-BE49-F238E27FC236}">
                <a16:creationId xmlns:a16="http://schemas.microsoft.com/office/drawing/2014/main" id="{5EB2EBBA-2B1E-55A6-4821-DD0A567B8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58216"/>
              </p:ext>
            </p:extLst>
          </p:nvPr>
        </p:nvGraphicFramePr>
        <p:xfrm>
          <a:off x="3473354" y="3611979"/>
          <a:ext cx="4976250" cy="1028259"/>
        </p:xfrm>
        <a:graphic>
          <a:graphicData uri="http://schemas.openxmlformats.org/drawingml/2006/table">
            <a:tbl>
              <a:tblPr firstRow="1" bandRow="1">
                <a:tableStyleId>{8CE042EE-030E-48AD-AEE1-48DBF1C2F338}</a:tableStyleId>
              </a:tblPr>
              <a:tblGrid>
                <a:gridCol w="1658750">
                  <a:extLst>
                    <a:ext uri="{9D8B030D-6E8A-4147-A177-3AD203B41FA5}">
                      <a16:colId xmlns:a16="http://schemas.microsoft.com/office/drawing/2014/main" val="3349609489"/>
                    </a:ext>
                  </a:extLst>
                </a:gridCol>
                <a:gridCol w="1658750">
                  <a:extLst>
                    <a:ext uri="{9D8B030D-6E8A-4147-A177-3AD203B41FA5}">
                      <a16:colId xmlns:a16="http://schemas.microsoft.com/office/drawing/2014/main" val="1683106488"/>
                    </a:ext>
                  </a:extLst>
                </a:gridCol>
                <a:gridCol w="1658750">
                  <a:extLst>
                    <a:ext uri="{9D8B030D-6E8A-4147-A177-3AD203B41FA5}">
                      <a16:colId xmlns:a16="http://schemas.microsoft.com/office/drawing/2014/main" val="2975737969"/>
                    </a:ext>
                  </a:extLst>
                </a:gridCol>
              </a:tblGrid>
              <a:tr h="342753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33A1"/>
                          </a:solidFill>
                        </a:rPr>
                        <a:t>KEITH LIND</a:t>
                      </a:r>
                    </a:p>
                    <a:p>
                      <a:pPr algn="ctr"/>
                      <a:r>
                        <a:rPr lang="en-US" sz="800" dirty="0"/>
                        <a:t>CEO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33A1"/>
                          </a:solidFill>
                        </a:rPr>
                        <a:t>KYLE GUNDERLOCK</a:t>
                      </a:r>
                    </a:p>
                    <a:p>
                      <a:pPr algn="ctr"/>
                      <a:r>
                        <a:rPr lang="en-US" sz="800" dirty="0"/>
                        <a:t>President &amp; CRO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33A1"/>
                          </a:solidFill>
                        </a:rPr>
                        <a:t>MIKE KOVAR</a:t>
                      </a:r>
                    </a:p>
                    <a:p>
                      <a:pPr algn="ctr"/>
                      <a:r>
                        <a:rPr lang="en-US" sz="800" dirty="0"/>
                        <a:t>CFO &amp; Treasurer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009"/>
                  </a:ext>
                </a:extLst>
              </a:tr>
              <a:tr h="342753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33A1"/>
                          </a:solidFill>
                        </a:rPr>
                        <a:t>GREGORY MEOLA</a:t>
                      </a:r>
                    </a:p>
                    <a:p>
                      <a:pPr algn="ctr"/>
                      <a:r>
                        <a:rPr lang="en-US" sz="800" dirty="0"/>
                        <a:t>Managing Director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33A1"/>
                          </a:solidFill>
                        </a:rPr>
                        <a:t>JEFFREY LEMIEUX</a:t>
                      </a:r>
                    </a:p>
                    <a:p>
                      <a:pPr algn="ctr"/>
                      <a:r>
                        <a:rPr lang="en-US" sz="800" dirty="0"/>
                        <a:t>Managing Director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33A1"/>
                          </a:solidFill>
                        </a:rPr>
                        <a:t>CRAIG TIMMINS</a:t>
                      </a:r>
                    </a:p>
                    <a:p>
                      <a:pPr algn="ctr"/>
                      <a:r>
                        <a:rPr lang="en-US" sz="800" dirty="0"/>
                        <a:t>Managing Director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81871"/>
                  </a:ext>
                </a:extLst>
              </a:tr>
              <a:tr h="342753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33A1"/>
                          </a:solidFill>
                        </a:rPr>
                        <a:t>ERIC FRIEDMAN</a:t>
                      </a:r>
                    </a:p>
                    <a:p>
                      <a:pPr algn="ctr"/>
                      <a:r>
                        <a:rPr lang="en-US" sz="800" dirty="0"/>
                        <a:t>Managing Director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33A1"/>
                          </a:solidFill>
                        </a:rPr>
                        <a:t>SCOTT SPENCER</a:t>
                      </a:r>
                    </a:p>
                    <a:p>
                      <a:pPr algn="ctr"/>
                      <a:r>
                        <a:rPr lang="en-US" sz="800" dirty="0"/>
                        <a:t>Manager Director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0033A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790303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5B62CA6C-9329-AF87-9386-FA691334F7C9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105035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NATIONAL PRESENCE WITH LOCAL SERVICE</a:t>
            </a:r>
            <a:endParaRPr sz="2400"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C34425F-F0DF-9B87-CD98-8B1385DA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9" t="22188" r="11484" b="22464"/>
          <a:stretch/>
        </p:blipFill>
        <p:spPr>
          <a:xfrm>
            <a:off x="1372766" y="898323"/>
            <a:ext cx="6486507" cy="4095679"/>
          </a:xfrm>
          <a:prstGeom prst="rect">
            <a:avLst/>
          </a:prstGeom>
        </p:spPr>
      </p:pic>
      <p:grpSp>
        <p:nvGrpSpPr>
          <p:cNvPr id="2" name="Google Shape;190;p25">
            <a:extLst>
              <a:ext uri="{FF2B5EF4-FFF2-40B4-BE49-F238E27FC236}">
                <a16:creationId xmlns:a16="http://schemas.microsoft.com/office/drawing/2014/main" id="{01B036F6-4AF6-07A4-85D7-D23B464B6F91}"/>
              </a:ext>
            </a:extLst>
          </p:cNvPr>
          <p:cNvGrpSpPr/>
          <p:nvPr/>
        </p:nvGrpSpPr>
        <p:grpSpPr>
          <a:xfrm>
            <a:off x="6527419" y="3223195"/>
            <a:ext cx="80349" cy="212120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6" name="Google Shape;191;p25">
              <a:extLst>
                <a:ext uri="{FF2B5EF4-FFF2-40B4-BE49-F238E27FC236}">
                  <a16:creationId xmlns:a16="http://schemas.microsoft.com/office/drawing/2014/main" id="{CA7616D3-1643-68EB-4EF5-907A96ABB676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" name="Google Shape;192;p25">
              <a:extLst>
                <a:ext uri="{FF2B5EF4-FFF2-40B4-BE49-F238E27FC236}">
                  <a16:creationId xmlns:a16="http://schemas.microsoft.com/office/drawing/2014/main" id="{75065BAA-444A-0EF3-4C02-CD8B9777F709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50774FC-1D5E-8951-0B8F-7C56DA506A1B}"/>
              </a:ext>
            </a:extLst>
          </p:cNvPr>
          <p:cNvSpPr/>
          <p:nvPr/>
        </p:nvSpPr>
        <p:spPr>
          <a:xfrm>
            <a:off x="1518266" y="2939790"/>
            <a:ext cx="812205" cy="186785"/>
          </a:xfrm>
          <a:prstGeom prst="homePlate">
            <a:avLst/>
          </a:prstGeom>
          <a:solidFill>
            <a:srgbClr val="8AB7E9"/>
          </a:solidFill>
          <a:ln w="12700">
            <a:solidFill>
              <a:srgbClr val="003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Corporate HQ in Orange County, CA</a:t>
            </a:r>
          </a:p>
        </p:txBody>
      </p:sp>
      <p:grpSp>
        <p:nvGrpSpPr>
          <p:cNvPr id="9" name="Google Shape;190;p25">
            <a:extLst>
              <a:ext uri="{FF2B5EF4-FFF2-40B4-BE49-F238E27FC236}">
                <a16:creationId xmlns:a16="http://schemas.microsoft.com/office/drawing/2014/main" id="{D6AF17D0-063F-F5CB-3D91-3B88B0F60B89}"/>
              </a:ext>
            </a:extLst>
          </p:cNvPr>
          <p:cNvGrpSpPr/>
          <p:nvPr/>
        </p:nvGrpSpPr>
        <p:grpSpPr>
          <a:xfrm>
            <a:off x="2330342" y="2796468"/>
            <a:ext cx="79754" cy="235971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10" name="Google Shape;191;p25">
              <a:extLst>
                <a:ext uri="{FF2B5EF4-FFF2-40B4-BE49-F238E27FC236}">
                  <a16:creationId xmlns:a16="http://schemas.microsoft.com/office/drawing/2014/main" id="{37AEA595-D9FD-E578-38DF-5D96F4733D3D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" name="Google Shape;192;p25">
              <a:extLst>
                <a:ext uri="{FF2B5EF4-FFF2-40B4-BE49-F238E27FC236}">
                  <a16:creationId xmlns:a16="http://schemas.microsoft.com/office/drawing/2014/main" id="{2DAB5B2A-E2D3-03CD-212C-5832534B7D04}"/>
                </a:ext>
              </a:extLst>
            </p:cNvPr>
            <p:cNvCxnSpPr>
              <a:stCxn id="10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6F8DEB2-8337-C82A-7933-CDF0CACE7177}"/>
              </a:ext>
            </a:extLst>
          </p:cNvPr>
          <p:cNvSpPr/>
          <p:nvPr/>
        </p:nvSpPr>
        <p:spPr>
          <a:xfrm flipH="1">
            <a:off x="6607766" y="3370719"/>
            <a:ext cx="590553" cy="136496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Atlanta, GA</a:t>
            </a:r>
          </a:p>
        </p:txBody>
      </p:sp>
      <p:grpSp>
        <p:nvGrpSpPr>
          <p:cNvPr id="13" name="Google Shape;190;p25">
            <a:extLst>
              <a:ext uri="{FF2B5EF4-FFF2-40B4-BE49-F238E27FC236}">
                <a16:creationId xmlns:a16="http://schemas.microsoft.com/office/drawing/2014/main" id="{7CC3BF70-1D36-2645-39E4-DC635E41ABE7}"/>
              </a:ext>
            </a:extLst>
          </p:cNvPr>
          <p:cNvGrpSpPr/>
          <p:nvPr/>
        </p:nvGrpSpPr>
        <p:grpSpPr>
          <a:xfrm>
            <a:off x="6684873" y="3736939"/>
            <a:ext cx="80349" cy="212120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14" name="Google Shape;191;p25">
              <a:extLst>
                <a:ext uri="{FF2B5EF4-FFF2-40B4-BE49-F238E27FC236}">
                  <a16:creationId xmlns:a16="http://schemas.microsoft.com/office/drawing/2014/main" id="{3CD5A9DA-D87B-73CC-95D9-116E12AEBC43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" name="Google Shape;192;p25">
              <a:extLst>
                <a:ext uri="{FF2B5EF4-FFF2-40B4-BE49-F238E27FC236}">
                  <a16:creationId xmlns:a16="http://schemas.microsoft.com/office/drawing/2014/main" id="{F01E3EC3-59C0-C849-5F45-79A9CC988C65}"/>
                </a:ext>
              </a:extLst>
            </p:cNvPr>
            <p:cNvCxnSpPr>
              <a:stCxn id="14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D62B949E-C918-E0F3-216C-1DB5BA53141D}"/>
              </a:ext>
            </a:extLst>
          </p:cNvPr>
          <p:cNvSpPr/>
          <p:nvPr/>
        </p:nvSpPr>
        <p:spPr>
          <a:xfrm flipH="1">
            <a:off x="6765221" y="3884463"/>
            <a:ext cx="702411" cy="136496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Clearwater, FL</a:t>
            </a:r>
          </a:p>
        </p:txBody>
      </p:sp>
      <p:grpSp>
        <p:nvGrpSpPr>
          <p:cNvPr id="17" name="Google Shape;190;p25">
            <a:extLst>
              <a:ext uri="{FF2B5EF4-FFF2-40B4-BE49-F238E27FC236}">
                <a16:creationId xmlns:a16="http://schemas.microsoft.com/office/drawing/2014/main" id="{950399F3-45C5-8432-A9F4-1EA8D412216E}"/>
              </a:ext>
            </a:extLst>
          </p:cNvPr>
          <p:cNvGrpSpPr/>
          <p:nvPr/>
        </p:nvGrpSpPr>
        <p:grpSpPr>
          <a:xfrm>
            <a:off x="7362493" y="1775880"/>
            <a:ext cx="80349" cy="212120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18" name="Google Shape;191;p25">
              <a:extLst>
                <a:ext uri="{FF2B5EF4-FFF2-40B4-BE49-F238E27FC236}">
                  <a16:creationId xmlns:a16="http://schemas.microsoft.com/office/drawing/2014/main" id="{5DBD6242-AD40-B3B7-4A83-BA8884CF50C9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" name="Google Shape;192;p25">
              <a:extLst>
                <a:ext uri="{FF2B5EF4-FFF2-40B4-BE49-F238E27FC236}">
                  <a16:creationId xmlns:a16="http://schemas.microsoft.com/office/drawing/2014/main" id="{9696E99F-0E40-6176-F713-EC808856BD6A}"/>
                </a:ext>
              </a:extLst>
            </p:cNvPr>
            <p:cNvCxnSpPr>
              <a:stCxn id="18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CB2D3AB4-1223-5F0D-E38C-1A831FCC2EBB}"/>
              </a:ext>
            </a:extLst>
          </p:cNvPr>
          <p:cNvSpPr/>
          <p:nvPr/>
        </p:nvSpPr>
        <p:spPr>
          <a:xfrm flipH="1">
            <a:off x="7442841" y="1923404"/>
            <a:ext cx="777864" cy="113226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West Hartford, CT</a:t>
            </a:r>
          </a:p>
        </p:txBody>
      </p:sp>
      <p:grpSp>
        <p:nvGrpSpPr>
          <p:cNvPr id="21" name="Google Shape;190;p25">
            <a:extLst>
              <a:ext uri="{FF2B5EF4-FFF2-40B4-BE49-F238E27FC236}">
                <a16:creationId xmlns:a16="http://schemas.microsoft.com/office/drawing/2014/main" id="{C873155E-0ACD-267B-7A5D-3B4AA651B329}"/>
              </a:ext>
            </a:extLst>
          </p:cNvPr>
          <p:cNvGrpSpPr/>
          <p:nvPr/>
        </p:nvGrpSpPr>
        <p:grpSpPr>
          <a:xfrm>
            <a:off x="5194102" y="2479158"/>
            <a:ext cx="80349" cy="212120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22" name="Google Shape;191;p25">
              <a:extLst>
                <a:ext uri="{FF2B5EF4-FFF2-40B4-BE49-F238E27FC236}">
                  <a16:creationId xmlns:a16="http://schemas.microsoft.com/office/drawing/2014/main" id="{61D5E75E-5015-0E5C-5105-8A427DF51073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" name="Google Shape;192;p25">
              <a:extLst>
                <a:ext uri="{FF2B5EF4-FFF2-40B4-BE49-F238E27FC236}">
                  <a16:creationId xmlns:a16="http://schemas.microsoft.com/office/drawing/2014/main" id="{96AB8FA9-BEDF-94C0-E4E8-F396EEAF772B}"/>
                </a:ext>
              </a:extLst>
            </p:cNvPr>
            <p:cNvCxnSpPr>
              <a:stCxn id="22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EA2B753-6809-5304-99EE-21D8DDAC72A9}"/>
              </a:ext>
            </a:extLst>
          </p:cNvPr>
          <p:cNvSpPr/>
          <p:nvPr/>
        </p:nvSpPr>
        <p:spPr>
          <a:xfrm flipH="1">
            <a:off x="5274450" y="2626682"/>
            <a:ext cx="594524" cy="136496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Missouri, MO</a:t>
            </a:r>
          </a:p>
        </p:txBody>
      </p:sp>
      <p:grpSp>
        <p:nvGrpSpPr>
          <p:cNvPr id="25" name="Google Shape;190;p25">
            <a:extLst>
              <a:ext uri="{FF2B5EF4-FFF2-40B4-BE49-F238E27FC236}">
                <a16:creationId xmlns:a16="http://schemas.microsoft.com/office/drawing/2014/main" id="{69EA0199-6B9F-FB97-BE9F-1E64AC510F31}"/>
              </a:ext>
            </a:extLst>
          </p:cNvPr>
          <p:cNvGrpSpPr/>
          <p:nvPr/>
        </p:nvGrpSpPr>
        <p:grpSpPr>
          <a:xfrm>
            <a:off x="2969830" y="2866330"/>
            <a:ext cx="80349" cy="212120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26" name="Google Shape;191;p25">
              <a:extLst>
                <a:ext uri="{FF2B5EF4-FFF2-40B4-BE49-F238E27FC236}">
                  <a16:creationId xmlns:a16="http://schemas.microsoft.com/office/drawing/2014/main" id="{26A3B4C9-A2F6-F590-F029-AD2FA598D3E0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192;p25">
              <a:extLst>
                <a:ext uri="{FF2B5EF4-FFF2-40B4-BE49-F238E27FC236}">
                  <a16:creationId xmlns:a16="http://schemas.microsoft.com/office/drawing/2014/main" id="{C4E78E91-FFB3-C5E7-62C2-276CD18B7621}"/>
                </a:ext>
              </a:extLst>
            </p:cNvPr>
            <p:cNvCxnSpPr>
              <a:stCxn id="26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1AA10A57-FCE8-9696-29DB-F884FCA9A180}"/>
              </a:ext>
            </a:extLst>
          </p:cNvPr>
          <p:cNvSpPr/>
          <p:nvPr/>
        </p:nvSpPr>
        <p:spPr>
          <a:xfrm flipH="1">
            <a:off x="3050177" y="3013854"/>
            <a:ext cx="708185" cy="133710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Scottsdale, AZ</a:t>
            </a:r>
          </a:p>
        </p:txBody>
      </p:sp>
      <p:grpSp>
        <p:nvGrpSpPr>
          <p:cNvPr id="32" name="Google Shape;190;p25">
            <a:extLst>
              <a:ext uri="{FF2B5EF4-FFF2-40B4-BE49-F238E27FC236}">
                <a16:creationId xmlns:a16="http://schemas.microsoft.com/office/drawing/2014/main" id="{7EACA804-37C0-F1D6-252A-97809E177025}"/>
              </a:ext>
            </a:extLst>
          </p:cNvPr>
          <p:cNvGrpSpPr/>
          <p:nvPr/>
        </p:nvGrpSpPr>
        <p:grpSpPr>
          <a:xfrm>
            <a:off x="2201007" y="1387557"/>
            <a:ext cx="80349" cy="212120"/>
            <a:chOff x="1532100" y="3453325"/>
            <a:chExt cx="121500" cy="340800"/>
          </a:xfrm>
          <a:solidFill>
            <a:srgbClr val="FFBF3C"/>
          </a:solidFill>
        </p:grpSpPr>
        <p:sp>
          <p:nvSpPr>
            <p:cNvPr id="33" name="Google Shape;191;p25">
              <a:extLst>
                <a:ext uri="{FF2B5EF4-FFF2-40B4-BE49-F238E27FC236}">
                  <a16:creationId xmlns:a16="http://schemas.microsoft.com/office/drawing/2014/main" id="{031E1F8D-7404-6D9E-86D7-94007E3F7A70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34" name="Google Shape;192;p25">
              <a:extLst>
                <a:ext uri="{FF2B5EF4-FFF2-40B4-BE49-F238E27FC236}">
                  <a16:creationId xmlns:a16="http://schemas.microsoft.com/office/drawing/2014/main" id="{99954A4D-3B9B-68D2-869A-101645544471}"/>
                </a:ext>
              </a:extLst>
            </p:cNvPr>
            <p:cNvCxnSpPr>
              <a:stCxn id="33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D53F428E-28FF-B4F7-417F-BCCDF632C6A7}"/>
              </a:ext>
            </a:extLst>
          </p:cNvPr>
          <p:cNvSpPr/>
          <p:nvPr/>
        </p:nvSpPr>
        <p:spPr>
          <a:xfrm flipH="1">
            <a:off x="2281353" y="1535081"/>
            <a:ext cx="702473" cy="136496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Clackamas, OR</a:t>
            </a:r>
          </a:p>
        </p:txBody>
      </p:sp>
      <p:grpSp>
        <p:nvGrpSpPr>
          <p:cNvPr id="36" name="Google Shape;190;p25">
            <a:extLst>
              <a:ext uri="{FF2B5EF4-FFF2-40B4-BE49-F238E27FC236}">
                <a16:creationId xmlns:a16="http://schemas.microsoft.com/office/drawing/2014/main" id="{0F0EC3E8-9C60-DBA5-FF5E-E2C34B45811A}"/>
              </a:ext>
            </a:extLst>
          </p:cNvPr>
          <p:cNvGrpSpPr/>
          <p:nvPr/>
        </p:nvGrpSpPr>
        <p:grpSpPr>
          <a:xfrm>
            <a:off x="2714070" y="2470335"/>
            <a:ext cx="80349" cy="212120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37" name="Google Shape;191;p25">
              <a:extLst>
                <a:ext uri="{FF2B5EF4-FFF2-40B4-BE49-F238E27FC236}">
                  <a16:creationId xmlns:a16="http://schemas.microsoft.com/office/drawing/2014/main" id="{9D40FFEE-E508-0996-F19B-4DE718221136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" name="Google Shape;192;p25">
              <a:extLst>
                <a:ext uri="{FF2B5EF4-FFF2-40B4-BE49-F238E27FC236}">
                  <a16:creationId xmlns:a16="http://schemas.microsoft.com/office/drawing/2014/main" id="{635116FF-4F2F-B34A-06D5-9689AB325991}"/>
                </a:ext>
              </a:extLst>
            </p:cNvPr>
            <p:cNvCxnSpPr>
              <a:stCxn id="37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3BC0BC8D-BBAF-6197-3460-CD8A91435752}"/>
              </a:ext>
            </a:extLst>
          </p:cNvPr>
          <p:cNvSpPr/>
          <p:nvPr/>
        </p:nvSpPr>
        <p:spPr>
          <a:xfrm flipH="1">
            <a:off x="2794417" y="2617859"/>
            <a:ext cx="643169" cy="133710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Las Vegas, NV</a:t>
            </a:r>
          </a:p>
        </p:txBody>
      </p:sp>
      <p:grpSp>
        <p:nvGrpSpPr>
          <p:cNvPr id="40" name="Google Shape;190;p25">
            <a:extLst>
              <a:ext uri="{FF2B5EF4-FFF2-40B4-BE49-F238E27FC236}">
                <a16:creationId xmlns:a16="http://schemas.microsoft.com/office/drawing/2014/main" id="{95BE7857-B1CE-1970-8A57-39E0EBAD44C1}"/>
              </a:ext>
            </a:extLst>
          </p:cNvPr>
          <p:cNvGrpSpPr/>
          <p:nvPr/>
        </p:nvGrpSpPr>
        <p:grpSpPr>
          <a:xfrm>
            <a:off x="3102859" y="2148072"/>
            <a:ext cx="80349" cy="212120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41" name="Google Shape;191;p25">
              <a:extLst>
                <a:ext uri="{FF2B5EF4-FFF2-40B4-BE49-F238E27FC236}">
                  <a16:creationId xmlns:a16="http://schemas.microsoft.com/office/drawing/2014/main" id="{C7C71936-256F-F15C-FFBE-FD9DA87F7D43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" name="Google Shape;192;p25">
              <a:extLst>
                <a:ext uri="{FF2B5EF4-FFF2-40B4-BE49-F238E27FC236}">
                  <a16:creationId xmlns:a16="http://schemas.microsoft.com/office/drawing/2014/main" id="{CFB26D4D-64E6-8F5A-D403-1AA628F65D7F}"/>
                </a:ext>
              </a:extLst>
            </p:cNvPr>
            <p:cNvCxnSpPr>
              <a:stCxn id="41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159001FF-72FA-69ED-2841-2BF1E78F00C9}"/>
              </a:ext>
            </a:extLst>
          </p:cNvPr>
          <p:cNvSpPr/>
          <p:nvPr/>
        </p:nvSpPr>
        <p:spPr>
          <a:xfrm flipH="1">
            <a:off x="3183206" y="2295596"/>
            <a:ext cx="643169" cy="133710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Lehi, UT</a:t>
            </a:r>
          </a:p>
        </p:txBody>
      </p:sp>
      <p:grpSp>
        <p:nvGrpSpPr>
          <p:cNvPr id="44" name="Google Shape;190;p25">
            <a:extLst>
              <a:ext uri="{FF2B5EF4-FFF2-40B4-BE49-F238E27FC236}">
                <a16:creationId xmlns:a16="http://schemas.microsoft.com/office/drawing/2014/main" id="{07D7AE50-3A68-FB8C-6701-D87AEC6F0EC1}"/>
              </a:ext>
            </a:extLst>
          </p:cNvPr>
          <p:cNvGrpSpPr/>
          <p:nvPr/>
        </p:nvGrpSpPr>
        <p:grpSpPr>
          <a:xfrm>
            <a:off x="3826374" y="4111403"/>
            <a:ext cx="80349" cy="212120"/>
            <a:chOff x="1532100" y="3453325"/>
            <a:chExt cx="121500" cy="340800"/>
          </a:xfrm>
          <a:solidFill>
            <a:schemeClr val="bg1"/>
          </a:solidFill>
        </p:grpSpPr>
        <p:sp>
          <p:nvSpPr>
            <p:cNvPr id="45" name="Google Shape;191;p25">
              <a:extLst>
                <a:ext uri="{FF2B5EF4-FFF2-40B4-BE49-F238E27FC236}">
                  <a16:creationId xmlns:a16="http://schemas.microsoft.com/office/drawing/2014/main" id="{0B16DF71-3F2A-7245-E4ED-319B821790C7}"/>
                </a:ext>
              </a:extLst>
            </p:cNvPr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" name="Google Shape;192;p25">
              <a:extLst>
                <a:ext uri="{FF2B5EF4-FFF2-40B4-BE49-F238E27FC236}">
                  <a16:creationId xmlns:a16="http://schemas.microsoft.com/office/drawing/2014/main" id="{54150885-345F-FF08-4B6A-AC53401B5866}"/>
                </a:ext>
              </a:extLst>
            </p:cNvPr>
            <p:cNvCxnSpPr>
              <a:stCxn id="45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grpFill/>
            <a:ln w="12700" cap="flat" cmpd="sng">
              <a:solidFill>
                <a:srgbClr val="0033A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8F8551D1-A945-5442-1068-2047BA5AFD36}"/>
              </a:ext>
            </a:extLst>
          </p:cNvPr>
          <p:cNvSpPr/>
          <p:nvPr/>
        </p:nvSpPr>
        <p:spPr>
          <a:xfrm flipH="1">
            <a:off x="3906721" y="4258927"/>
            <a:ext cx="708185" cy="133710"/>
          </a:xfrm>
          <a:prstGeom prst="homePlate">
            <a:avLst/>
          </a:prstGeom>
          <a:solidFill>
            <a:srgbClr val="0033A1"/>
          </a:solidFill>
          <a:ln w="12700">
            <a:solidFill>
              <a:srgbClr val="323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/>
              <a:t>Honolulu, HI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FDC3A-B9BF-8423-BDE8-547F5EAD6499}"/>
              </a:ext>
            </a:extLst>
          </p:cNvPr>
          <p:cNvSpPr txBox="1"/>
          <p:nvPr/>
        </p:nvSpPr>
        <p:spPr>
          <a:xfrm>
            <a:off x="1195956" y="4803722"/>
            <a:ext cx="7447489" cy="261610"/>
          </a:xfrm>
          <a:prstGeom prst="rect">
            <a:avLst/>
          </a:prstGeom>
          <a:solidFill>
            <a:srgbClr val="0033A1"/>
          </a:solidFill>
          <a:ln w="12700">
            <a:solidFill>
              <a:srgbClr val="8AB7E9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" sz="1100" dirty="0">
                <a:solidFill>
                  <a:schemeClr val="bg1"/>
                </a:solidFill>
              </a:rPr>
              <a:t>Ability to grow your business nationally. Business Purpose Loans in 32 states that do not require licensure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833BB6-160E-1FBA-B38C-FADC8AD5F807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53012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1165475" y="604610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</a:rPr>
              <a:t>CONTENTS</a:t>
            </a:r>
            <a:endParaRPr sz="2400" dirty="0">
              <a:latin typeface="+mj-lt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115542" y="1249820"/>
            <a:ext cx="3451800" cy="321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3E48"/>
                </a:solidFill>
                <a:latin typeface="+mn-lt"/>
                <a:ea typeface="Quicksand"/>
                <a:cs typeface="Quicksand"/>
                <a:sym typeface="Quicksand"/>
              </a:rPr>
              <a:t>Full Program Overview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23E48"/>
              </a:solidFill>
              <a:latin typeface="+mn-lt"/>
              <a:ea typeface="Quicksand"/>
              <a:cs typeface="Quicksand"/>
              <a:sym typeface="Quicksand"/>
            </a:endParaRPr>
          </a:p>
          <a:p>
            <a:pPr marL="171450" indent="-171450">
              <a:spcBef>
                <a:spcPts val="600"/>
              </a:spcBef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3E48"/>
                </a:solidFill>
                <a:latin typeface="+mn-lt"/>
                <a:sym typeface="Quicksand"/>
              </a:rPr>
              <a:t>Resources</a:t>
            </a:r>
          </a:p>
          <a:p>
            <a:pPr marL="171450" indent="-171450">
              <a:spcBef>
                <a:spcPts val="600"/>
              </a:spcBef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323E48"/>
              </a:solidFill>
              <a:latin typeface="+mn-lt"/>
              <a:sym typeface="Quicksand"/>
            </a:endParaRPr>
          </a:p>
          <a:p>
            <a:pPr marL="171450" indent="-171450">
              <a:spcBef>
                <a:spcPts val="600"/>
              </a:spcBef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323E48"/>
                </a:solidFill>
                <a:latin typeface="+mn-lt"/>
                <a:sym typeface="Quicksand"/>
              </a:rPr>
              <a:t>Questions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Google Shape;77;p13">
            <a:extLst>
              <a:ext uri="{FF2B5EF4-FFF2-40B4-BE49-F238E27FC236}">
                <a16:creationId xmlns:a16="http://schemas.microsoft.com/office/drawing/2014/main" id="{AA771461-C869-49EC-90B0-F6F56E413397}"/>
              </a:ext>
            </a:extLst>
          </p:cNvPr>
          <p:cNvSpPr txBox="1"/>
          <p:nvPr/>
        </p:nvSpPr>
        <p:spPr>
          <a:xfrm>
            <a:off x="4567342" y="1249820"/>
            <a:ext cx="3451800" cy="23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+mn-lt"/>
              <a:ea typeface="Quicksand"/>
              <a:cs typeface="Quicksand"/>
              <a:sym typeface="Quicksa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FB603F-E1F2-3D68-3609-A1200303E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7" r="198" b="78117"/>
          <a:stretch/>
        </p:blipFill>
        <p:spPr>
          <a:xfrm flipH="1">
            <a:off x="3278154" y="2654619"/>
            <a:ext cx="5865846" cy="30517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BEB2C-664C-C59E-B52A-FE4A8344D6E7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301192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7421320" cy="5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+mj-lt"/>
              </a:rPr>
              <a:t>FULL PROGRAM OVERVIEW</a:t>
            </a:r>
            <a:endParaRPr lang="en-US" sz="3600" b="1" dirty="0">
              <a:solidFill>
                <a:srgbClr val="323E48"/>
              </a:solidFill>
              <a:latin typeface="+mj-l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bg1"/>
              </a:solidFill>
              <a:latin typeface="+mj-lt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6</a:t>
            </a:fld>
            <a:endParaRPr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68AC1-76F3-4B66-4A81-CE2BE51A7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7" r="198" b="78117"/>
          <a:stretch/>
        </p:blipFill>
        <p:spPr>
          <a:xfrm flipH="1">
            <a:off x="3278154" y="2654619"/>
            <a:ext cx="5865846" cy="30517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32078-45B4-3832-C3EA-5D6B7A374B17}"/>
              </a:ext>
            </a:extLst>
          </p:cNvPr>
          <p:cNvSpPr txBox="1"/>
          <p:nvPr/>
        </p:nvSpPr>
        <p:spPr>
          <a:xfrm rot="16200000">
            <a:off x="8403713" y="468516"/>
            <a:ext cx="1167865" cy="230832"/>
          </a:xfrm>
          <a:prstGeom prst="rect">
            <a:avLst/>
          </a:prstGeom>
          <a:solidFill>
            <a:srgbClr val="0033A1"/>
          </a:solidFill>
          <a:ln w="12700">
            <a:solidFill>
              <a:srgbClr val="0033A1"/>
            </a:solidFill>
          </a:ln>
        </p:spPr>
        <p:txBody>
          <a:bodyPr wrap="square" anchor="b">
            <a:sp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bg1"/>
                </a:solidFill>
                <a:latin typeface="+mn-lt"/>
              </a:rPr>
              <a:t>acralending.com</a:t>
            </a:r>
          </a:p>
        </p:txBody>
      </p:sp>
    </p:spTree>
    <p:extLst>
      <p:ext uri="{BB962C8B-B14F-4D97-AF65-F5344CB8AC3E}">
        <p14:creationId xmlns:p14="http://schemas.microsoft.com/office/powerpoint/2010/main" val="143613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C0BF8B-4E3D-4DD0-8906-7CCA31BC2034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solidFill>
            <a:srgbClr val="0033A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1032997" y="1610905"/>
            <a:ext cx="6192826" cy="330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Self-Employed &amp; 1099 Borrowers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Qualify with 100% on personal account deposits and 50% on business account deposits (12 consecutive months)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Loan amounts up to $4M (case-by-case $10M)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90% LTV Purchase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Max 80% LTV Refinance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Min 600 FICO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reserves required at 75% LTV or below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4506T / No K1’s / No P&amp;L’s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MI</a:t>
            </a:r>
          </a:p>
        </p:txBody>
      </p:sp>
      <p:sp>
        <p:nvSpPr>
          <p:cNvPr id="17" name="Google Shape;176;p25">
            <a:extLst>
              <a:ext uri="{FF2B5EF4-FFF2-40B4-BE49-F238E27FC236}">
                <a16:creationId xmlns:a16="http://schemas.microsoft.com/office/drawing/2014/main" id="{7D9B23AB-CAAA-4A20-A0AD-585A70CE8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12-MONTH BANK STATEMENT</a:t>
            </a:r>
            <a:endParaRPr sz="2400" dirty="0"/>
          </a:p>
        </p:txBody>
      </p:sp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8A827802-1AEB-F0A6-D4E9-3BF57164F40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12-MONTH BANK STATEMENT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02D49-BEDD-561E-305F-350D5F61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981">
            <a:off x="7038820" y="2968672"/>
            <a:ext cx="1157042" cy="148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oogle Shape;313;p32">
            <a:extLst>
              <a:ext uri="{FF2B5EF4-FFF2-40B4-BE49-F238E27FC236}">
                <a16:creationId xmlns:a16="http://schemas.microsoft.com/office/drawing/2014/main" id="{478F4588-E109-9869-7C20-E74FBAA3A7D5}"/>
              </a:ext>
            </a:extLst>
          </p:cNvPr>
          <p:cNvGrpSpPr/>
          <p:nvPr/>
        </p:nvGrpSpPr>
        <p:grpSpPr>
          <a:xfrm rot="663698">
            <a:off x="6947377" y="2799607"/>
            <a:ext cx="1302751" cy="1844684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7" name="Google Shape;314;p32">
              <a:extLst>
                <a:ext uri="{FF2B5EF4-FFF2-40B4-BE49-F238E27FC236}">
                  <a16:creationId xmlns:a16="http://schemas.microsoft.com/office/drawing/2014/main" id="{1C7D5EF9-F7D0-8418-CE71-921EBC75D3D0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2">
              <a:extLst>
                <a:ext uri="{FF2B5EF4-FFF2-40B4-BE49-F238E27FC236}">
                  <a16:creationId xmlns:a16="http://schemas.microsoft.com/office/drawing/2014/main" id="{D38541EC-A0E2-2D1C-780E-8489B6024940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2">
              <a:extLst>
                <a:ext uri="{FF2B5EF4-FFF2-40B4-BE49-F238E27FC236}">
                  <a16:creationId xmlns:a16="http://schemas.microsoft.com/office/drawing/2014/main" id="{D83388B1-631E-C47F-F9C4-98118AE82EC5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2">
              <a:extLst>
                <a:ext uri="{FF2B5EF4-FFF2-40B4-BE49-F238E27FC236}">
                  <a16:creationId xmlns:a16="http://schemas.microsoft.com/office/drawing/2014/main" id="{94B96D1A-3DE0-8C30-128E-ECCA010EC9FC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519A73-E25D-E919-FB10-FEC46E1072C3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7" name="Google Shape;176;p25">
            <a:extLst>
              <a:ext uri="{FF2B5EF4-FFF2-40B4-BE49-F238E27FC236}">
                <a16:creationId xmlns:a16="http://schemas.microsoft.com/office/drawing/2014/main" id="{7D9B23AB-CAAA-4A20-A0AD-585A70CE8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BANK STATEMENT ANALYSIS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4D5A5-2099-53FC-989D-05E5940B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76" y="1271910"/>
            <a:ext cx="2900862" cy="273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oogle Shape;325;p33">
            <a:extLst>
              <a:ext uri="{FF2B5EF4-FFF2-40B4-BE49-F238E27FC236}">
                <a16:creationId xmlns:a16="http://schemas.microsoft.com/office/drawing/2014/main" id="{2CFEA20B-660A-3FD6-6CB4-B1C227E9A172}"/>
              </a:ext>
            </a:extLst>
          </p:cNvPr>
          <p:cNvGrpSpPr/>
          <p:nvPr/>
        </p:nvGrpSpPr>
        <p:grpSpPr>
          <a:xfrm>
            <a:off x="4131988" y="2623912"/>
            <a:ext cx="4665519" cy="2207782"/>
            <a:chOff x="3938374" y="1462324"/>
            <a:chExt cx="4542205" cy="2661224"/>
          </a:xfrm>
          <a:solidFill>
            <a:schemeClr val="bg2">
              <a:lumMod val="50000"/>
            </a:schemeClr>
          </a:solidFill>
        </p:grpSpPr>
        <p:sp>
          <p:nvSpPr>
            <p:cNvPr id="10" name="Google Shape;326;p33">
              <a:extLst>
                <a:ext uri="{FF2B5EF4-FFF2-40B4-BE49-F238E27FC236}">
                  <a16:creationId xmlns:a16="http://schemas.microsoft.com/office/drawing/2014/main" id="{2B59811F-1BC9-7D4D-1009-1A5F03516A80}"/>
                </a:ext>
              </a:extLst>
            </p:cNvPr>
            <p:cNvSpPr/>
            <p:nvPr/>
          </p:nvSpPr>
          <p:spPr>
            <a:xfrm>
              <a:off x="4309824" y="1462324"/>
              <a:ext cx="3797910" cy="2542169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27;p33">
              <a:extLst>
                <a:ext uri="{FF2B5EF4-FFF2-40B4-BE49-F238E27FC236}">
                  <a16:creationId xmlns:a16="http://schemas.microsoft.com/office/drawing/2014/main" id="{EB3A8312-3DD6-8DF8-E208-FF8762B08879}"/>
                </a:ext>
              </a:extLst>
            </p:cNvPr>
            <p:cNvSpPr/>
            <p:nvPr/>
          </p:nvSpPr>
          <p:spPr>
            <a:xfrm>
              <a:off x="3938374" y="4053515"/>
              <a:ext cx="4542205" cy="70032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28;p33">
              <a:extLst>
                <a:ext uri="{FF2B5EF4-FFF2-40B4-BE49-F238E27FC236}">
                  <a16:creationId xmlns:a16="http://schemas.microsoft.com/office/drawing/2014/main" id="{1CDFFACB-346C-774F-13E7-FA13DEADFEE3}"/>
                </a:ext>
              </a:extLst>
            </p:cNvPr>
            <p:cNvSpPr/>
            <p:nvPr/>
          </p:nvSpPr>
          <p:spPr>
            <a:xfrm>
              <a:off x="3938374" y="3997489"/>
              <a:ext cx="4541505" cy="56025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29;p33">
              <a:extLst>
                <a:ext uri="{FF2B5EF4-FFF2-40B4-BE49-F238E27FC236}">
                  <a16:creationId xmlns:a16="http://schemas.microsoft.com/office/drawing/2014/main" id="{FCF6E959-AB77-B455-C378-44A52472F0B3}"/>
                </a:ext>
              </a:extLst>
            </p:cNvPr>
            <p:cNvSpPr/>
            <p:nvPr/>
          </p:nvSpPr>
          <p:spPr>
            <a:xfrm>
              <a:off x="5872718" y="3997489"/>
              <a:ext cx="665106" cy="35016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622D846-4EDF-1B35-AA7E-8EC8F5650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566" y="2831360"/>
            <a:ext cx="3571534" cy="1670241"/>
          </a:xfrm>
          <a:prstGeom prst="rect">
            <a:avLst/>
          </a:prstGeom>
        </p:spPr>
      </p:pic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5A47DB3B-A55F-2714-68C4-9053232404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BANK STATEMENT ANALYSIS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DCDB37-C645-D831-6A5F-49680BA08093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0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C0BF8B-4E3D-4DD0-8906-7CCA31BC2034}"/>
              </a:ext>
            </a:extLst>
          </p:cNvPr>
          <p:cNvSpPr/>
          <p:nvPr/>
        </p:nvSpPr>
        <p:spPr>
          <a:xfrm>
            <a:off x="955651" y="1142153"/>
            <a:ext cx="6270171" cy="345000"/>
          </a:xfrm>
          <a:prstGeom prst="homePlate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PROGRAM HIGHLIGHTS</a:t>
            </a:r>
          </a:p>
        </p:txBody>
      </p:sp>
      <p:sp>
        <p:nvSpPr>
          <p:cNvPr id="12" name="Google Shape;146;p21">
            <a:extLst>
              <a:ext uri="{FF2B5EF4-FFF2-40B4-BE49-F238E27FC236}">
                <a16:creationId xmlns:a16="http://schemas.microsoft.com/office/drawing/2014/main" id="{1615C26B-0F1A-4E37-AFB4-7F529CF2403C}"/>
              </a:ext>
            </a:extLst>
          </p:cNvPr>
          <p:cNvSpPr txBox="1">
            <a:spLocks/>
          </p:cNvSpPr>
          <p:nvPr/>
        </p:nvSpPr>
        <p:spPr>
          <a:xfrm>
            <a:off x="1143000" y="673401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ATR-IN-FULL</a:t>
            </a:r>
          </a:p>
        </p:txBody>
      </p:sp>
      <p:sp>
        <p:nvSpPr>
          <p:cNvPr id="16" name="Google Shape;146;p21">
            <a:extLst>
              <a:ext uri="{FF2B5EF4-FFF2-40B4-BE49-F238E27FC236}">
                <a16:creationId xmlns:a16="http://schemas.microsoft.com/office/drawing/2014/main" id="{BA60527E-16FE-41C8-AA5A-21256D1E6E5F}"/>
              </a:ext>
            </a:extLst>
          </p:cNvPr>
          <p:cNvSpPr txBox="1">
            <a:spLocks/>
          </p:cNvSpPr>
          <p:nvPr/>
        </p:nvSpPr>
        <p:spPr>
          <a:xfrm>
            <a:off x="1010521" y="1689869"/>
            <a:ext cx="6990479" cy="320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Qualify solely off subject property rents (Rents/PITI) - DSCR ratio down to .80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income or employment verification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Available on SFRs, 2-4 Units, Condos, Townhomes, Condotels, and Non-Warrantable Condos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Loan amounts up to $3M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Investment properties only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No reserves required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5yr &amp; 10yr I/O options available (Use I/O payment for DSCR ratio)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AB7E9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Purchases - Use the rent survey on appraisal for DSCR ratio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BF3C"/>
              </a:buClr>
              <a:buSzPct val="13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>
              <a:buClr>
                <a:srgbClr val="FFBF3C"/>
              </a:buClr>
              <a:buSzPct val="130000"/>
            </a:pPr>
            <a:endParaRPr lang="en-US" sz="12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" name="Google Shape;176;p25">
            <a:extLst>
              <a:ext uri="{FF2B5EF4-FFF2-40B4-BE49-F238E27FC236}">
                <a16:creationId xmlns:a16="http://schemas.microsoft.com/office/drawing/2014/main" id="{7D9B23AB-CAAA-4A20-A0AD-585A70CE8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DSCR - INVESTOR CASH FLOW</a:t>
            </a:r>
            <a:endParaRPr sz="2400" dirty="0"/>
          </a:p>
        </p:txBody>
      </p:sp>
      <p:sp>
        <p:nvSpPr>
          <p:cNvPr id="2" name="Google Shape;129;p19">
            <a:extLst>
              <a:ext uri="{FF2B5EF4-FFF2-40B4-BE49-F238E27FC236}">
                <a16:creationId xmlns:a16="http://schemas.microsoft.com/office/drawing/2014/main" id="{ABA5C96D-84A9-D410-3DA4-7A451D159A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16468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+mj-lt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INVESTOR CASH FLOW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8F82B4-1887-4463-033C-87853FA89352}"/>
              </a:ext>
            </a:extLst>
          </p:cNvPr>
          <p:cNvCxnSpPr/>
          <p:nvPr/>
        </p:nvCxnSpPr>
        <p:spPr>
          <a:xfrm>
            <a:off x="0" y="1016468"/>
            <a:ext cx="9144000" cy="0"/>
          </a:xfrm>
          <a:prstGeom prst="line">
            <a:avLst/>
          </a:prstGeom>
          <a:ln w="38100">
            <a:solidFill>
              <a:srgbClr val="8AB7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313;p32">
            <a:extLst>
              <a:ext uri="{FF2B5EF4-FFF2-40B4-BE49-F238E27FC236}">
                <a16:creationId xmlns:a16="http://schemas.microsoft.com/office/drawing/2014/main" id="{4F287E04-4561-8EAC-86D9-1DE2E35D00DE}"/>
              </a:ext>
            </a:extLst>
          </p:cNvPr>
          <p:cNvGrpSpPr/>
          <p:nvPr/>
        </p:nvGrpSpPr>
        <p:grpSpPr>
          <a:xfrm rot="663698">
            <a:off x="7269807" y="2863319"/>
            <a:ext cx="1173534" cy="1792886"/>
            <a:chOff x="5011702" y="465959"/>
            <a:chExt cx="2736410" cy="4222433"/>
          </a:xfrm>
          <a:solidFill>
            <a:schemeClr val="bg2">
              <a:lumMod val="50000"/>
            </a:schemeClr>
          </a:solidFill>
        </p:grpSpPr>
        <p:sp>
          <p:nvSpPr>
            <p:cNvPr id="7" name="Google Shape;314;p32">
              <a:extLst>
                <a:ext uri="{FF2B5EF4-FFF2-40B4-BE49-F238E27FC236}">
                  <a16:creationId xmlns:a16="http://schemas.microsoft.com/office/drawing/2014/main" id="{628AA494-1FD0-607F-6AC6-481E88703422}"/>
                </a:ext>
              </a:extLst>
            </p:cNvPr>
            <p:cNvSpPr/>
            <p:nvPr/>
          </p:nvSpPr>
          <p:spPr>
            <a:xfrm>
              <a:off x="50117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315;p32">
              <a:extLst>
                <a:ext uri="{FF2B5EF4-FFF2-40B4-BE49-F238E27FC236}">
                  <a16:creationId xmlns:a16="http://schemas.microsoft.com/office/drawing/2014/main" id="{31369AEB-87E8-54AC-5FFA-42251D657ABE}"/>
                </a:ext>
              </a:extLst>
            </p:cNvPr>
            <p:cNvSpPr/>
            <p:nvPr/>
          </p:nvSpPr>
          <p:spPr>
            <a:xfrm>
              <a:off x="62681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2">
              <a:extLst>
                <a:ext uri="{FF2B5EF4-FFF2-40B4-BE49-F238E27FC236}">
                  <a16:creationId xmlns:a16="http://schemas.microsoft.com/office/drawing/2014/main" id="{5EB085F0-D051-24DB-1353-2B0BB8788010}"/>
                </a:ext>
              </a:extLst>
            </p:cNvPr>
            <p:cNvSpPr/>
            <p:nvPr/>
          </p:nvSpPr>
          <p:spPr>
            <a:xfrm>
              <a:off x="62515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2">
              <a:extLst>
                <a:ext uri="{FF2B5EF4-FFF2-40B4-BE49-F238E27FC236}">
                  <a16:creationId xmlns:a16="http://schemas.microsoft.com/office/drawing/2014/main" id="{9CA70FEA-3B45-4CA9-5967-E831E9E04E71}"/>
                </a:ext>
              </a:extLst>
            </p:cNvPr>
            <p:cNvSpPr/>
            <p:nvPr/>
          </p:nvSpPr>
          <p:spPr>
            <a:xfrm>
              <a:off x="63406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33259-A8BF-B9B7-FB51-47D5ED300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9637">
            <a:off x="7325894" y="3053533"/>
            <a:ext cx="1056506" cy="14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07357"/>
      </p:ext>
    </p:extLst>
  </p:cSld>
  <p:clrMapOvr>
    <a:masterClrMapping/>
  </p:clrMapOvr>
</p:sld>
</file>

<file path=ppt/theme/theme1.xml><?xml version="1.0" encoding="utf-8"?>
<a:theme xmlns:a="http://schemas.openxmlformats.org/drawingml/2006/main" name="Acra Lending Master Temaple - 2022">
  <a:themeElements>
    <a:clrScheme name="Custom 1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0033A1"/>
      </a:accent1>
      <a:accent2>
        <a:srgbClr val="8AB7E9"/>
      </a:accent2>
      <a:accent3>
        <a:srgbClr val="323E48"/>
      </a:accent3>
      <a:accent4>
        <a:srgbClr val="00205C"/>
      </a:accent4>
      <a:accent5>
        <a:srgbClr val="FFBF3C"/>
      </a:accent5>
      <a:accent6>
        <a:srgbClr val="E2E7EE"/>
      </a:accent6>
      <a:hlink>
        <a:srgbClr val="323E48"/>
      </a:hlink>
      <a:folHlink>
        <a:srgbClr val="0033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1073</Words>
  <Application>Microsoft Office PowerPoint</Application>
  <PresentationFormat>On-screen Show (16:9)</PresentationFormat>
  <Paragraphs>237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Quicksand</vt:lpstr>
      <vt:lpstr>Arial</vt:lpstr>
      <vt:lpstr>Calibri</vt:lpstr>
      <vt:lpstr>Wingdings</vt:lpstr>
      <vt:lpstr>Acra Lending Master Temaple - 2022</vt:lpstr>
      <vt:lpstr>THE LEADER IN TODAY’S NON-QM PROGRAMS</vt:lpstr>
      <vt:lpstr>PowerPoint Presentation</vt:lpstr>
      <vt:lpstr>CORPORATE HISTORY</vt:lpstr>
      <vt:lpstr>NATIONAL PRESENCE WITH LOCAL SERVICE</vt:lpstr>
      <vt:lpstr>CONTENTS</vt:lpstr>
      <vt:lpstr>FULL PROGRAM OVERVIEW</vt:lpstr>
      <vt:lpstr>12-MONTH BANK STATEMENT</vt:lpstr>
      <vt:lpstr>BANK STATEMENT ANALYSIS</vt:lpstr>
      <vt:lpstr>DSCR - INVESTOR CASH FLOW</vt:lpstr>
      <vt:lpstr>JUMBO NON-QM</vt:lpstr>
      <vt:lpstr>ATR-IN-FULL</vt:lpstr>
      <vt:lpstr>FOREIGN NATIONAL</vt:lpstr>
      <vt:lpstr>ITIN</vt:lpstr>
      <vt:lpstr>INTEREST ONLY</vt:lpstr>
      <vt:lpstr>PowerPoint Presentation</vt:lpstr>
      <vt:lpstr>SMALL BALANCE MULTIFAMILY</vt:lpstr>
      <vt:lpstr>PowerPoint Presentation</vt:lpstr>
      <vt:lpstr>RESOURCES</vt:lpstr>
      <vt:lpstr>BROKER MARKETING COLLATERAL</vt:lpstr>
      <vt:lpstr>BROKER PORTAL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Hitz Mistry</dc:creator>
  <cp:lastModifiedBy>Tessa Auriemma</cp:lastModifiedBy>
  <cp:revision>85</cp:revision>
  <dcterms:modified xsi:type="dcterms:W3CDTF">2023-09-01T20:51:07Z</dcterms:modified>
</cp:coreProperties>
</file>