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5"/>
  </p:notesMasterIdLst>
  <p:sldIdLst>
    <p:sldId id="338" r:id="rId2"/>
    <p:sldId id="335" r:id="rId3"/>
    <p:sldId id="345" r:id="rId4"/>
    <p:sldId id="329" r:id="rId5"/>
    <p:sldId id="337" r:id="rId6"/>
    <p:sldId id="297" r:id="rId7"/>
    <p:sldId id="298" r:id="rId8"/>
    <p:sldId id="343" r:id="rId9"/>
    <p:sldId id="348" r:id="rId10"/>
    <p:sldId id="349" r:id="rId11"/>
    <p:sldId id="344" r:id="rId12"/>
    <p:sldId id="309" r:id="rId13"/>
    <p:sldId id="339" r:id="rId14"/>
  </p:sldIdLst>
  <p:sldSz cx="9144000" cy="5143500" type="screen16x9"/>
  <p:notesSz cx="6858000" cy="9144000"/>
  <p:embeddedFontLst>
    <p:embeddedFont>
      <p:font typeface="Quicksand" panose="020B060402020202020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B7E9"/>
    <a:srgbClr val="323E48"/>
    <a:srgbClr val="0033A1"/>
    <a:srgbClr val="FFBF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CE042EE-030E-48AD-AEE1-48DBF1C2F338}">
  <a:tblStyle styleId="{8CE042EE-030E-48AD-AEE1-48DBF1C2F33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71A6B3E-507F-4017-96D8-7895C4FAF28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71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16783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9026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55127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b92539d425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7" name="Google Shape;537;gb92539d425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4670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31777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b92539d425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7" name="Google Shape;537;gb92539d425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99611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b92539d425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7" name="Google Shape;537;gb92539d425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2742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00222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2788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8892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32555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319175" y="1312687"/>
            <a:ext cx="6680400" cy="1159800"/>
          </a:xfrm>
          <a:prstGeom prst="rect">
            <a:avLst/>
          </a:prstGeom>
        </p:spPr>
        <p:txBody>
          <a:bodyPr spcFirstLastPara="1" wrap="square" lIns="91425" tIns="91425" rIns="91425" bIns="91425" anchor="t" anchorCtr="0">
            <a:noAutofit/>
          </a:bodyPr>
          <a:lstStyle>
            <a:lvl1pPr lvl="0">
              <a:spcBef>
                <a:spcPts val="0"/>
              </a:spcBef>
              <a:spcAft>
                <a:spcPts val="0"/>
              </a:spcAft>
              <a:buSzPts val="5000"/>
              <a:buNone/>
              <a:defRPr sz="5000">
                <a:latin typeface="+mj-lt"/>
              </a:defRPr>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dirty="0"/>
          </a:p>
        </p:txBody>
      </p:sp>
      <p:cxnSp>
        <p:nvCxnSpPr>
          <p:cNvPr id="11" name="Google Shape;11;p2"/>
          <p:cNvCxnSpPr>
            <a:cxnSpLocks/>
            <a:stCxn id="12" idx="4"/>
          </p:cNvCxnSpPr>
          <p:nvPr/>
        </p:nvCxnSpPr>
        <p:spPr>
          <a:xfrm>
            <a:off x="939750" y="1943840"/>
            <a:ext cx="0" cy="3199660"/>
          </a:xfrm>
          <a:prstGeom prst="straightConnector1">
            <a:avLst/>
          </a:prstGeom>
          <a:noFill/>
          <a:ln w="9525" cap="flat" cmpd="sng">
            <a:solidFill>
              <a:srgbClr val="8AB7E9"/>
            </a:solidFill>
            <a:prstDash val="solid"/>
            <a:round/>
            <a:headEnd type="none" w="med" len="med"/>
            <a:tailEnd type="none" w="med" len="med"/>
          </a:ln>
        </p:spPr>
      </p:cxnSp>
      <p:sp>
        <p:nvSpPr>
          <p:cNvPr id="12" name="Google Shape;12;p2"/>
          <p:cNvSpPr/>
          <p:nvPr/>
        </p:nvSpPr>
        <p:spPr>
          <a:xfrm>
            <a:off x="845250" y="1754840"/>
            <a:ext cx="189000" cy="189000"/>
          </a:xfrm>
          <a:prstGeom prst="ellipse">
            <a:avLst/>
          </a:prstGeom>
          <a:solidFill>
            <a:schemeClr val="accent1"/>
          </a:solidFill>
          <a:ln w="2857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3"/>
        <p:cNvGrpSpPr/>
        <p:nvPr/>
      </p:nvGrpSpPr>
      <p:grpSpPr>
        <a:xfrm>
          <a:off x="0" y="0"/>
          <a:ext cx="0" cy="0"/>
          <a:chOff x="0" y="0"/>
          <a:chExt cx="0" cy="0"/>
        </a:xfrm>
      </p:grpSpPr>
      <p:sp>
        <p:nvSpPr>
          <p:cNvPr id="14" name="Google Shape;14;p3"/>
          <p:cNvSpPr txBox="1">
            <a:spLocks noGrp="1"/>
          </p:cNvSpPr>
          <p:nvPr>
            <p:ph type="ctrTitle"/>
          </p:nvPr>
        </p:nvSpPr>
        <p:spPr>
          <a:xfrm>
            <a:off x="1530175" y="2307788"/>
            <a:ext cx="6767100" cy="5322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atin typeface="+mj-lt"/>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dirty="0"/>
          </a:p>
        </p:txBody>
      </p:sp>
      <p:sp>
        <p:nvSpPr>
          <p:cNvPr id="15" name="Google Shape;15;p3"/>
          <p:cNvSpPr txBox="1">
            <a:spLocks noGrp="1"/>
          </p:cNvSpPr>
          <p:nvPr>
            <p:ph type="subTitle" idx="1"/>
          </p:nvPr>
        </p:nvSpPr>
        <p:spPr>
          <a:xfrm>
            <a:off x="1567326" y="2782913"/>
            <a:ext cx="6927900" cy="3531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1800">
                <a:latin typeface="+mn-lt"/>
              </a:defRPr>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dirty="0"/>
          </a:p>
        </p:txBody>
      </p:sp>
      <p:sp>
        <p:nvSpPr>
          <p:cNvPr id="16" name="Google Shape;16;p3"/>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17" name="Google Shape;17;p3"/>
          <p:cNvCxnSpPr/>
          <p:nvPr/>
        </p:nvCxnSpPr>
        <p:spPr>
          <a:xfrm>
            <a:off x="939645" y="0"/>
            <a:ext cx="0" cy="5143500"/>
          </a:xfrm>
          <a:prstGeom prst="straightConnector1">
            <a:avLst/>
          </a:prstGeom>
          <a:noFill/>
          <a:ln w="9525" cap="flat" cmpd="sng">
            <a:solidFill>
              <a:srgbClr val="8AB7E9"/>
            </a:solidFill>
            <a:prstDash val="solid"/>
            <a:round/>
            <a:headEnd type="none" w="med" len="med"/>
            <a:tailEnd type="none" w="med" len="med"/>
          </a:ln>
        </p:spPr>
      </p:cxnSp>
      <p:sp>
        <p:nvSpPr>
          <p:cNvPr id="18" name="Google Shape;18;p3"/>
          <p:cNvSpPr/>
          <p:nvPr/>
        </p:nvSpPr>
        <p:spPr>
          <a:xfrm flipH="1">
            <a:off x="632556" y="2267403"/>
            <a:ext cx="614400" cy="614400"/>
          </a:xfrm>
          <a:prstGeom prst="ellipse">
            <a:avLst/>
          </a:prstGeom>
          <a:solidFill>
            <a:schemeClr val="accent1"/>
          </a:solidFill>
          <a:ln w="28575" cap="flat" cmpd="sng">
            <a:solidFill>
              <a:srgbClr val="8AB7E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Quicksand"/>
              <a:buNone/>
              <a:defRPr sz="1800">
                <a:latin typeface="+mj-lt"/>
                <a:ea typeface="Quicksand"/>
                <a:cs typeface="Quicksand"/>
                <a:sym typeface="Quicksand"/>
              </a:defRPr>
            </a:lvl1pPr>
            <a:lvl2pPr lvl="1" rtl="0">
              <a:spcBef>
                <a:spcPts val="0"/>
              </a:spcBef>
              <a:spcAft>
                <a:spcPts val="0"/>
              </a:spcAft>
              <a:buSzPts val="1800"/>
              <a:buFont typeface="Quicksand"/>
              <a:buNone/>
              <a:defRPr sz="1800">
                <a:latin typeface="Quicksand"/>
                <a:ea typeface="Quicksand"/>
                <a:cs typeface="Quicksand"/>
                <a:sym typeface="Quicksand"/>
              </a:defRPr>
            </a:lvl2pPr>
            <a:lvl3pPr lvl="2" rtl="0">
              <a:spcBef>
                <a:spcPts val="0"/>
              </a:spcBef>
              <a:spcAft>
                <a:spcPts val="0"/>
              </a:spcAft>
              <a:buSzPts val="1800"/>
              <a:buFont typeface="Quicksand"/>
              <a:buNone/>
              <a:defRPr sz="1800">
                <a:latin typeface="Quicksand"/>
                <a:ea typeface="Quicksand"/>
                <a:cs typeface="Quicksand"/>
                <a:sym typeface="Quicksand"/>
              </a:defRPr>
            </a:lvl3pPr>
            <a:lvl4pPr lvl="3" rtl="0">
              <a:spcBef>
                <a:spcPts val="0"/>
              </a:spcBef>
              <a:spcAft>
                <a:spcPts val="0"/>
              </a:spcAft>
              <a:buSzPts val="1800"/>
              <a:buFont typeface="Quicksand"/>
              <a:buNone/>
              <a:defRPr sz="1800">
                <a:latin typeface="Quicksand"/>
                <a:ea typeface="Quicksand"/>
                <a:cs typeface="Quicksand"/>
                <a:sym typeface="Quicksand"/>
              </a:defRPr>
            </a:lvl4pPr>
            <a:lvl5pPr lvl="4" rtl="0">
              <a:spcBef>
                <a:spcPts val="0"/>
              </a:spcBef>
              <a:spcAft>
                <a:spcPts val="0"/>
              </a:spcAft>
              <a:buSzPts val="1800"/>
              <a:buFont typeface="Quicksand"/>
              <a:buNone/>
              <a:defRPr sz="1800">
                <a:latin typeface="Quicksand"/>
                <a:ea typeface="Quicksand"/>
                <a:cs typeface="Quicksand"/>
                <a:sym typeface="Quicksand"/>
              </a:defRPr>
            </a:lvl5pPr>
            <a:lvl6pPr lvl="5" rtl="0">
              <a:spcBef>
                <a:spcPts val="0"/>
              </a:spcBef>
              <a:spcAft>
                <a:spcPts val="0"/>
              </a:spcAft>
              <a:buSzPts val="1800"/>
              <a:buFont typeface="Quicksand"/>
              <a:buNone/>
              <a:defRPr sz="1800">
                <a:latin typeface="Quicksand"/>
                <a:ea typeface="Quicksand"/>
                <a:cs typeface="Quicksand"/>
                <a:sym typeface="Quicksand"/>
              </a:defRPr>
            </a:lvl6pPr>
            <a:lvl7pPr lvl="6" rtl="0">
              <a:spcBef>
                <a:spcPts val="0"/>
              </a:spcBef>
              <a:spcAft>
                <a:spcPts val="0"/>
              </a:spcAft>
              <a:buSzPts val="1800"/>
              <a:buFont typeface="Quicksand"/>
              <a:buNone/>
              <a:defRPr sz="1800">
                <a:latin typeface="Quicksand"/>
                <a:ea typeface="Quicksand"/>
                <a:cs typeface="Quicksand"/>
                <a:sym typeface="Quicksand"/>
              </a:defRPr>
            </a:lvl7pPr>
            <a:lvl8pPr lvl="7" rtl="0">
              <a:spcBef>
                <a:spcPts val="0"/>
              </a:spcBef>
              <a:spcAft>
                <a:spcPts val="0"/>
              </a:spcAft>
              <a:buSzPts val="1800"/>
              <a:buFont typeface="Quicksand"/>
              <a:buNone/>
              <a:defRPr sz="1800">
                <a:latin typeface="Quicksand"/>
                <a:ea typeface="Quicksand"/>
                <a:cs typeface="Quicksand"/>
                <a:sym typeface="Quicksand"/>
              </a:defRPr>
            </a:lvl8pPr>
            <a:lvl9pPr lvl="8" rtl="0">
              <a:spcBef>
                <a:spcPts val="0"/>
              </a:spcBef>
              <a:spcAft>
                <a:spcPts val="0"/>
              </a:spcAft>
              <a:buSzPts val="1800"/>
              <a:buFont typeface="Quicksand"/>
              <a:buNone/>
              <a:defRPr sz="1800">
                <a:latin typeface="Quicksand"/>
                <a:ea typeface="Quicksand"/>
                <a:cs typeface="Quicksand"/>
                <a:sym typeface="Quicksand"/>
              </a:defRPr>
            </a:lvl9pPr>
          </a:lstStyle>
          <a:p>
            <a:endParaRPr dirty="0"/>
          </a:p>
        </p:txBody>
      </p:sp>
      <p:sp>
        <p:nvSpPr>
          <p:cNvPr id="27" name="Google Shape;27;p5"/>
          <p:cNvSpPr txBox="1">
            <a:spLocks noGrp="1"/>
          </p:cNvSpPr>
          <p:nvPr>
            <p:ph type="body" idx="1"/>
          </p:nvPr>
        </p:nvSpPr>
        <p:spPr>
          <a:xfrm>
            <a:off x="1165498" y="1086799"/>
            <a:ext cx="6858000" cy="37257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Clr>
                <a:srgbClr val="F3F3F3"/>
              </a:buClr>
              <a:buSzPts val="3000"/>
              <a:buFont typeface="Quicksand"/>
              <a:buChar char="◦"/>
              <a:defRPr sz="3000">
                <a:solidFill>
                  <a:srgbClr val="F3F3F3"/>
                </a:solidFill>
                <a:latin typeface="+mj-lt"/>
                <a:ea typeface="Quicksand"/>
                <a:cs typeface="Quicksand"/>
                <a:sym typeface="Quicksand"/>
              </a:defRPr>
            </a:lvl1pPr>
            <a:lvl2pPr marL="914400" lvl="1"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2pPr>
            <a:lvl3pPr marL="1371600" lvl="2"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3pPr>
            <a:lvl4pPr marL="1828800" lvl="3"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4pPr>
            <a:lvl5pPr marL="2286000" lvl="4"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5pPr>
            <a:lvl6pPr marL="2743200" lvl="5"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6pPr>
            <a:lvl7pPr marL="3200400" lvl="6"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7pPr>
            <a:lvl8pPr marL="3657600" lvl="7"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8pPr>
            <a:lvl9pPr marL="4114800" lvl="8"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9pPr>
          </a:lstStyle>
          <a:p>
            <a:endParaRPr dirty="0"/>
          </a:p>
        </p:txBody>
      </p:sp>
      <p:sp>
        <p:nvSpPr>
          <p:cNvPr id="28" name="Google Shape;28;p5"/>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29" name="Google Shape;29;p5"/>
          <p:cNvCxnSpPr/>
          <p:nvPr/>
        </p:nvCxnSpPr>
        <p:spPr>
          <a:xfrm>
            <a:off x="945638" y="0"/>
            <a:ext cx="0" cy="5143500"/>
          </a:xfrm>
          <a:prstGeom prst="straightConnector1">
            <a:avLst/>
          </a:prstGeom>
          <a:noFill/>
          <a:ln w="9525" cap="flat" cmpd="sng">
            <a:solidFill>
              <a:srgbClr val="8AB7E9"/>
            </a:solidFill>
            <a:prstDash val="solid"/>
            <a:round/>
            <a:headEnd type="none" w="med" len="med"/>
            <a:tailEnd type="none" w="med" len="med"/>
          </a:ln>
        </p:spPr>
      </p:cxnSp>
      <p:sp>
        <p:nvSpPr>
          <p:cNvPr id="30" name="Google Shape;30;p5"/>
          <p:cNvSpPr/>
          <p:nvPr/>
        </p:nvSpPr>
        <p:spPr>
          <a:xfrm>
            <a:off x="874396" y="605794"/>
            <a:ext cx="142500" cy="142500"/>
          </a:xfrm>
          <a:prstGeom prst="ellipse">
            <a:avLst/>
          </a:prstGeom>
          <a:solidFill>
            <a:schemeClr val="accent1"/>
          </a:solidFill>
          <a:ln w="28575" cap="flat" cmpd="sng">
            <a:solidFill>
              <a:srgbClr val="8AB7E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atin typeface="+mj-lt"/>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dirty="0"/>
          </a:p>
        </p:txBody>
      </p:sp>
      <p:sp>
        <p:nvSpPr>
          <p:cNvPr id="34" name="Google Shape;34;p6"/>
          <p:cNvSpPr txBox="1">
            <a:spLocks noGrp="1"/>
          </p:cNvSpPr>
          <p:nvPr>
            <p:ph type="body" idx="1"/>
          </p:nvPr>
        </p:nvSpPr>
        <p:spPr>
          <a:xfrm>
            <a:off x="1165475" y="1174117"/>
            <a:ext cx="3306900" cy="37257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atin typeface="+mn-lt"/>
              </a:defRPr>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dirty="0"/>
          </a:p>
        </p:txBody>
      </p:sp>
      <p:sp>
        <p:nvSpPr>
          <p:cNvPr id="35" name="Google Shape;35;p6"/>
          <p:cNvSpPr txBox="1">
            <a:spLocks noGrp="1"/>
          </p:cNvSpPr>
          <p:nvPr>
            <p:ph type="body" idx="2"/>
          </p:nvPr>
        </p:nvSpPr>
        <p:spPr>
          <a:xfrm>
            <a:off x="4671570" y="1174117"/>
            <a:ext cx="3306900" cy="37257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atin typeface="+mn-lt"/>
              </a:defRPr>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dirty="0"/>
          </a:p>
        </p:txBody>
      </p:sp>
      <p:sp>
        <p:nvSpPr>
          <p:cNvPr id="36" name="Google Shape;36;p6"/>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37" name="Google Shape;37;p6"/>
          <p:cNvCxnSpPr/>
          <p:nvPr/>
        </p:nvCxnSpPr>
        <p:spPr>
          <a:xfrm>
            <a:off x="945638" y="0"/>
            <a:ext cx="0" cy="5143500"/>
          </a:xfrm>
          <a:prstGeom prst="straightConnector1">
            <a:avLst/>
          </a:prstGeom>
          <a:noFill/>
          <a:ln w="9525" cap="flat" cmpd="sng">
            <a:solidFill>
              <a:srgbClr val="8AB7E9"/>
            </a:solidFill>
            <a:prstDash val="solid"/>
            <a:round/>
            <a:headEnd type="none" w="med" len="med"/>
            <a:tailEnd type="none" w="med" len="med"/>
          </a:ln>
        </p:spPr>
      </p:cxnSp>
      <p:sp>
        <p:nvSpPr>
          <p:cNvPr id="38" name="Google Shape;38;p6"/>
          <p:cNvSpPr/>
          <p:nvPr/>
        </p:nvSpPr>
        <p:spPr>
          <a:xfrm>
            <a:off x="874396" y="605794"/>
            <a:ext cx="142500" cy="142500"/>
          </a:xfrm>
          <a:prstGeom prst="ellipse">
            <a:avLst/>
          </a:prstGeom>
          <a:solidFill>
            <a:schemeClr val="accent1"/>
          </a:solidFill>
          <a:ln w="28575" cap="flat" cmpd="sng">
            <a:solidFill>
              <a:srgbClr val="8AB7E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atin typeface="+mj-lt"/>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dirty="0"/>
          </a:p>
        </p:txBody>
      </p:sp>
      <p:sp>
        <p:nvSpPr>
          <p:cNvPr id="51" name="Google Shape;51;p8"/>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52" name="Google Shape;52;p8"/>
          <p:cNvCxnSpPr/>
          <p:nvPr/>
        </p:nvCxnSpPr>
        <p:spPr>
          <a:xfrm>
            <a:off x="945638" y="0"/>
            <a:ext cx="0" cy="5143500"/>
          </a:xfrm>
          <a:prstGeom prst="straightConnector1">
            <a:avLst/>
          </a:prstGeom>
          <a:noFill/>
          <a:ln w="9525" cap="flat" cmpd="sng">
            <a:solidFill>
              <a:srgbClr val="8AB7E9"/>
            </a:solidFill>
            <a:prstDash val="solid"/>
            <a:round/>
            <a:headEnd type="none" w="med" len="med"/>
            <a:tailEnd type="none" w="med" len="med"/>
          </a:ln>
        </p:spPr>
      </p:cxnSp>
      <p:sp>
        <p:nvSpPr>
          <p:cNvPr id="53" name="Google Shape;53;p8"/>
          <p:cNvSpPr/>
          <p:nvPr/>
        </p:nvSpPr>
        <p:spPr>
          <a:xfrm>
            <a:off x="874396" y="586477"/>
            <a:ext cx="142500" cy="142500"/>
          </a:xfrm>
          <a:prstGeom prst="ellipse">
            <a:avLst/>
          </a:prstGeom>
          <a:solidFill>
            <a:schemeClr val="accent1"/>
          </a:solidFill>
          <a:ln w="28575" cap="flat" cmpd="sng">
            <a:solidFill>
              <a:srgbClr val="8AB7E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bg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65475" y="549649"/>
            <a:ext cx="6858000" cy="3450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1pPr>
            <a:lvl2pPr lvl="1">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2pPr>
            <a:lvl3pPr lvl="2">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3pPr>
            <a:lvl4pPr lvl="3">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4pPr>
            <a:lvl5pPr lvl="4">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5pPr>
            <a:lvl6pPr lvl="5">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6pPr>
            <a:lvl7pPr lvl="6">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7pPr>
            <a:lvl8pPr lvl="7">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8pPr>
            <a:lvl9pPr lvl="8">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9pPr>
          </a:lstStyle>
          <a:p>
            <a:endParaRPr dirty="0"/>
          </a:p>
        </p:txBody>
      </p:sp>
      <p:sp>
        <p:nvSpPr>
          <p:cNvPr id="7" name="Google Shape;7;p1"/>
          <p:cNvSpPr txBox="1">
            <a:spLocks noGrp="1"/>
          </p:cNvSpPr>
          <p:nvPr>
            <p:ph type="body" idx="1"/>
          </p:nvPr>
        </p:nvSpPr>
        <p:spPr>
          <a:xfrm>
            <a:off x="1165498" y="1086799"/>
            <a:ext cx="6858000" cy="3725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1pPr>
            <a:lvl2pPr marL="914400" lvl="1"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2pPr>
            <a:lvl3pPr marL="1371600" lvl="2"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3pPr>
            <a:lvl4pPr marL="1828800" lvl="3"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4pPr>
            <a:lvl5pPr marL="2286000" lvl="4"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5pPr>
            <a:lvl6pPr marL="2743200" lvl="5"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6pPr>
            <a:lvl7pPr marL="3200400" lvl="6"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7pPr>
            <a:lvl8pPr marL="3657600" lvl="7"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8pPr>
            <a:lvl9pPr marL="4114800" lvl="8"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9pPr>
          </a:lstStyle>
          <a:p>
            <a:endParaRPr/>
          </a:p>
        </p:txBody>
      </p:sp>
      <p:sp>
        <p:nvSpPr>
          <p:cNvPr id="8" name="Google Shape;8;p1"/>
          <p:cNvSpPr txBox="1">
            <a:spLocks noGrp="1"/>
          </p:cNvSpPr>
          <p:nvPr>
            <p:ph type="sldNum" idx="12"/>
          </p:nvPr>
        </p:nvSpPr>
        <p:spPr>
          <a:xfrm>
            <a:off x="8523157" y="4810082"/>
            <a:ext cx="548700" cy="315300"/>
          </a:xfrm>
          <a:prstGeom prst="rect">
            <a:avLst/>
          </a:prstGeom>
          <a:noFill/>
          <a:ln>
            <a:noFill/>
          </a:ln>
        </p:spPr>
        <p:txBody>
          <a:bodyPr spcFirstLastPara="1" wrap="square" lIns="91425" tIns="91425" rIns="91425" bIns="91425" anchor="t" anchorCtr="0">
            <a:noAutofit/>
          </a:bodyPr>
          <a:lstStyle>
            <a:lvl1pPr lvl="0" algn="r">
              <a:buNone/>
              <a:defRPr sz="800">
                <a:solidFill>
                  <a:schemeClr val="accent1"/>
                </a:solidFill>
                <a:latin typeface="+mn-lt"/>
                <a:ea typeface="Quicksand"/>
                <a:cs typeface="Quicksand"/>
                <a:sym typeface="Quicksand"/>
              </a:defRPr>
            </a:lvl1pPr>
            <a:lvl2pPr lvl="1" algn="r">
              <a:buNone/>
              <a:defRPr sz="1200">
                <a:solidFill>
                  <a:schemeClr val="accent1"/>
                </a:solidFill>
                <a:latin typeface="Quicksand"/>
                <a:ea typeface="Quicksand"/>
                <a:cs typeface="Quicksand"/>
                <a:sym typeface="Quicksand"/>
              </a:defRPr>
            </a:lvl2pPr>
            <a:lvl3pPr lvl="2" algn="r">
              <a:buNone/>
              <a:defRPr sz="1200">
                <a:solidFill>
                  <a:schemeClr val="accent1"/>
                </a:solidFill>
                <a:latin typeface="Quicksand"/>
                <a:ea typeface="Quicksand"/>
                <a:cs typeface="Quicksand"/>
                <a:sym typeface="Quicksand"/>
              </a:defRPr>
            </a:lvl3pPr>
            <a:lvl4pPr lvl="3" algn="r">
              <a:buNone/>
              <a:defRPr sz="1200">
                <a:solidFill>
                  <a:schemeClr val="accent1"/>
                </a:solidFill>
                <a:latin typeface="Quicksand"/>
                <a:ea typeface="Quicksand"/>
                <a:cs typeface="Quicksand"/>
                <a:sym typeface="Quicksand"/>
              </a:defRPr>
            </a:lvl4pPr>
            <a:lvl5pPr lvl="4" algn="r">
              <a:buNone/>
              <a:defRPr sz="1200">
                <a:solidFill>
                  <a:schemeClr val="accent1"/>
                </a:solidFill>
                <a:latin typeface="Quicksand"/>
                <a:ea typeface="Quicksand"/>
                <a:cs typeface="Quicksand"/>
                <a:sym typeface="Quicksand"/>
              </a:defRPr>
            </a:lvl5pPr>
            <a:lvl6pPr lvl="5" algn="r">
              <a:buNone/>
              <a:defRPr sz="1200">
                <a:solidFill>
                  <a:schemeClr val="accent1"/>
                </a:solidFill>
                <a:latin typeface="Quicksand"/>
                <a:ea typeface="Quicksand"/>
                <a:cs typeface="Quicksand"/>
                <a:sym typeface="Quicksand"/>
              </a:defRPr>
            </a:lvl6pPr>
            <a:lvl7pPr lvl="6" algn="r">
              <a:buNone/>
              <a:defRPr sz="1200">
                <a:solidFill>
                  <a:schemeClr val="accent1"/>
                </a:solidFill>
                <a:latin typeface="Quicksand"/>
                <a:ea typeface="Quicksand"/>
                <a:cs typeface="Quicksand"/>
                <a:sym typeface="Quicksand"/>
              </a:defRPr>
            </a:lvl7pPr>
            <a:lvl8pPr lvl="7" algn="r">
              <a:buNone/>
              <a:defRPr sz="1200">
                <a:solidFill>
                  <a:schemeClr val="accent1"/>
                </a:solidFill>
                <a:latin typeface="Quicksand"/>
                <a:ea typeface="Quicksand"/>
                <a:cs typeface="Quicksand"/>
                <a:sym typeface="Quicksand"/>
              </a:defRPr>
            </a:lvl8pPr>
            <a:lvl9pPr lvl="8" algn="r">
              <a:buNone/>
              <a:defRPr sz="1200">
                <a:solidFill>
                  <a:schemeClr val="accent1"/>
                </a:solidFill>
                <a:latin typeface="Quicksand"/>
                <a:ea typeface="Quicksand"/>
                <a:cs typeface="Quicksand"/>
                <a:sym typeface="Quicksand"/>
              </a:defRPr>
            </a:lvl9pPr>
          </a:lstStyle>
          <a:p>
            <a:fld id="{00000000-1234-1234-1234-123412341234}" type="slidenum">
              <a:rPr lang="en" smtClean="0"/>
              <a:pPr/>
              <a:t>‹#›</a:t>
            </a:fld>
            <a:endParaRPr lang="en"/>
          </a:p>
        </p:txBody>
      </p:sp>
      <p:pic>
        <p:nvPicPr>
          <p:cNvPr id="4" name="Picture 3" descr="A logo of a company&#10;&#10;Description automatically generated">
            <a:extLst>
              <a:ext uri="{FF2B5EF4-FFF2-40B4-BE49-F238E27FC236}">
                <a16:creationId xmlns:a16="http://schemas.microsoft.com/office/drawing/2014/main" id="{F54E5EF4-03F2-7EFB-ACC2-75F65AB3E3AA}"/>
              </a:ext>
            </a:extLst>
          </p:cNvPr>
          <p:cNvPicPr>
            <a:picLocks noChangeAspect="1"/>
          </p:cNvPicPr>
          <p:nvPr userDrawn="1"/>
        </p:nvPicPr>
        <p:blipFill>
          <a:blip r:embed="rId7"/>
          <a:stretch>
            <a:fillRect/>
          </a:stretch>
        </p:blipFill>
        <p:spPr>
          <a:xfrm>
            <a:off x="194234" y="4511340"/>
            <a:ext cx="560839" cy="380191"/>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4" r:id="rId5"/>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4.jp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2"/>
          <p:cNvSpPr txBox="1">
            <a:spLocks noGrp="1"/>
          </p:cNvSpPr>
          <p:nvPr>
            <p:ph type="ctrTitle"/>
          </p:nvPr>
        </p:nvSpPr>
        <p:spPr>
          <a:xfrm>
            <a:off x="1319175" y="1167865"/>
            <a:ext cx="6680400" cy="163721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dirty="0">
                <a:latin typeface="Arial" panose="020B0604020202020204" pitchFamily="34" charset="0"/>
                <a:cs typeface="Arial" panose="020B0604020202020204" pitchFamily="34" charset="0"/>
              </a:rPr>
              <a:t>THE LEADER IN TODAY’S NON-QM PROGRAMS</a:t>
            </a:r>
            <a:endParaRPr sz="4000" b="1"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B9AD98BD-384A-288A-B9FF-AF995A5BC3C3}"/>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75567" r="198" b="78117"/>
          <a:stretch/>
        </p:blipFill>
        <p:spPr>
          <a:xfrm flipH="1">
            <a:off x="3278154" y="2654619"/>
            <a:ext cx="5865846" cy="3051707"/>
          </a:xfrm>
          <a:prstGeom prst="rect">
            <a:avLst/>
          </a:prstGeom>
          <a:effectLst>
            <a:outerShdw blurRad="50800" dist="50800" dir="5400000" algn="ctr" rotWithShape="0">
              <a:srgbClr val="000000">
                <a:alpha val="0"/>
              </a:srgbClr>
            </a:outerShdw>
          </a:effectLst>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3"/>
          <p:cNvSpPr txBox="1">
            <a:spLocks noGrp="1"/>
          </p:cNvSpPr>
          <p:nvPr>
            <p:ph type="title"/>
          </p:nvPr>
        </p:nvSpPr>
        <p:spPr>
          <a:xfrm>
            <a:off x="1165475" y="604610"/>
            <a:ext cx="6858000" cy="345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b="1" dirty="0">
                <a:latin typeface="+mj-lt"/>
              </a:rPr>
              <a:t>Poll Question</a:t>
            </a:r>
            <a:endParaRPr sz="2400" b="1" dirty="0">
              <a:latin typeface="+mj-lt"/>
            </a:endParaRPr>
          </a:p>
        </p:txBody>
      </p:sp>
      <p:sp>
        <p:nvSpPr>
          <p:cNvPr id="77" name="Google Shape;77;p13"/>
          <p:cNvSpPr txBox="1"/>
          <p:nvPr/>
        </p:nvSpPr>
        <p:spPr>
          <a:xfrm>
            <a:off x="1115541" y="1249820"/>
            <a:ext cx="5127129" cy="3219052"/>
          </a:xfrm>
          <a:prstGeom prst="rect">
            <a:avLst/>
          </a:prstGeom>
          <a:noFill/>
          <a:ln>
            <a:noFill/>
          </a:ln>
        </p:spPr>
        <p:txBody>
          <a:bodyPr spcFirstLastPara="1" wrap="square" lIns="91425" tIns="91425" rIns="91425" bIns="91425" anchor="t" anchorCtr="0">
            <a:noAutofit/>
          </a:bodyPr>
          <a:lstStyle/>
          <a:p>
            <a:pPr marL="171450" lvl="0" indent="-171450" algn="l" rtl="0">
              <a:spcBef>
                <a:spcPts val="600"/>
              </a:spcBef>
              <a:spcAft>
                <a:spcPts val="0"/>
              </a:spcAft>
              <a:buClr>
                <a:srgbClr val="8AB7E9"/>
              </a:buClr>
              <a:buSzPct val="130000"/>
              <a:buFont typeface="Wingdings" panose="05000000000000000000" pitchFamily="2" charset="2"/>
              <a:buChar char="§"/>
            </a:pPr>
            <a:r>
              <a:rPr lang="en-US" sz="1600" dirty="0">
                <a:solidFill>
                  <a:schemeClr val="accent1"/>
                </a:solidFill>
                <a:latin typeface="+mn-lt"/>
                <a:ea typeface="Quicksand"/>
                <a:cs typeface="Quicksand"/>
                <a:sym typeface="Quicksand"/>
              </a:rPr>
              <a:t>You can originate Business Purpose loans in some states without an NMLS license, </a:t>
            </a:r>
            <a:r>
              <a:rPr lang="en-US" sz="1600" b="1" dirty="0">
                <a:solidFill>
                  <a:schemeClr val="accent1"/>
                </a:solidFill>
                <a:latin typeface="+mn-lt"/>
                <a:ea typeface="Quicksand"/>
                <a:cs typeface="Quicksand"/>
                <a:sym typeface="Quicksand"/>
              </a:rPr>
              <a:t>True or False? </a:t>
            </a:r>
          </a:p>
          <a:p>
            <a:pPr marL="171450" lvl="0" indent="-171450" algn="l" rtl="0">
              <a:spcBef>
                <a:spcPts val="600"/>
              </a:spcBef>
              <a:spcAft>
                <a:spcPts val="0"/>
              </a:spcAft>
              <a:buClr>
                <a:srgbClr val="8AB7E9"/>
              </a:buClr>
              <a:buSzPct val="130000"/>
              <a:buFont typeface="Wingdings" panose="05000000000000000000" pitchFamily="2" charset="2"/>
              <a:buChar char="§"/>
            </a:pPr>
            <a:endParaRPr lang="en-US" sz="1200" dirty="0">
              <a:solidFill>
                <a:schemeClr val="accent1"/>
              </a:solidFill>
              <a:latin typeface="+mn-lt"/>
              <a:ea typeface="Quicksand"/>
              <a:cs typeface="Quicksand"/>
              <a:sym typeface="Quicksand"/>
            </a:endParaRPr>
          </a:p>
        </p:txBody>
      </p:sp>
      <p:sp>
        <p:nvSpPr>
          <p:cNvPr id="80" name="Google Shape;80;p13"/>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pic>
        <p:nvPicPr>
          <p:cNvPr id="6" name="Picture 5">
            <a:extLst>
              <a:ext uri="{FF2B5EF4-FFF2-40B4-BE49-F238E27FC236}">
                <a16:creationId xmlns:a16="http://schemas.microsoft.com/office/drawing/2014/main" id="{C8FB603F-E1F2-3D68-3609-A1200303EF91}"/>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75567" r="198" b="78117"/>
          <a:stretch/>
        </p:blipFill>
        <p:spPr>
          <a:xfrm flipH="1">
            <a:off x="3278154" y="2654619"/>
            <a:ext cx="5865846" cy="3051707"/>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2090846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7" name="Google Shape;176;p25">
            <a:extLst>
              <a:ext uri="{FF2B5EF4-FFF2-40B4-BE49-F238E27FC236}">
                <a16:creationId xmlns:a16="http://schemas.microsoft.com/office/drawing/2014/main" id="{7D9B23AB-CAAA-4A20-A0AD-585A70CE84BD}"/>
              </a:ext>
            </a:extLst>
          </p:cNvPr>
          <p:cNvSpPr txBox="1">
            <a:spLocks noGrp="1"/>
          </p:cNvSpPr>
          <p:nvPr>
            <p:ph type="title"/>
          </p:nvPr>
        </p:nvSpPr>
        <p:spPr>
          <a:xfrm>
            <a:off x="1165474" y="563399"/>
            <a:ext cx="7167253" cy="345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b="1" dirty="0"/>
              <a:t>BUSINESS PURPOSE: NON-LICENSED STATES</a:t>
            </a:r>
            <a:endParaRPr sz="2400" b="1" dirty="0"/>
          </a:p>
        </p:txBody>
      </p:sp>
      <p:sp>
        <p:nvSpPr>
          <p:cNvPr id="4" name="Google Shape;129;p19">
            <a:extLst>
              <a:ext uri="{FF2B5EF4-FFF2-40B4-BE49-F238E27FC236}">
                <a16:creationId xmlns:a16="http://schemas.microsoft.com/office/drawing/2014/main" id="{A0D4CC78-0086-721E-5BD4-54A6BC7704A5}"/>
              </a:ext>
            </a:extLst>
          </p:cNvPr>
          <p:cNvSpPr txBox="1">
            <a:spLocks/>
          </p:cNvSpPr>
          <p:nvPr/>
        </p:nvSpPr>
        <p:spPr>
          <a:xfrm>
            <a:off x="0" y="0"/>
            <a:ext cx="9144000" cy="1016468"/>
          </a:xfrm>
          <a:prstGeom prst="rect">
            <a:avLst/>
          </a:prstGeom>
          <a:solidFill>
            <a:srgbClr val="0033A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pPr algn="ctr"/>
            <a:r>
              <a:rPr lang="en-US" sz="2800" b="1" dirty="0">
                <a:solidFill>
                  <a:schemeClr val="bg1"/>
                </a:solidFill>
              </a:rPr>
              <a:t>BUSINESS PURPOSE: NON-LICENSED STATES</a:t>
            </a:r>
          </a:p>
        </p:txBody>
      </p:sp>
      <p:sp>
        <p:nvSpPr>
          <p:cNvPr id="148" name="Google Shape;148;p21"/>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11</a:t>
            </a:fld>
            <a:endParaRPr/>
          </a:p>
        </p:txBody>
      </p:sp>
      <p:cxnSp>
        <p:nvCxnSpPr>
          <p:cNvPr id="11" name="Straight Connector 10">
            <a:extLst>
              <a:ext uri="{FF2B5EF4-FFF2-40B4-BE49-F238E27FC236}">
                <a16:creationId xmlns:a16="http://schemas.microsoft.com/office/drawing/2014/main" id="{B2519A73-E25D-E919-FB10-FEC46E1072C3}"/>
              </a:ext>
            </a:extLst>
          </p:cNvPr>
          <p:cNvCxnSpPr/>
          <p:nvPr/>
        </p:nvCxnSpPr>
        <p:spPr>
          <a:xfrm>
            <a:off x="0" y="1016468"/>
            <a:ext cx="9144000" cy="0"/>
          </a:xfrm>
          <a:prstGeom prst="line">
            <a:avLst/>
          </a:prstGeom>
          <a:ln w="38100">
            <a:solidFill>
              <a:srgbClr val="8AB7E9"/>
            </a:solidFill>
          </a:ln>
        </p:spPr>
        <p:style>
          <a:lnRef idx="1">
            <a:schemeClr val="accent1"/>
          </a:lnRef>
          <a:fillRef idx="0">
            <a:schemeClr val="accent1"/>
          </a:fillRef>
          <a:effectRef idx="0">
            <a:schemeClr val="accent1"/>
          </a:effectRef>
          <a:fontRef idx="minor">
            <a:schemeClr val="tx1"/>
          </a:fontRef>
        </p:style>
      </p:cxnSp>
      <p:sp>
        <p:nvSpPr>
          <p:cNvPr id="2" name="Google Shape;542;p44">
            <a:extLst>
              <a:ext uri="{FF2B5EF4-FFF2-40B4-BE49-F238E27FC236}">
                <a16:creationId xmlns:a16="http://schemas.microsoft.com/office/drawing/2014/main" id="{57CC4A4D-123F-6930-BBED-5D358B536DEB}"/>
              </a:ext>
            </a:extLst>
          </p:cNvPr>
          <p:cNvSpPr txBox="1"/>
          <p:nvPr/>
        </p:nvSpPr>
        <p:spPr>
          <a:xfrm>
            <a:off x="1165474" y="1190988"/>
            <a:ext cx="7249756" cy="733877"/>
          </a:xfrm>
          <a:prstGeom prst="rect">
            <a:avLst/>
          </a:prstGeom>
          <a:noFill/>
          <a:ln>
            <a:noFill/>
          </a:ln>
        </p:spPr>
        <p:txBody>
          <a:bodyPr spcFirstLastPara="1" wrap="square" lIns="0" tIns="0" rIns="0" bIns="0" anchor="t" anchorCtr="0">
            <a:noAutofit/>
          </a:bodyPr>
          <a:lstStyle/>
          <a:p>
            <a:pPr>
              <a:spcBef>
                <a:spcPts val="200"/>
              </a:spcBef>
              <a:spcAft>
                <a:spcPts val="200"/>
              </a:spcAft>
            </a:pPr>
            <a:r>
              <a:rPr lang="en-US" b="0" i="0" dirty="0">
                <a:solidFill>
                  <a:schemeClr val="tx2">
                    <a:lumMod val="25000"/>
                  </a:schemeClr>
                </a:solidFill>
                <a:effectLst/>
                <a:latin typeface="+mn-lt"/>
                <a:cs typeface="Arial" panose="020B0604020202020204" pitchFamily="34" charset="0"/>
              </a:rPr>
              <a:t>Business Purpose loans (Non-TRID) can be originated in 33 states without NMLS licensing from the Broker or Loan Officer. Allowed for DSCR, Bridge, Fix &amp; Flip, Blanket Portfolio, and Mult</a:t>
            </a:r>
            <a:r>
              <a:rPr lang="en-US" dirty="0">
                <a:solidFill>
                  <a:schemeClr val="tx2">
                    <a:lumMod val="25000"/>
                  </a:schemeClr>
                </a:solidFill>
                <a:latin typeface="+mn-lt"/>
                <a:cs typeface="Arial" panose="020B0604020202020204" pitchFamily="34" charset="0"/>
              </a:rPr>
              <a:t>i-Family properties that close in an entity. </a:t>
            </a:r>
          </a:p>
        </p:txBody>
      </p:sp>
      <p:sp>
        <p:nvSpPr>
          <p:cNvPr id="3" name="Google Shape;542;p44">
            <a:extLst>
              <a:ext uri="{FF2B5EF4-FFF2-40B4-BE49-F238E27FC236}">
                <a16:creationId xmlns:a16="http://schemas.microsoft.com/office/drawing/2014/main" id="{B524C9F2-1ADB-36FF-8C11-CFC5A9EF16BA}"/>
              </a:ext>
            </a:extLst>
          </p:cNvPr>
          <p:cNvSpPr txBox="1"/>
          <p:nvPr/>
        </p:nvSpPr>
        <p:spPr>
          <a:xfrm>
            <a:off x="1155033" y="2225445"/>
            <a:ext cx="1402537" cy="2616065"/>
          </a:xfrm>
          <a:prstGeom prst="rect">
            <a:avLst/>
          </a:prstGeom>
          <a:noFill/>
          <a:ln>
            <a:noFill/>
          </a:ln>
        </p:spPr>
        <p:txBody>
          <a:bodyPr spcFirstLastPara="1" wrap="square" lIns="0" tIns="0" rIns="0" bIns="0" anchor="t" anchorCtr="0">
            <a:noAutofit/>
          </a:bodyPr>
          <a:lstStyle/>
          <a:p>
            <a:pPr marL="285750" lvl="3" indent="-285750">
              <a:spcBef>
                <a:spcPts val="100"/>
              </a:spcBef>
              <a:spcAft>
                <a:spcPts val="100"/>
              </a:spcAft>
              <a:buClr>
                <a:srgbClr val="8AB7E9"/>
              </a:buClr>
              <a:buFont typeface="Wingdings" panose="05000000000000000000" pitchFamily="2" charset="2"/>
              <a:buChar char="§"/>
            </a:pPr>
            <a:r>
              <a:rPr lang="en-US" sz="1200" dirty="0">
                <a:latin typeface="+mn-lt"/>
              </a:rPr>
              <a:t>Alabama</a:t>
            </a:r>
          </a:p>
          <a:p>
            <a:pPr marL="285750" lvl="3" indent="-285750">
              <a:spcBef>
                <a:spcPts val="100"/>
              </a:spcBef>
              <a:spcAft>
                <a:spcPts val="100"/>
              </a:spcAft>
              <a:buClr>
                <a:srgbClr val="8AB7E9"/>
              </a:buClr>
              <a:buFont typeface="Wingdings" panose="05000000000000000000" pitchFamily="2" charset="2"/>
              <a:buChar char="§"/>
            </a:pPr>
            <a:r>
              <a:rPr lang="en-US" sz="1200" dirty="0">
                <a:latin typeface="+mn-lt"/>
              </a:rPr>
              <a:t>Arkansas</a:t>
            </a:r>
          </a:p>
          <a:p>
            <a:pPr marL="285750" lvl="3" indent="-285750">
              <a:spcBef>
                <a:spcPts val="100"/>
              </a:spcBef>
              <a:spcAft>
                <a:spcPts val="100"/>
              </a:spcAft>
              <a:buClr>
                <a:srgbClr val="8AB7E9"/>
              </a:buClr>
              <a:buFont typeface="Wingdings" panose="05000000000000000000" pitchFamily="2" charset="2"/>
              <a:buChar char="§"/>
            </a:pPr>
            <a:r>
              <a:rPr lang="en-US" sz="1200" dirty="0">
                <a:latin typeface="+mn-lt"/>
              </a:rPr>
              <a:t>Colorado </a:t>
            </a:r>
          </a:p>
          <a:p>
            <a:pPr marL="285750" lvl="3" indent="-285750">
              <a:spcBef>
                <a:spcPts val="100"/>
              </a:spcBef>
              <a:spcAft>
                <a:spcPts val="100"/>
              </a:spcAft>
              <a:buClr>
                <a:srgbClr val="8AB7E9"/>
              </a:buClr>
              <a:buFont typeface="Wingdings" panose="05000000000000000000" pitchFamily="2" charset="2"/>
              <a:buChar char="§"/>
            </a:pPr>
            <a:r>
              <a:rPr lang="en-US" sz="1200" dirty="0">
                <a:latin typeface="+mn-lt"/>
              </a:rPr>
              <a:t>Connecticut</a:t>
            </a:r>
          </a:p>
          <a:p>
            <a:pPr marL="285750" lvl="3" indent="-285750">
              <a:spcBef>
                <a:spcPts val="100"/>
              </a:spcBef>
              <a:spcAft>
                <a:spcPts val="100"/>
              </a:spcAft>
              <a:buClr>
                <a:srgbClr val="8AB7E9"/>
              </a:buClr>
              <a:buFont typeface="Wingdings" panose="05000000000000000000" pitchFamily="2" charset="2"/>
              <a:buChar char="§"/>
            </a:pPr>
            <a:r>
              <a:rPr lang="en-US" sz="1200" dirty="0">
                <a:latin typeface="+mn-lt"/>
              </a:rPr>
              <a:t>Delaware</a:t>
            </a:r>
          </a:p>
          <a:p>
            <a:pPr marL="285750" lvl="3" indent="-285750">
              <a:spcBef>
                <a:spcPts val="100"/>
              </a:spcBef>
              <a:spcAft>
                <a:spcPts val="100"/>
              </a:spcAft>
              <a:buClr>
                <a:srgbClr val="8AB7E9"/>
              </a:buClr>
              <a:buFont typeface="Wingdings" panose="05000000000000000000" pitchFamily="2" charset="2"/>
              <a:buChar char="§"/>
            </a:pPr>
            <a:r>
              <a:rPr lang="en-US" sz="1200" dirty="0">
                <a:latin typeface="+mn-lt"/>
              </a:rPr>
              <a:t>Dist. of Columbia</a:t>
            </a:r>
          </a:p>
          <a:p>
            <a:pPr marL="285750" lvl="3" indent="-285750">
              <a:spcBef>
                <a:spcPts val="100"/>
              </a:spcBef>
              <a:spcAft>
                <a:spcPts val="100"/>
              </a:spcAft>
              <a:buClr>
                <a:srgbClr val="8AB7E9"/>
              </a:buClr>
              <a:buFont typeface="Wingdings" panose="05000000000000000000" pitchFamily="2" charset="2"/>
              <a:buChar char="§"/>
            </a:pPr>
            <a:r>
              <a:rPr lang="en-US" sz="1200" dirty="0">
                <a:latin typeface="+mn-lt"/>
              </a:rPr>
              <a:t>Hawaii</a:t>
            </a:r>
          </a:p>
          <a:p>
            <a:pPr marL="285750" lvl="3" indent="-285750">
              <a:spcBef>
                <a:spcPts val="100"/>
              </a:spcBef>
              <a:spcAft>
                <a:spcPts val="100"/>
              </a:spcAft>
              <a:buClr>
                <a:srgbClr val="8AB7E9"/>
              </a:buClr>
              <a:buFont typeface="Wingdings" panose="05000000000000000000" pitchFamily="2" charset="2"/>
              <a:buChar char="§"/>
            </a:pPr>
            <a:r>
              <a:rPr lang="en-US" sz="1200" dirty="0">
                <a:latin typeface="+mn-lt"/>
              </a:rPr>
              <a:t>Illinois</a:t>
            </a:r>
          </a:p>
          <a:p>
            <a:pPr marL="285750" lvl="3" indent="-285750">
              <a:spcBef>
                <a:spcPts val="100"/>
              </a:spcBef>
              <a:spcAft>
                <a:spcPts val="100"/>
              </a:spcAft>
              <a:buClr>
                <a:srgbClr val="8AB7E9"/>
              </a:buClr>
              <a:buFont typeface="Wingdings" panose="05000000000000000000" pitchFamily="2" charset="2"/>
              <a:buChar char="§"/>
            </a:pPr>
            <a:r>
              <a:rPr lang="en-US" sz="1200" dirty="0">
                <a:latin typeface="+mn-lt"/>
              </a:rPr>
              <a:t>Indiana</a:t>
            </a:r>
          </a:p>
          <a:p>
            <a:pPr marL="285750" lvl="3" indent="-285750">
              <a:spcBef>
                <a:spcPts val="100"/>
              </a:spcBef>
              <a:spcAft>
                <a:spcPts val="100"/>
              </a:spcAft>
              <a:buClr>
                <a:srgbClr val="8AB7E9"/>
              </a:buClr>
              <a:buFont typeface="Wingdings" panose="05000000000000000000" pitchFamily="2" charset="2"/>
              <a:buChar char="§"/>
            </a:pPr>
            <a:r>
              <a:rPr lang="en-US" sz="1200" dirty="0">
                <a:latin typeface="+mn-lt"/>
              </a:rPr>
              <a:t>Iowa</a:t>
            </a:r>
          </a:p>
          <a:p>
            <a:pPr marL="285750" lvl="3" indent="-285750">
              <a:spcBef>
                <a:spcPts val="100"/>
              </a:spcBef>
              <a:spcAft>
                <a:spcPts val="100"/>
              </a:spcAft>
              <a:buClr>
                <a:srgbClr val="8AB7E9"/>
              </a:buClr>
              <a:buFont typeface="Wingdings" panose="05000000000000000000" pitchFamily="2" charset="2"/>
              <a:buChar char="§"/>
            </a:pPr>
            <a:r>
              <a:rPr lang="en-US" sz="1200" dirty="0">
                <a:latin typeface="+mn-lt"/>
              </a:rPr>
              <a:t>Kansas</a:t>
            </a:r>
          </a:p>
        </p:txBody>
      </p:sp>
      <p:sp>
        <p:nvSpPr>
          <p:cNvPr id="6" name="Google Shape;542;p44">
            <a:extLst>
              <a:ext uri="{FF2B5EF4-FFF2-40B4-BE49-F238E27FC236}">
                <a16:creationId xmlns:a16="http://schemas.microsoft.com/office/drawing/2014/main" id="{0BC26C77-A6D9-4C5E-0450-638588125C73}"/>
              </a:ext>
            </a:extLst>
          </p:cNvPr>
          <p:cNvSpPr txBox="1"/>
          <p:nvPr/>
        </p:nvSpPr>
        <p:spPr>
          <a:xfrm>
            <a:off x="2654972" y="2225445"/>
            <a:ext cx="1353263" cy="2616068"/>
          </a:xfrm>
          <a:prstGeom prst="rect">
            <a:avLst/>
          </a:prstGeom>
          <a:noFill/>
          <a:ln>
            <a:noFill/>
          </a:ln>
        </p:spPr>
        <p:txBody>
          <a:bodyPr spcFirstLastPara="1" wrap="square" lIns="0" tIns="0" rIns="0" bIns="0" anchor="t" anchorCtr="0">
            <a:noAutofit/>
          </a:bodyPr>
          <a:lstStyle/>
          <a:p>
            <a:pPr marL="285750" lvl="3" indent="-285750">
              <a:spcBef>
                <a:spcPts val="100"/>
              </a:spcBef>
              <a:spcAft>
                <a:spcPts val="100"/>
              </a:spcAft>
              <a:buClr>
                <a:srgbClr val="8AB7E9"/>
              </a:buClr>
              <a:buFont typeface="Wingdings" panose="05000000000000000000" pitchFamily="2" charset="2"/>
              <a:buChar char="§"/>
            </a:pPr>
            <a:r>
              <a:rPr lang="en-US" sz="1200" dirty="0">
                <a:latin typeface="+mn-lt"/>
              </a:rPr>
              <a:t>Kentucky</a:t>
            </a:r>
          </a:p>
          <a:p>
            <a:pPr marL="285750" lvl="3" indent="-285750">
              <a:spcBef>
                <a:spcPts val="100"/>
              </a:spcBef>
              <a:spcAft>
                <a:spcPts val="100"/>
              </a:spcAft>
              <a:buClr>
                <a:srgbClr val="8AB7E9"/>
              </a:buClr>
              <a:buFont typeface="Wingdings" panose="05000000000000000000" pitchFamily="2" charset="2"/>
              <a:buChar char="§"/>
            </a:pPr>
            <a:r>
              <a:rPr lang="en-US" sz="1200" dirty="0">
                <a:latin typeface="+mn-lt"/>
              </a:rPr>
              <a:t>Louisiana</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Maine</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Maryland</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Massachusetts</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Mississippi</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Missouri</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Nebraska</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New Hampshire</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New Mexico</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New York</a:t>
            </a:r>
          </a:p>
        </p:txBody>
      </p:sp>
      <p:sp>
        <p:nvSpPr>
          <p:cNvPr id="7" name="Google Shape;542;p44">
            <a:extLst>
              <a:ext uri="{FF2B5EF4-FFF2-40B4-BE49-F238E27FC236}">
                <a16:creationId xmlns:a16="http://schemas.microsoft.com/office/drawing/2014/main" id="{D170AE61-3397-9E4F-E55C-C0A56621E304}"/>
              </a:ext>
            </a:extLst>
          </p:cNvPr>
          <p:cNvSpPr txBox="1"/>
          <p:nvPr/>
        </p:nvSpPr>
        <p:spPr>
          <a:xfrm>
            <a:off x="4154911" y="2225445"/>
            <a:ext cx="1307939" cy="2616068"/>
          </a:xfrm>
          <a:prstGeom prst="rect">
            <a:avLst/>
          </a:prstGeom>
          <a:noFill/>
          <a:ln>
            <a:noFill/>
          </a:ln>
        </p:spPr>
        <p:txBody>
          <a:bodyPr spcFirstLastPara="1" wrap="square" lIns="0" tIns="0" rIns="0" bIns="0" anchor="t" anchorCtr="0">
            <a:noAutofit/>
          </a:bodyPr>
          <a:lstStyle/>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Ohio</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Oklahoma</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Pennsylvania</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Rhode Island</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South Carolina</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Texas</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Vermont</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Washington</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West Virginia</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Wisconsin</a:t>
            </a:r>
          </a:p>
          <a:p>
            <a:pPr marL="285750" lvl="3" indent="-285750" fontAlgn="auto">
              <a:spcBef>
                <a:spcPts val="100"/>
              </a:spcBef>
              <a:spcAft>
                <a:spcPts val="100"/>
              </a:spcAft>
              <a:buClr>
                <a:srgbClr val="8AB7E9"/>
              </a:buClr>
              <a:buFont typeface="Wingdings" panose="05000000000000000000" pitchFamily="2" charset="2"/>
              <a:buChar char="§"/>
            </a:pPr>
            <a:r>
              <a:rPr lang="en-US" sz="1200" dirty="0">
                <a:latin typeface="+mn-lt"/>
              </a:rPr>
              <a:t>Wyoming</a:t>
            </a:r>
          </a:p>
        </p:txBody>
      </p:sp>
      <p:pic>
        <p:nvPicPr>
          <p:cNvPr id="8" name="Picture 7">
            <a:extLst>
              <a:ext uri="{FF2B5EF4-FFF2-40B4-BE49-F238E27FC236}">
                <a16:creationId xmlns:a16="http://schemas.microsoft.com/office/drawing/2014/main" id="{769CBA58-C932-9D61-6687-83F12FB226C7}"/>
              </a:ext>
            </a:extLst>
          </p:cNvPr>
          <p:cNvPicPr>
            <a:picLocks noChangeAspect="1"/>
          </p:cNvPicPr>
          <p:nvPr/>
        </p:nvPicPr>
        <p:blipFill rotWithShape="1">
          <a:blip r:embed="rId3"/>
          <a:srcRect t="6793" b="28429"/>
          <a:stretch/>
        </p:blipFill>
        <p:spPr>
          <a:xfrm>
            <a:off x="5462850" y="1832375"/>
            <a:ext cx="3409379" cy="2255246"/>
          </a:xfrm>
          <a:prstGeom prst="rect">
            <a:avLst/>
          </a:prstGeom>
        </p:spPr>
      </p:pic>
      <p:pic>
        <p:nvPicPr>
          <p:cNvPr id="9" name="Picture 8">
            <a:extLst>
              <a:ext uri="{FF2B5EF4-FFF2-40B4-BE49-F238E27FC236}">
                <a16:creationId xmlns:a16="http://schemas.microsoft.com/office/drawing/2014/main" id="{CBBF29EB-7E24-D8D8-455C-F302B9B04BB2}"/>
              </a:ext>
            </a:extLst>
          </p:cNvPr>
          <p:cNvPicPr>
            <a:picLocks noChangeAspect="1"/>
          </p:cNvPicPr>
          <p:nvPr/>
        </p:nvPicPr>
        <p:blipFill rotWithShape="1">
          <a:blip r:embed="rId3"/>
          <a:srcRect t="71122" r="16891"/>
          <a:stretch/>
        </p:blipFill>
        <p:spPr>
          <a:xfrm>
            <a:off x="6076987" y="4188842"/>
            <a:ext cx="2423551" cy="859922"/>
          </a:xfrm>
          <a:prstGeom prst="rect">
            <a:avLst/>
          </a:prstGeom>
        </p:spPr>
      </p:pic>
    </p:spTree>
    <p:extLst>
      <p:ext uri="{BB962C8B-B14F-4D97-AF65-F5344CB8AC3E}">
        <p14:creationId xmlns:p14="http://schemas.microsoft.com/office/powerpoint/2010/main" val="1831494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5"/>
          <p:cNvSpPr txBox="1">
            <a:spLocks noGrp="1"/>
          </p:cNvSpPr>
          <p:nvPr>
            <p:ph type="ctrTitle"/>
          </p:nvPr>
        </p:nvSpPr>
        <p:spPr>
          <a:xfrm>
            <a:off x="1530175" y="2307788"/>
            <a:ext cx="6767100" cy="532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dirty="0"/>
              <a:t>QUESTIONS?</a:t>
            </a:r>
            <a:endParaRPr b="1" dirty="0">
              <a:latin typeface="+mj-lt"/>
            </a:endParaRPr>
          </a:p>
        </p:txBody>
      </p:sp>
      <p:sp>
        <p:nvSpPr>
          <p:cNvPr id="95" name="Google Shape;95;p15"/>
          <p:cNvSpPr txBox="1">
            <a:spLocks noGrp="1"/>
          </p:cNvSpPr>
          <p:nvPr>
            <p:ph type="subTitle" idx="1"/>
          </p:nvPr>
        </p:nvSpPr>
        <p:spPr>
          <a:xfrm>
            <a:off x="1567326" y="2782913"/>
            <a:ext cx="6927900" cy="35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j-lt"/>
              </a:rPr>
              <a:t>Let’s start with the first set of slides</a:t>
            </a:r>
            <a:endParaRPr>
              <a:latin typeface="+mj-lt"/>
            </a:endParaRPr>
          </a:p>
        </p:txBody>
      </p:sp>
      <p:sp>
        <p:nvSpPr>
          <p:cNvPr id="96" name="Google Shape;96;p15"/>
          <p:cNvSpPr txBox="1"/>
          <p:nvPr/>
        </p:nvSpPr>
        <p:spPr>
          <a:xfrm>
            <a:off x="526358" y="2279925"/>
            <a:ext cx="802500" cy="589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3000" dirty="0">
              <a:solidFill>
                <a:schemeClr val="bg1"/>
              </a:solidFill>
              <a:latin typeface="+mj-lt"/>
              <a:ea typeface="Quicksand"/>
              <a:cs typeface="Quicksand"/>
              <a:sym typeface="Quicksand"/>
            </a:endParaRPr>
          </a:p>
        </p:txBody>
      </p:sp>
      <p:sp>
        <p:nvSpPr>
          <p:cNvPr id="97" name="Google Shape;97;p15"/>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mj-lt"/>
              </a:rPr>
              <a:t>12</a:t>
            </a:fld>
            <a:endParaRPr>
              <a:latin typeface="+mj-lt"/>
            </a:endParaRPr>
          </a:p>
        </p:txBody>
      </p:sp>
      <p:pic>
        <p:nvPicPr>
          <p:cNvPr id="6" name="Picture 5">
            <a:extLst>
              <a:ext uri="{FF2B5EF4-FFF2-40B4-BE49-F238E27FC236}">
                <a16:creationId xmlns:a16="http://schemas.microsoft.com/office/drawing/2014/main" id="{CD0C46A3-339F-A358-05DB-C9D7779C6583}"/>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75567" r="198" b="78117"/>
          <a:stretch/>
        </p:blipFill>
        <p:spPr>
          <a:xfrm flipH="1">
            <a:off x="3278154" y="2654619"/>
            <a:ext cx="5865846" cy="3051707"/>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2590651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40" name="Google Shape;540;p44"/>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tx2">
                    <a:lumMod val="10000"/>
                  </a:schemeClr>
                </a:solidFill>
                <a:latin typeface="+mj-lt"/>
              </a:rPr>
              <a:t>13</a:t>
            </a:fld>
            <a:endParaRPr>
              <a:solidFill>
                <a:schemeClr val="tx2">
                  <a:lumMod val="10000"/>
                </a:schemeClr>
              </a:solidFill>
              <a:latin typeface="+mj-lt"/>
            </a:endParaRPr>
          </a:p>
        </p:txBody>
      </p:sp>
      <p:sp>
        <p:nvSpPr>
          <p:cNvPr id="9" name="Google Shape;129;p19">
            <a:extLst>
              <a:ext uri="{FF2B5EF4-FFF2-40B4-BE49-F238E27FC236}">
                <a16:creationId xmlns:a16="http://schemas.microsoft.com/office/drawing/2014/main" id="{12829CE7-3904-AB4B-E183-F8E2532178F4}"/>
              </a:ext>
            </a:extLst>
          </p:cNvPr>
          <p:cNvSpPr txBox="1">
            <a:spLocks/>
          </p:cNvSpPr>
          <p:nvPr/>
        </p:nvSpPr>
        <p:spPr>
          <a:xfrm>
            <a:off x="1165475" y="549649"/>
            <a:ext cx="6858000" cy="3450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r>
              <a:rPr lang="en-US" sz="2400" b="1" dirty="0"/>
              <a:t>CONTACT US</a:t>
            </a:r>
          </a:p>
        </p:txBody>
      </p:sp>
      <p:sp>
        <p:nvSpPr>
          <p:cNvPr id="3" name="TextBox 2">
            <a:extLst>
              <a:ext uri="{FF2B5EF4-FFF2-40B4-BE49-F238E27FC236}">
                <a16:creationId xmlns:a16="http://schemas.microsoft.com/office/drawing/2014/main" id="{04ECDFE5-0784-9A67-1AFA-0AC2025BF6C3}"/>
              </a:ext>
            </a:extLst>
          </p:cNvPr>
          <p:cNvSpPr txBox="1"/>
          <p:nvPr/>
        </p:nvSpPr>
        <p:spPr>
          <a:xfrm>
            <a:off x="944546" y="4429034"/>
            <a:ext cx="7319430" cy="553998"/>
          </a:xfrm>
          <a:prstGeom prst="rect">
            <a:avLst/>
          </a:prstGeom>
          <a:noFill/>
        </p:spPr>
        <p:txBody>
          <a:bodyPr wrap="square" rtlCol="0">
            <a:spAutoFit/>
          </a:bodyPr>
          <a:lstStyle/>
          <a:p>
            <a:pPr algn="just"/>
            <a:r>
              <a:rPr lang="en-US" sz="500" dirty="0">
                <a:solidFill>
                  <a:srgbClr val="323E48"/>
                </a:solidFill>
              </a:rPr>
              <a:t>Acra Lending is a registered dba name of Citadel Servicing Corporation, 3 Ada Parkway, Ste 200A, Irvine, CA 92618; (888)-800-7661 (“CSC”) NMLS ID# 144549, Licensed under Arizona Mortgage Bankers License # 1034431, California Department of Financial Protection and Innovation under the California Residential Mortgage Lending Act license # 41DBO-74196, Finance Lenders License # 60DB0-94450, CA-DRE #01799059, Florida Mortgage Lender Servicer License # MLD523, Georgia Mortgage Lender License/Registration # 23462, Minnesota Residential Mortgage Originator License Other Trade Name #1 MN-MO-144549.1, Nevada Mortgage Company License # 4449, North Carolina Mortgage Lender License # L-160722, Oregon Mortgage Lending License # ML-5599, Tennessee Mortgage License # 125315, Utah-DRE Mortgage Entity License - Other Trade Name #1 12074249, Virginia Lender License # MC-5845. For mortgage professionals only. This is for business professionals only and not for consumers. For legal and professional advice on applicable state and local licensing requirements that apply to you, please contact an attorney. Acra Lending is an equal opportunity lender. Rates, terms, and programs subject to change without notice. </a:t>
            </a:r>
            <a:r>
              <a:rPr lang="en-US" sz="500" dirty="0" err="1">
                <a:solidFill>
                  <a:srgbClr val="323E48"/>
                </a:solidFill>
              </a:rPr>
              <a:t>Oer</a:t>
            </a:r>
            <a:r>
              <a:rPr lang="en-US" sz="500" dirty="0">
                <a:solidFill>
                  <a:srgbClr val="323E48"/>
                </a:solidFill>
              </a:rPr>
              <a:t> of credit subject to credit approval per applicable underwriting and program guidelines, applicant eligibility, and market conditions. Not all applicants may qualify. Not valid in the following states: AK, ND, and SD</a:t>
            </a:r>
          </a:p>
        </p:txBody>
      </p:sp>
      <p:pic>
        <p:nvPicPr>
          <p:cNvPr id="10" name="Picture 9" descr="A picture containing black, screenshot, darkness, black and white&#10;&#10;Description automatically generated">
            <a:extLst>
              <a:ext uri="{FF2B5EF4-FFF2-40B4-BE49-F238E27FC236}">
                <a16:creationId xmlns:a16="http://schemas.microsoft.com/office/drawing/2014/main" id="{FAA48E1C-821D-0F86-E41B-818E9EDBBA28}"/>
              </a:ext>
            </a:extLst>
          </p:cNvPr>
          <p:cNvPicPr>
            <a:picLocks noChangeAspect="1"/>
          </p:cNvPicPr>
          <p:nvPr/>
        </p:nvPicPr>
        <p:blipFill>
          <a:blip r:embed="rId3">
            <a:duotone>
              <a:schemeClr val="accent3">
                <a:shade val="45000"/>
                <a:satMod val="135000"/>
              </a:schemeClr>
              <a:prstClr val="white"/>
            </a:duotone>
          </a:blip>
          <a:stretch>
            <a:fillRect/>
          </a:stretch>
        </p:blipFill>
        <p:spPr>
          <a:xfrm>
            <a:off x="8199454" y="4429034"/>
            <a:ext cx="688169" cy="458779"/>
          </a:xfrm>
          <a:prstGeom prst="rect">
            <a:avLst/>
          </a:prstGeom>
        </p:spPr>
      </p:pic>
      <p:pic>
        <p:nvPicPr>
          <p:cNvPr id="11" name="Picture 10" descr="User profile picture">
            <a:extLst>
              <a:ext uri="{FF2B5EF4-FFF2-40B4-BE49-F238E27FC236}">
                <a16:creationId xmlns:a16="http://schemas.microsoft.com/office/drawing/2014/main" id="{EB6AA28E-ECC0-98D0-D824-3081F911F1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9798" y="1090752"/>
            <a:ext cx="1514759" cy="1499614"/>
          </a:xfrm>
          <a:prstGeom prst="ellipse">
            <a:avLst/>
          </a:prstGeom>
          <a:ln w="28575" cap="rnd">
            <a:solidFill>
              <a:srgbClr val="8AB7E9"/>
            </a:solidFill>
          </a:ln>
          <a:effectLst/>
          <a:extLst>
            <a:ext uri="{909E8E84-426E-40DD-AFC4-6F175D3DCCD1}">
              <a14:hiddenFill xmlns:a14="http://schemas.microsoft.com/office/drawing/2010/main">
                <a:solidFill>
                  <a:srgbClr val="FFFFFF"/>
                </a:solidFill>
              </a14:hiddenFill>
            </a:ext>
          </a:extLst>
        </p:spPr>
      </p:pic>
      <p:sp>
        <p:nvSpPr>
          <p:cNvPr id="4" name="Google Shape;542;p44">
            <a:extLst>
              <a:ext uri="{FF2B5EF4-FFF2-40B4-BE49-F238E27FC236}">
                <a16:creationId xmlns:a16="http://schemas.microsoft.com/office/drawing/2014/main" id="{58B0E77B-5441-E36B-70F3-F87C2AB2305B}"/>
              </a:ext>
            </a:extLst>
          </p:cNvPr>
          <p:cNvSpPr txBox="1"/>
          <p:nvPr/>
        </p:nvSpPr>
        <p:spPr>
          <a:xfrm>
            <a:off x="1562106" y="2824761"/>
            <a:ext cx="2618100" cy="1331703"/>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b="1" dirty="0">
                <a:solidFill>
                  <a:srgbClr val="0033A1"/>
                </a:solidFill>
                <a:latin typeface="+mj-lt"/>
                <a:ea typeface="Quicksand"/>
                <a:cs typeface="Quicksand"/>
                <a:sym typeface="Quicksand"/>
              </a:rPr>
              <a:t>JOE TOMASELLO</a:t>
            </a:r>
            <a:endParaRPr lang="en" sz="1000" b="1" dirty="0">
              <a:solidFill>
                <a:schemeClr val="tx2">
                  <a:lumMod val="10000"/>
                </a:schemeClr>
              </a:solidFill>
              <a:latin typeface="+mj-lt"/>
              <a:ea typeface="Quicksand"/>
              <a:cs typeface="Quicksand"/>
              <a:sym typeface="Quicksand"/>
            </a:endParaRPr>
          </a:p>
          <a:p>
            <a:pPr marL="0" lvl="0" indent="0" algn="ctr" rtl="0">
              <a:spcBef>
                <a:spcPts val="0"/>
              </a:spcBef>
              <a:spcAft>
                <a:spcPts val="0"/>
              </a:spcAft>
              <a:buNone/>
            </a:pPr>
            <a:r>
              <a:rPr lang="en" sz="1000" b="1" dirty="0">
                <a:solidFill>
                  <a:srgbClr val="323E48"/>
                </a:solidFill>
                <a:latin typeface="+mj-lt"/>
                <a:ea typeface="Quicksand"/>
                <a:cs typeface="Quicksand"/>
                <a:sym typeface="Quicksand"/>
              </a:rPr>
              <a:t>Senior Vice President</a:t>
            </a:r>
            <a:endParaRPr lang="en" sz="1000" dirty="0">
              <a:solidFill>
                <a:srgbClr val="323E48"/>
              </a:solidFill>
              <a:latin typeface="+mj-lt"/>
              <a:ea typeface="Quicksand"/>
              <a:cs typeface="Quicksand"/>
              <a:sym typeface="Quicksand"/>
            </a:endParaRPr>
          </a:p>
          <a:p>
            <a:pPr marL="0" lvl="0" indent="0" algn="ctr" rtl="0">
              <a:spcBef>
                <a:spcPts val="0"/>
              </a:spcBef>
              <a:spcAft>
                <a:spcPts val="0"/>
              </a:spcAft>
              <a:buNone/>
            </a:pPr>
            <a:endParaRPr lang="en" sz="1000" dirty="0">
              <a:solidFill>
                <a:schemeClr val="tx2">
                  <a:lumMod val="10000"/>
                </a:schemeClr>
              </a:solidFill>
              <a:latin typeface="+mj-lt"/>
              <a:ea typeface="Quicksand"/>
              <a:cs typeface="Quicksand"/>
              <a:sym typeface="Quicksand"/>
            </a:endParaRPr>
          </a:p>
          <a:p>
            <a:pPr algn="ctr">
              <a:spcBef>
                <a:spcPts val="300"/>
              </a:spcBef>
              <a:spcAft>
                <a:spcPts val="300"/>
              </a:spcAft>
            </a:pPr>
            <a:r>
              <a:rPr lang="en" sz="1100" b="1" dirty="0">
                <a:solidFill>
                  <a:srgbClr val="0033A1"/>
                </a:solidFill>
                <a:latin typeface="+mj-lt"/>
                <a:ea typeface="Quicksand"/>
                <a:cs typeface="Quicksand"/>
                <a:sym typeface="Quicksand"/>
              </a:rPr>
              <a:t>C:</a:t>
            </a:r>
            <a:r>
              <a:rPr lang="en" sz="1100" dirty="0">
                <a:solidFill>
                  <a:srgbClr val="0033A1"/>
                </a:solidFill>
                <a:latin typeface="+mj-lt"/>
                <a:ea typeface="Quicksand"/>
                <a:cs typeface="Quicksand"/>
                <a:sym typeface="Quicksand"/>
              </a:rPr>
              <a:t> </a:t>
            </a:r>
            <a:r>
              <a:rPr lang="en" sz="1100" dirty="0">
                <a:solidFill>
                  <a:srgbClr val="323E48"/>
                </a:solidFill>
                <a:latin typeface="+mj-lt"/>
                <a:ea typeface="Quicksand"/>
                <a:cs typeface="Quicksand"/>
                <a:sym typeface="Quicksand"/>
              </a:rPr>
              <a:t>(559) 352-5156</a:t>
            </a:r>
          </a:p>
          <a:p>
            <a:pPr marL="0" lvl="0" indent="0" algn="ctr" rtl="0">
              <a:spcBef>
                <a:spcPts val="300"/>
              </a:spcBef>
              <a:spcAft>
                <a:spcPts val="300"/>
              </a:spcAft>
              <a:buNone/>
            </a:pPr>
            <a:r>
              <a:rPr lang="en" sz="1100" b="1" dirty="0">
                <a:solidFill>
                  <a:srgbClr val="0033A1"/>
                </a:solidFill>
                <a:latin typeface="+mj-lt"/>
                <a:ea typeface="Quicksand"/>
                <a:cs typeface="Quicksand"/>
                <a:sym typeface="Quicksand"/>
              </a:rPr>
              <a:t>E: </a:t>
            </a:r>
            <a:r>
              <a:rPr lang="en" sz="1100" dirty="0">
                <a:solidFill>
                  <a:srgbClr val="323E48"/>
                </a:solidFill>
                <a:latin typeface="+mj-lt"/>
                <a:ea typeface="Quicksand"/>
                <a:cs typeface="Quicksand"/>
                <a:sym typeface="Quicksand"/>
              </a:rPr>
              <a:t>joe.tomasello@acralending.com</a:t>
            </a:r>
          </a:p>
          <a:p>
            <a:pPr algn="ctr">
              <a:spcBef>
                <a:spcPts val="300"/>
              </a:spcBef>
              <a:spcAft>
                <a:spcPts val="300"/>
              </a:spcAft>
            </a:pPr>
            <a:r>
              <a:rPr lang="en" sz="1100" b="1" dirty="0">
                <a:solidFill>
                  <a:srgbClr val="0033A1"/>
                </a:solidFill>
                <a:latin typeface="+mj-lt"/>
                <a:ea typeface="Quicksand"/>
                <a:cs typeface="Quicksand"/>
                <a:sym typeface="Quicksand"/>
              </a:rPr>
              <a:t>W: </a:t>
            </a:r>
            <a:r>
              <a:rPr lang="en" sz="1100" dirty="0">
                <a:solidFill>
                  <a:srgbClr val="323E48"/>
                </a:solidFill>
                <a:latin typeface="+mj-lt"/>
                <a:ea typeface="Quicksand"/>
                <a:cs typeface="Quicksand"/>
                <a:sym typeface="Quicksand"/>
              </a:rPr>
              <a:t>acralending.com</a:t>
            </a:r>
          </a:p>
        </p:txBody>
      </p:sp>
      <p:sp>
        <p:nvSpPr>
          <p:cNvPr id="6" name="Google Shape;542;p44">
            <a:extLst>
              <a:ext uri="{FF2B5EF4-FFF2-40B4-BE49-F238E27FC236}">
                <a16:creationId xmlns:a16="http://schemas.microsoft.com/office/drawing/2014/main" id="{C9C80E26-4F06-9F7A-CC37-D39B53E49D62}"/>
              </a:ext>
            </a:extLst>
          </p:cNvPr>
          <p:cNvSpPr txBox="1"/>
          <p:nvPr/>
        </p:nvSpPr>
        <p:spPr>
          <a:xfrm>
            <a:off x="5108127" y="2824762"/>
            <a:ext cx="2618100" cy="1331703"/>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b="1" dirty="0">
                <a:solidFill>
                  <a:srgbClr val="0033A1"/>
                </a:solidFill>
                <a:latin typeface="+mj-lt"/>
                <a:ea typeface="Quicksand"/>
                <a:cs typeface="Quicksand"/>
                <a:sym typeface="Quicksand"/>
              </a:rPr>
              <a:t>ADAM MORRIS</a:t>
            </a:r>
          </a:p>
          <a:p>
            <a:pPr marL="0" lvl="0" indent="0" algn="ctr" rtl="0">
              <a:spcBef>
                <a:spcPts val="0"/>
              </a:spcBef>
              <a:spcAft>
                <a:spcPts val="0"/>
              </a:spcAft>
              <a:buNone/>
            </a:pPr>
            <a:r>
              <a:rPr lang="en-US" sz="1000" b="1" dirty="0">
                <a:solidFill>
                  <a:srgbClr val="323E48"/>
                </a:solidFill>
                <a:latin typeface="+mj-lt"/>
                <a:ea typeface="Quicksand"/>
                <a:cs typeface="Quicksand"/>
                <a:sym typeface="Quicksand"/>
              </a:rPr>
              <a:t>Senior</a:t>
            </a:r>
            <a:r>
              <a:rPr lang="en" sz="1000" b="1" dirty="0">
                <a:solidFill>
                  <a:srgbClr val="323E48"/>
                </a:solidFill>
                <a:latin typeface="+mj-lt"/>
                <a:ea typeface="Quicksand"/>
                <a:cs typeface="Quicksand"/>
                <a:sym typeface="Quicksand"/>
              </a:rPr>
              <a:t> Vice President</a:t>
            </a:r>
            <a:endParaRPr lang="en" sz="1000" dirty="0">
              <a:solidFill>
                <a:srgbClr val="323E48"/>
              </a:solidFill>
              <a:latin typeface="+mj-lt"/>
              <a:ea typeface="Quicksand"/>
              <a:cs typeface="Quicksand"/>
              <a:sym typeface="Quicksand"/>
            </a:endParaRPr>
          </a:p>
          <a:p>
            <a:pPr marL="0" lvl="0" indent="0" algn="ctr" rtl="0">
              <a:spcBef>
                <a:spcPts val="0"/>
              </a:spcBef>
              <a:spcAft>
                <a:spcPts val="0"/>
              </a:spcAft>
              <a:buNone/>
            </a:pPr>
            <a:endParaRPr lang="en" sz="1000" dirty="0">
              <a:solidFill>
                <a:schemeClr val="tx2">
                  <a:lumMod val="10000"/>
                </a:schemeClr>
              </a:solidFill>
              <a:latin typeface="+mj-lt"/>
              <a:ea typeface="Quicksand"/>
              <a:cs typeface="Quicksand"/>
              <a:sym typeface="Quicksand"/>
            </a:endParaRPr>
          </a:p>
          <a:p>
            <a:pPr marL="0" lvl="0" indent="0" algn="ctr" rtl="0">
              <a:spcBef>
                <a:spcPts val="300"/>
              </a:spcBef>
              <a:spcAft>
                <a:spcPts val="300"/>
              </a:spcAft>
              <a:buNone/>
            </a:pPr>
            <a:r>
              <a:rPr lang="en" sz="1100" b="1" dirty="0">
                <a:solidFill>
                  <a:srgbClr val="0033A1"/>
                </a:solidFill>
                <a:latin typeface="+mj-lt"/>
                <a:ea typeface="Quicksand"/>
                <a:cs typeface="Quicksand"/>
                <a:sym typeface="Quicksand"/>
              </a:rPr>
              <a:t>C:</a:t>
            </a:r>
            <a:r>
              <a:rPr lang="en" sz="1100" dirty="0">
                <a:solidFill>
                  <a:srgbClr val="0033A1"/>
                </a:solidFill>
                <a:latin typeface="+mj-lt"/>
                <a:ea typeface="Quicksand"/>
                <a:cs typeface="Quicksand"/>
                <a:sym typeface="Quicksand"/>
              </a:rPr>
              <a:t> </a:t>
            </a:r>
            <a:r>
              <a:rPr lang="en" sz="1100" dirty="0">
                <a:solidFill>
                  <a:srgbClr val="323E48"/>
                </a:solidFill>
                <a:latin typeface="+mj-lt"/>
                <a:ea typeface="Quicksand"/>
                <a:cs typeface="Quicksand"/>
                <a:sym typeface="Quicksand"/>
              </a:rPr>
              <a:t>(949) 656-3771 </a:t>
            </a:r>
          </a:p>
          <a:p>
            <a:pPr marL="0" lvl="0" indent="0" algn="ctr" rtl="0">
              <a:spcBef>
                <a:spcPts val="300"/>
              </a:spcBef>
              <a:spcAft>
                <a:spcPts val="300"/>
              </a:spcAft>
              <a:buNone/>
            </a:pPr>
            <a:r>
              <a:rPr lang="en" sz="1100" b="1" dirty="0">
                <a:solidFill>
                  <a:srgbClr val="0033A1"/>
                </a:solidFill>
                <a:latin typeface="+mj-lt"/>
                <a:ea typeface="Quicksand"/>
                <a:cs typeface="Quicksand"/>
                <a:sym typeface="Quicksand"/>
              </a:rPr>
              <a:t>E: </a:t>
            </a:r>
            <a:r>
              <a:rPr lang="en" sz="1100" dirty="0">
                <a:solidFill>
                  <a:srgbClr val="323E48"/>
                </a:solidFill>
                <a:latin typeface="+mj-lt"/>
                <a:ea typeface="Quicksand"/>
                <a:cs typeface="Quicksand"/>
                <a:sym typeface="Quicksand"/>
              </a:rPr>
              <a:t>adam.morris@acralending.com</a:t>
            </a:r>
          </a:p>
          <a:p>
            <a:pPr algn="ctr">
              <a:spcBef>
                <a:spcPts val="300"/>
              </a:spcBef>
              <a:spcAft>
                <a:spcPts val="300"/>
              </a:spcAft>
            </a:pPr>
            <a:r>
              <a:rPr lang="en" sz="1100" b="1" dirty="0">
                <a:solidFill>
                  <a:srgbClr val="0033A1"/>
                </a:solidFill>
                <a:latin typeface="+mj-lt"/>
                <a:ea typeface="Quicksand"/>
                <a:cs typeface="Quicksand"/>
                <a:sym typeface="Quicksand"/>
              </a:rPr>
              <a:t>W: </a:t>
            </a:r>
            <a:r>
              <a:rPr lang="en" sz="1100" dirty="0">
                <a:solidFill>
                  <a:srgbClr val="323E48"/>
                </a:solidFill>
                <a:latin typeface="+mj-lt"/>
                <a:ea typeface="Quicksand"/>
                <a:cs typeface="Quicksand"/>
                <a:sym typeface="Quicksand"/>
              </a:rPr>
              <a:t>acralending.com</a:t>
            </a:r>
          </a:p>
        </p:txBody>
      </p:sp>
      <p:pic>
        <p:nvPicPr>
          <p:cNvPr id="12" name="Google Shape;541;p44">
            <a:extLst>
              <a:ext uri="{FF2B5EF4-FFF2-40B4-BE49-F238E27FC236}">
                <a16:creationId xmlns:a16="http://schemas.microsoft.com/office/drawing/2014/main" id="{EAF15C62-F5E5-6D83-7C74-6DD066E90F43}"/>
              </a:ext>
            </a:extLst>
          </p:cNvPr>
          <p:cNvPicPr preferRelativeResize="0"/>
          <p:nvPr/>
        </p:nvPicPr>
        <p:blipFill rotWithShape="1">
          <a:blip r:embed="rId5"/>
          <a:srcRect l="11781" t="12306" r="21148" b="18902"/>
          <a:stretch/>
        </p:blipFill>
        <p:spPr>
          <a:xfrm>
            <a:off x="2113777" y="1106892"/>
            <a:ext cx="1461321" cy="1498804"/>
          </a:xfrm>
          <a:prstGeom prst="ellipse">
            <a:avLst/>
          </a:prstGeom>
          <a:noFill/>
          <a:ln w="25400">
            <a:solidFill>
              <a:srgbClr val="8AB7E9"/>
            </a:solidFill>
          </a:ln>
        </p:spPr>
      </p:pic>
    </p:spTree>
    <p:extLst>
      <p:ext uri="{BB962C8B-B14F-4D97-AF65-F5344CB8AC3E}">
        <p14:creationId xmlns:p14="http://schemas.microsoft.com/office/powerpoint/2010/main" val="2657229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5"/>
          <p:cNvSpPr txBox="1">
            <a:spLocks noGrp="1"/>
          </p:cNvSpPr>
          <p:nvPr>
            <p:ph type="ctrTitle"/>
          </p:nvPr>
        </p:nvSpPr>
        <p:spPr>
          <a:xfrm>
            <a:off x="1530175" y="2307788"/>
            <a:ext cx="7421320" cy="532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dirty="0">
                <a:latin typeface="+mj-lt"/>
              </a:rPr>
              <a:t>HOW TO SOURCE NON-QM BUSINESS</a:t>
            </a:r>
            <a:endParaRPr lang="en-US" sz="2800" b="1" dirty="0">
              <a:solidFill>
                <a:srgbClr val="323E48"/>
              </a:solidFill>
              <a:latin typeface="+mj-lt"/>
            </a:endParaRPr>
          </a:p>
        </p:txBody>
      </p:sp>
      <p:sp>
        <p:nvSpPr>
          <p:cNvPr id="96" name="Google Shape;96;p15"/>
          <p:cNvSpPr txBox="1"/>
          <p:nvPr/>
        </p:nvSpPr>
        <p:spPr>
          <a:xfrm>
            <a:off x="526358" y="2279925"/>
            <a:ext cx="802500" cy="589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3000">
              <a:solidFill>
                <a:schemeClr val="bg1"/>
              </a:solidFill>
              <a:latin typeface="+mj-lt"/>
              <a:ea typeface="Quicksand"/>
              <a:cs typeface="Quicksand"/>
              <a:sym typeface="Quicksand"/>
            </a:endParaRPr>
          </a:p>
        </p:txBody>
      </p:sp>
      <p:sp>
        <p:nvSpPr>
          <p:cNvPr id="97" name="Google Shape;97;p15"/>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latin typeface="+mj-lt"/>
              </a:rPr>
              <a:t>2</a:t>
            </a:fld>
            <a:endParaRPr>
              <a:latin typeface="+mj-lt"/>
            </a:endParaRPr>
          </a:p>
        </p:txBody>
      </p:sp>
    </p:spTree>
    <p:extLst>
      <p:ext uri="{BB962C8B-B14F-4D97-AF65-F5344CB8AC3E}">
        <p14:creationId xmlns:p14="http://schemas.microsoft.com/office/powerpoint/2010/main" val="143613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40" name="Google Shape;540;p44"/>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tx2">
                    <a:lumMod val="10000"/>
                  </a:schemeClr>
                </a:solidFill>
                <a:latin typeface="+mj-lt"/>
              </a:rPr>
              <a:t>3</a:t>
            </a:fld>
            <a:endParaRPr>
              <a:solidFill>
                <a:schemeClr val="tx2">
                  <a:lumMod val="10000"/>
                </a:schemeClr>
              </a:solidFill>
              <a:latin typeface="+mj-lt"/>
            </a:endParaRPr>
          </a:p>
        </p:txBody>
      </p:sp>
      <p:sp>
        <p:nvSpPr>
          <p:cNvPr id="9" name="Google Shape;129;p19">
            <a:extLst>
              <a:ext uri="{FF2B5EF4-FFF2-40B4-BE49-F238E27FC236}">
                <a16:creationId xmlns:a16="http://schemas.microsoft.com/office/drawing/2014/main" id="{12829CE7-3904-AB4B-E183-F8E2532178F4}"/>
              </a:ext>
            </a:extLst>
          </p:cNvPr>
          <p:cNvSpPr txBox="1">
            <a:spLocks/>
          </p:cNvSpPr>
          <p:nvPr/>
        </p:nvSpPr>
        <p:spPr>
          <a:xfrm>
            <a:off x="1165475" y="549649"/>
            <a:ext cx="6858000" cy="3450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r>
              <a:rPr lang="en-US" sz="2400" b="1" dirty="0"/>
              <a:t>DISCLAIMER</a:t>
            </a:r>
          </a:p>
        </p:txBody>
      </p:sp>
      <p:sp>
        <p:nvSpPr>
          <p:cNvPr id="3" name="Google Shape;146;p21">
            <a:extLst>
              <a:ext uri="{FF2B5EF4-FFF2-40B4-BE49-F238E27FC236}">
                <a16:creationId xmlns:a16="http://schemas.microsoft.com/office/drawing/2014/main" id="{C1A17E61-B57A-34BE-339B-9049C84EA0EA}"/>
              </a:ext>
            </a:extLst>
          </p:cNvPr>
          <p:cNvSpPr txBox="1">
            <a:spLocks/>
          </p:cNvSpPr>
          <p:nvPr/>
        </p:nvSpPr>
        <p:spPr>
          <a:xfrm>
            <a:off x="1165474" y="922609"/>
            <a:ext cx="7506578" cy="2957754"/>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pPr algn="just">
              <a:spcBef>
                <a:spcPts val="600"/>
              </a:spcBef>
              <a:spcAft>
                <a:spcPts val="600"/>
              </a:spcAft>
              <a:buClr>
                <a:srgbClr val="8AB7E9"/>
              </a:buClr>
              <a:buSzPct val="130000"/>
            </a:pPr>
            <a:r>
              <a:rPr lang="en-US" sz="800" dirty="0">
                <a:solidFill>
                  <a:srgbClr val="323E48"/>
                </a:solidFill>
              </a:rPr>
              <a:t>Acra Lending is a registered dba name of Citadel Servicing Corporation, 3 Ada Parkway, Ste 200A, Irvine, CA 92618; (888)-800-7661 (“CSC”) NMLS ID 144549. Acra Lending operates in 41 states and the District of </a:t>
            </a:r>
            <a:r>
              <a:rPr lang="en-US" sz="800" dirty="0" err="1">
                <a:solidFill>
                  <a:srgbClr val="323E48"/>
                </a:solidFill>
              </a:rPr>
              <a:t>Columnbia</a:t>
            </a:r>
            <a:r>
              <a:rPr lang="en-US" sz="800" dirty="0">
                <a:solidFill>
                  <a:srgbClr val="323E48"/>
                </a:solidFill>
              </a:rPr>
              <a:t>: Alabama Consumer Credit License # 22078, Arizona Mortgage Bankers License # 1034431, Arkansas Combination Mortgage Banker-Broker-Servicer License # 109106, Licensed by the Department of Business Oversight under the California Residential Mortgage Lending Act. California – Department of Financial Protection and Innovation Financing Law License # 60DBO94450, California – Department of Financial Protection and Innovation Residential Mortgage Lending Act License # 41DBO-74196, California - DRE Real Estate Corporation License Endorsement License # 01799059, Colorado Mortgage Company Registration, Connecticut Mortgage Lender License # ML-144549, Delaware Lender License # 20322, District of Columbia Mortgage Lender License # MLB144549, Florida Mortgage Lender Servicer License # MLD523, Georgia Mortgage Lender License/Registration # 23462, Hawaii Mortgage Loan Originator License # HI-144549, Idaho, Illinois Residential Mortgage License # MB.6761204, Indiana-DFI Mortgage Lending License # 30531, Kansas Mortgage Company License # MC.0025274, Kentucky Mortgage Company License # MC327787, Louisiana Residential Mortgage Lending License, Maine Supervised Lender License # 144549, Maryland Mortgage Lender License # 144549, Michigan 1st Mortgage Broker/Lender/Servicer License # FL0020685, Minnesota Residential Mortgage Originator License Other Trade Name #1 MN-MO-144549.1, Missouri Mortgage Company License # 144549, Montana Mortgage Lender License # 144549, Nebraska Mortgage Banker License, Nevada Mortgage Company License # 4449, New Hampshire Mortgage Banker License # 21139-MB, New Jersey Residential Mortgage Lender License, New Mexico Mortgage Loan Company License, North Carolina Mortgage Lender License # L-160722, Ohio Residential Mortgage Lending Act Certificate of Registration RM.804651.000, Oklahoma Mortgage Lender License - Other Trade Name #1 ML013105, Oregon Mortgage Lending License # ML-5599, Pennsylvania Mortgage Lender License # 51804, South Carolina-BFI Mortgage Lender/Servicer License - Other Trade Name #1 MLS - 144549 OTN #1, Tennessee Mortgage License # 125315, Texas - SML Mortgage Company License, Utah-DRE Mortgage Entity License - Other Trade Name #1 12074249, Vermont Lender License - Other Trade Name #1 7601, Virginia Lender License # MC-5845, Washington Consumer Loan Company License # CL-144549, Wisconsin Mortgage Banker License # 144549BA, Wyoming Mortgage Lender/Broker License # 3781. This is intended for business professionals only. Acra Lending is an equal opportunity lender. Rates, terms, conditions, and programs are subject to change without notice. Offer of credit subject to credit approval per applicable underwriting and program guidelines, applicant eligibility, and market conditions. Not all applicants may qualify. Restrictions may apply. Not valid in the following states AK, IA, MA, MS, NY, ND, RI, SD, and WV</a:t>
            </a:r>
            <a:endParaRPr lang="en-US" sz="800" dirty="0">
              <a:solidFill>
                <a:srgbClr val="323E48"/>
              </a:solidFill>
              <a:latin typeface="+mn-lt"/>
            </a:endParaRPr>
          </a:p>
        </p:txBody>
      </p:sp>
      <p:pic>
        <p:nvPicPr>
          <p:cNvPr id="10" name="Picture 9" descr="A white symbol with a black background&#10;&#10;Description automatically generated">
            <a:extLst>
              <a:ext uri="{FF2B5EF4-FFF2-40B4-BE49-F238E27FC236}">
                <a16:creationId xmlns:a16="http://schemas.microsoft.com/office/drawing/2014/main" id="{352AEF5B-E59F-8FE2-95E9-A09CB162915C}"/>
              </a:ext>
            </a:extLst>
          </p:cNvPr>
          <p:cNvPicPr>
            <a:picLocks noChangeAspect="1"/>
          </p:cNvPicPr>
          <p:nvPr/>
        </p:nvPicPr>
        <p:blipFill>
          <a:blip r:embed="rId3">
            <a:extLst>
              <a:ext uri="{BEBA8EAE-BF5A-486C-A8C5-ECC9F3942E4B}">
                <a14:imgProps xmlns:a14="http://schemas.microsoft.com/office/drawing/2010/main">
                  <a14:imgLayer r:embed="rId4">
                    <a14:imgEffect>
                      <a14:artisticGlowEdges/>
                    </a14:imgEffect>
                  </a14:imgLayer>
                </a14:imgProps>
              </a:ext>
            </a:extLst>
          </a:blip>
          <a:stretch>
            <a:fillRect/>
          </a:stretch>
        </p:blipFill>
        <p:spPr>
          <a:xfrm>
            <a:off x="1218278" y="3908323"/>
            <a:ext cx="477140" cy="477140"/>
          </a:xfrm>
          <a:prstGeom prst="rect">
            <a:avLst/>
          </a:prstGeom>
          <a:noFill/>
        </p:spPr>
      </p:pic>
    </p:spTree>
    <p:extLst>
      <p:ext uri="{BB962C8B-B14F-4D97-AF65-F5344CB8AC3E}">
        <p14:creationId xmlns:p14="http://schemas.microsoft.com/office/powerpoint/2010/main" val="3198207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40" name="Google Shape;540;p44"/>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tx2">
                    <a:lumMod val="10000"/>
                  </a:schemeClr>
                </a:solidFill>
                <a:latin typeface="+mj-lt"/>
              </a:rPr>
              <a:t>4</a:t>
            </a:fld>
            <a:endParaRPr>
              <a:solidFill>
                <a:schemeClr val="tx2">
                  <a:lumMod val="10000"/>
                </a:schemeClr>
              </a:solidFill>
              <a:latin typeface="+mj-lt"/>
            </a:endParaRPr>
          </a:p>
        </p:txBody>
      </p:sp>
      <p:pic>
        <p:nvPicPr>
          <p:cNvPr id="2" name="Google Shape;541;p44">
            <a:extLst>
              <a:ext uri="{FF2B5EF4-FFF2-40B4-BE49-F238E27FC236}">
                <a16:creationId xmlns:a16="http://schemas.microsoft.com/office/drawing/2014/main" id="{44149588-25BD-1EE7-E875-DB9850DB3BCD}"/>
              </a:ext>
            </a:extLst>
          </p:cNvPr>
          <p:cNvPicPr preferRelativeResize="0"/>
          <p:nvPr/>
        </p:nvPicPr>
        <p:blipFill rotWithShape="1">
          <a:blip r:embed="rId3"/>
          <a:srcRect l="11781" t="12306" r="21148" b="18902"/>
          <a:stretch/>
        </p:blipFill>
        <p:spPr>
          <a:xfrm>
            <a:off x="2113777" y="1106892"/>
            <a:ext cx="1461321" cy="1498804"/>
          </a:xfrm>
          <a:prstGeom prst="ellipse">
            <a:avLst/>
          </a:prstGeom>
          <a:noFill/>
          <a:ln w="25400">
            <a:solidFill>
              <a:srgbClr val="8AB7E9"/>
            </a:solidFill>
          </a:ln>
        </p:spPr>
      </p:pic>
      <p:sp>
        <p:nvSpPr>
          <p:cNvPr id="7" name="Google Shape;542;p44">
            <a:extLst>
              <a:ext uri="{FF2B5EF4-FFF2-40B4-BE49-F238E27FC236}">
                <a16:creationId xmlns:a16="http://schemas.microsoft.com/office/drawing/2014/main" id="{0F469E03-0838-73E4-879A-07C59E478C8D}"/>
              </a:ext>
            </a:extLst>
          </p:cNvPr>
          <p:cNvSpPr txBox="1"/>
          <p:nvPr/>
        </p:nvSpPr>
        <p:spPr>
          <a:xfrm>
            <a:off x="1562106" y="2824761"/>
            <a:ext cx="2618100" cy="1331703"/>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b="1" dirty="0">
                <a:solidFill>
                  <a:srgbClr val="0033A1"/>
                </a:solidFill>
                <a:latin typeface="+mj-lt"/>
                <a:ea typeface="Quicksand"/>
                <a:cs typeface="Quicksand"/>
                <a:sym typeface="Quicksand"/>
              </a:rPr>
              <a:t>JOE TOMASELLO</a:t>
            </a:r>
            <a:endParaRPr lang="en" sz="1000" b="1" dirty="0">
              <a:solidFill>
                <a:schemeClr val="tx2">
                  <a:lumMod val="10000"/>
                </a:schemeClr>
              </a:solidFill>
              <a:latin typeface="+mj-lt"/>
              <a:ea typeface="Quicksand"/>
              <a:cs typeface="Quicksand"/>
              <a:sym typeface="Quicksand"/>
            </a:endParaRPr>
          </a:p>
          <a:p>
            <a:pPr marL="0" lvl="0" indent="0" algn="ctr" rtl="0">
              <a:spcBef>
                <a:spcPts val="0"/>
              </a:spcBef>
              <a:spcAft>
                <a:spcPts val="0"/>
              </a:spcAft>
              <a:buNone/>
            </a:pPr>
            <a:r>
              <a:rPr lang="en" sz="1000" b="1" dirty="0">
                <a:solidFill>
                  <a:srgbClr val="323E48"/>
                </a:solidFill>
                <a:latin typeface="+mj-lt"/>
                <a:ea typeface="Quicksand"/>
                <a:cs typeface="Quicksand"/>
                <a:sym typeface="Quicksand"/>
              </a:rPr>
              <a:t>Senior Vice President</a:t>
            </a:r>
            <a:endParaRPr lang="en" sz="1000" dirty="0">
              <a:solidFill>
                <a:srgbClr val="323E48"/>
              </a:solidFill>
              <a:latin typeface="+mj-lt"/>
              <a:ea typeface="Quicksand"/>
              <a:cs typeface="Quicksand"/>
              <a:sym typeface="Quicksand"/>
            </a:endParaRPr>
          </a:p>
          <a:p>
            <a:pPr marL="0" lvl="0" indent="0" algn="ctr" rtl="0">
              <a:spcBef>
                <a:spcPts val="0"/>
              </a:spcBef>
              <a:spcAft>
                <a:spcPts val="0"/>
              </a:spcAft>
              <a:buNone/>
            </a:pPr>
            <a:endParaRPr lang="en" sz="1000" dirty="0">
              <a:solidFill>
                <a:schemeClr val="tx2">
                  <a:lumMod val="10000"/>
                </a:schemeClr>
              </a:solidFill>
              <a:latin typeface="+mj-lt"/>
              <a:ea typeface="Quicksand"/>
              <a:cs typeface="Quicksand"/>
              <a:sym typeface="Quicksand"/>
            </a:endParaRPr>
          </a:p>
          <a:p>
            <a:pPr algn="ctr">
              <a:spcBef>
                <a:spcPts val="300"/>
              </a:spcBef>
              <a:spcAft>
                <a:spcPts val="300"/>
              </a:spcAft>
            </a:pPr>
            <a:r>
              <a:rPr lang="en" sz="1100" b="1" dirty="0">
                <a:solidFill>
                  <a:srgbClr val="0033A1"/>
                </a:solidFill>
                <a:latin typeface="+mj-lt"/>
                <a:ea typeface="Quicksand"/>
                <a:cs typeface="Quicksand"/>
                <a:sym typeface="Quicksand"/>
              </a:rPr>
              <a:t>C:</a:t>
            </a:r>
            <a:r>
              <a:rPr lang="en" sz="1100" dirty="0">
                <a:solidFill>
                  <a:srgbClr val="0033A1"/>
                </a:solidFill>
                <a:latin typeface="+mj-lt"/>
                <a:ea typeface="Quicksand"/>
                <a:cs typeface="Quicksand"/>
                <a:sym typeface="Quicksand"/>
              </a:rPr>
              <a:t> </a:t>
            </a:r>
            <a:r>
              <a:rPr lang="en" sz="1100" dirty="0">
                <a:solidFill>
                  <a:srgbClr val="323E48"/>
                </a:solidFill>
                <a:latin typeface="+mj-lt"/>
                <a:ea typeface="Quicksand"/>
                <a:cs typeface="Quicksand"/>
                <a:sym typeface="Quicksand"/>
              </a:rPr>
              <a:t>(559) 352-5156</a:t>
            </a:r>
          </a:p>
          <a:p>
            <a:pPr marL="0" lvl="0" indent="0" algn="ctr" rtl="0">
              <a:spcBef>
                <a:spcPts val="300"/>
              </a:spcBef>
              <a:spcAft>
                <a:spcPts val="300"/>
              </a:spcAft>
              <a:buNone/>
            </a:pPr>
            <a:r>
              <a:rPr lang="en" sz="1100" b="1" dirty="0">
                <a:solidFill>
                  <a:srgbClr val="0033A1"/>
                </a:solidFill>
                <a:latin typeface="+mj-lt"/>
                <a:ea typeface="Quicksand"/>
                <a:cs typeface="Quicksand"/>
                <a:sym typeface="Quicksand"/>
              </a:rPr>
              <a:t>E: </a:t>
            </a:r>
            <a:r>
              <a:rPr lang="en" sz="1100" dirty="0">
                <a:solidFill>
                  <a:srgbClr val="323E48"/>
                </a:solidFill>
                <a:latin typeface="+mj-lt"/>
                <a:ea typeface="Quicksand"/>
                <a:cs typeface="Quicksand"/>
                <a:sym typeface="Quicksand"/>
              </a:rPr>
              <a:t>joe.tomasello@acralending.com</a:t>
            </a:r>
          </a:p>
          <a:p>
            <a:pPr algn="ctr">
              <a:spcBef>
                <a:spcPts val="300"/>
              </a:spcBef>
              <a:spcAft>
                <a:spcPts val="300"/>
              </a:spcAft>
            </a:pPr>
            <a:r>
              <a:rPr lang="en" sz="1100" b="1" dirty="0">
                <a:solidFill>
                  <a:srgbClr val="0033A1"/>
                </a:solidFill>
                <a:latin typeface="+mj-lt"/>
                <a:ea typeface="Quicksand"/>
                <a:cs typeface="Quicksand"/>
                <a:sym typeface="Quicksand"/>
              </a:rPr>
              <a:t>W: </a:t>
            </a:r>
            <a:r>
              <a:rPr lang="en" sz="1100" dirty="0">
                <a:solidFill>
                  <a:srgbClr val="323E48"/>
                </a:solidFill>
                <a:latin typeface="+mj-lt"/>
                <a:ea typeface="Quicksand"/>
                <a:cs typeface="Quicksand"/>
                <a:sym typeface="Quicksand"/>
              </a:rPr>
              <a:t>acralending.com</a:t>
            </a:r>
          </a:p>
        </p:txBody>
      </p:sp>
      <p:sp>
        <p:nvSpPr>
          <p:cNvPr id="8" name="Google Shape;542;p44">
            <a:extLst>
              <a:ext uri="{FF2B5EF4-FFF2-40B4-BE49-F238E27FC236}">
                <a16:creationId xmlns:a16="http://schemas.microsoft.com/office/drawing/2014/main" id="{208B77D4-3BA6-299A-502F-B187ED528A5E}"/>
              </a:ext>
            </a:extLst>
          </p:cNvPr>
          <p:cNvSpPr txBox="1"/>
          <p:nvPr/>
        </p:nvSpPr>
        <p:spPr>
          <a:xfrm>
            <a:off x="5108127" y="2824762"/>
            <a:ext cx="2618100" cy="1331703"/>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b="1" dirty="0">
                <a:solidFill>
                  <a:srgbClr val="0033A1"/>
                </a:solidFill>
                <a:latin typeface="+mj-lt"/>
                <a:ea typeface="Quicksand"/>
                <a:cs typeface="Quicksand"/>
                <a:sym typeface="Quicksand"/>
              </a:rPr>
              <a:t>ADAM MORRIS</a:t>
            </a:r>
          </a:p>
          <a:p>
            <a:pPr marL="0" lvl="0" indent="0" algn="ctr" rtl="0">
              <a:spcBef>
                <a:spcPts val="0"/>
              </a:spcBef>
              <a:spcAft>
                <a:spcPts val="0"/>
              </a:spcAft>
              <a:buNone/>
            </a:pPr>
            <a:r>
              <a:rPr lang="en-US" sz="1000" b="1" dirty="0">
                <a:solidFill>
                  <a:srgbClr val="323E48"/>
                </a:solidFill>
                <a:latin typeface="+mj-lt"/>
                <a:ea typeface="Quicksand"/>
                <a:cs typeface="Quicksand"/>
                <a:sym typeface="Quicksand"/>
              </a:rPr>
              <a:t>Senior</a:t>
            </a:r>
            <a:r>
              <a:rPr lang="en" sz="1000" b="1" dirty="0">
                <a:solidFill>
                  <a:srgbClr val="323E48"/>
                </a:solidFill>
                <a:latin typeface="+mj-lt"/>
                <a:ea typeface="Quicksand"/>
                <a:cs typeface="Quicksand"/>
                <a:sym typeface="Quicksand"/>
              </a:rPr>
              <a:t> Vice President</a:t>
            </a:r>
            <a:endParaRPr lang="en" sz="1000" dirty="0">
              <a:solidFill>
                <a:srgbClr val="323E48"/>
              </a:solidFill>
              <a:latin typeface="+mj-lt"/>
              <a:ea typeface="Quicksand"/>
              <a:cs typeface="Quicksand"/>
              <a:sym typeface="Quicksand"/>
            </a:endParaRPr>
          </a:p>
          <a:p>
            <a:pPr marL="0" lvl="0" indent="0" algn="ctr" rtl="0">
              <a:spcBef>
                <a:spcPts val="0"/>
              </a:spcBef>
              <a:spcAft>
                <a:spcPts val="0"/>
              </a:spcAft>
              <a:buNone/>
            </a:pPr>
            <a:endParaRPr lang="en" sz="1000" dirty="0">
              <a:solidFill>
                <a:schemeClr val="tx2">
                  <a:lumMod val="10000"/>
                </a:schemeClr>
              </a:solidFill>
              <a:latin typeface="+mj-lt"/>
              <a:ea typeface="Quicksand"/>
              <a:cs typeface="Quicksand"/>
              <a:sym typeface="Quicksand"/>
            </a:endParaRPr>
          </a:p>
          <a:p>
            <a:pPr marL="0" lvl="0" indent="0" algn="ctr" rtl="0">
              <a:spcBef>
                <a:spcPts val="300"/>
              </a:spcBef>
              <a:spcAft>
                <a:spcPts val="300"/>
              </a:spcAft>
              <a:buNone/>
            </a:pPr>
            <a:r>
              <a:rPr lang="en" sz="1100" b="1" dirty="0">
                <a:solidFill>
                  <a:srgbClr val="0033A1"/>
                </a:solidFill>
                <a:latin typeface="+mj-lt"/>
                <a:ea typeface="Quicksand"/>
                <a:cs typeface="Quicksand"/>
                <a:sym typeface="Quicksand"/>
              </a:rPr>
              <a:t>C:</a:t>
            </a:r>
            <a:r>
              <a:rPr lang="en" sz="1100" dirty="0">
                <a:solidFill>
                  <a:srgbClr val="0033A1"/>
                </a:solidFill>
                <a:latin typeface="+mj-lt"/>
                <a:ea typeface="Quicksand"/>
                <a:cs typeface="Quicksand"/>
                <a:sym typeface="Quicksand"/>
              </a:rPr>
              <a:t> </a:t>
            </a:r>
            <a:r>
              <a:rPr lang="en" sz="1100" dirty="0">
                <a:solidFill>
                  <a:srgbClr val="323E48"/>
                </a:solidFill>
                <a:latin typeface="+mj-lt"/>
                <a:ea typeface="Quicksand"/>
                <a:cs typeface="Quicksand"/>
                <a:sym typeface="Quicksand"/>
              </a:rPr>
              <a:t>(949) 656-3771 </a:t>
            </a:r>
          </a:p>
          <a:p>
            <a:pPr marL="0" lvl="0" indent="0" algn="ctr" rtl="0">
              <a:spcBef>
                <a:spcPts val="300"/>
              </a:spcBef>
              <a:spcAft>
                <a:spcPts val="300"/>
              </a:spcAft>
              <a:buNone/>
            </a:pPr>
            <a:r>
              <a:rPr lang="en" sz="1100" b="1" dirty="0">
                <a:solidFill>
                  <a:srgbClr val="0033A1"/>
                </a:solidFill>
                <a:latin typeface="+mj-lt"/>
                <a:ea typeface="Quicksand"/>
                <a:cs typeface="Quicksand"/>
                <a:sym typeface="Quicksand"/>
              </a:rPr>
              <a:t>E: </a:t>
            </a:r>
            <a:r>
              <a:rPr lang="en" sz="1100" dirty="0">
                <a:solidFill>
                  <a:srgbClr val="323E48"/>
                </a:solidFill>
                <a:latin typeface="+mj-lt"/>
                <a:ea typeface="Quicksand"/>
                <a:cs typeface="Quicksand"/>
                <a:sym typeface="Quicksand"/>
              </a:rPr>
              <a:t>adam.morris@acralending.com</a:t>
            </a:r>
          </a:p>
          <a:p>
            <a:pPr algn="ctr">
              <a:spcBef>
                <a:spcPts val="300"/>
              </a:spcBef>
              <a:spcAft>
                <a:spcPts val="300"/>
              </a:spcAft>
            </a:pPr>
            <a:r>
              <a:rPr lang="en" sz="1100" b="1" dirty="0">
                <a:solidFill>
                  <a:srgbClr val="0033A1"/>
                </a:solidFill>
                <a:latin typeface="+mj-lt"/>
                <a:ea typeface="Quicksand"/>
                <a:cs typeface="Quicksand"/>
                <a:sym typeface="Quicksand"/>
              </a:rPr>
              <a:t>W: </a:t>
            </a:r>
            <a:r>
              <a:rPr lang="en" sz="1100" dirty="0">
                <a:solidFill>
                  <a:srgbClr val="323E48"/>
                </a:solidFill>
                <a:latin typeface="+mj-lt"/>
                <a:ea typeface="Quicksand"/>
                <a:cs typeface="Quicksand"/>
                <a:sym typeface="Quicksand"/>
              </a:rPr>
              <a:t>acralending.com</a:t>
            </a:r>
          </a:p>
        </p:txBody>
      </p:sp>
      <p:sp>
        <p:nvSpPr>
          <p:cNvPr id="9" name="Google Shape;129;p19">
            <a:extLst>
              <a:ext uri="{FF2B5EF4-FFF2-40B4-BE49-F238E27FC236}">
                <a16:creationId xmlns:a16="http://schemas.microsoft.com/office/drawing/2014/main" id="{12829CE7-3904-AB4B-E183-F8E2532178F4}"/>
              </a:ext>
            </a:extLst>
          </p:cNvPr>
          <p:cNvSpPr txBox="1">
            <a:spLocks/>
          </p:cNvSpPr>
          <p:nvPr/>
        </p:nvSpPr>
        <p:spPr>
          <a:xfrm>
            <a:off x="1165475" y="549649"/>
            <a:ext cx="6858000" cy="3450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r>
              <a:rPr lang="en-US" sz="2400" b="1" dirty="0"/>
              <a:t>MEET THE TEAM</a:t>
            </a:r>
          </a:p>
        </p:txBody>
      </p:sp>
      <p:pic>
        <p:nvPicPr>
          <p:cNvPr id="5" name="Picture 4" descr="User profile picture">
            <a:extLst>
              <a:ext uri="{FF2B5EF4-FFF2-40B4-BE49-F238E27FC236}">
                <a16:creationId xmlns:a16="http://schemas.microsoft.com/office/drawing/2014/main" id="{73931030-FB41-1443-91A9-6C14170A3C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9798" y="1090752"/>
            <a:ext cx="1514759" cy="1499614"/>
          </a:xfrm>
          <a:prstGeom prst="ellipse">
            <a:avLst/>
          </a:prstGeom>
          <a:ln w="28575" cap="rnd">
            <a:solidFill>
              <a:srgbClr val="8AB7E9"/>
            </a:solid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2806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3"/>
          <p:cNvSpPr txBox="1">
            <a:spLocks noGrp="1"/>
          </p:cNvSpPr>
          <p:nvPr>
            <p:ph type="title"/>
          </p:nvPr>
        </p:nvSpPr>
        <p:spPr>
          <a:xfrm>
            <a:off x="1165475" y="604610"/>
            <a:ext cx="6858000" cy="345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b="1" dirty="0">
                <a:latin typeface="+mj-lt"/>
              </a:rPr>
              <a:t>CONTENTS</a:t>
            </a:r>
            <a:endParaRPr sz="2400" b="1" dirty="0">
              <a:latin typeface="+mj-lt"/>
            </a:endParaRPr>
          </a:p>
        </p:txBody>
      </p:sp>
      <p:sp>
        <p:nvSpPr>
          <p:cNvPr id="77" name="Google Shape;77;p13"/>
          <p:cNvSpPr txBox="1"/>
          <p:nvPr/>
        </p:nvSpPr>
        <p:spPr>
          <a:xfrm>
            <a:off x="1115541" y="1249820"/>
            <a:ext cx="5127129" cy="3219052"/>
          </a:xfrm>
          <a:prstGeom prst="rect">
            <a:avLst/>
          </a:prstGeom>
          <a:noFill/>
          <a:ln>
            <a:noFill/>
          </a:ln>
        </p:spPr>
        <p:txBody>
          <a:bodyPr spcFirstLastPara="1" wrap="square" lIns="91425" tIns="91425" rIns="91425" bIns="91425" anchor="t" anchorCtr="0">
            <a:noAutofit/>
          </a:bodyPr>
          <a:lstStyle/>
          <a:p>
            <a:pPr marL="171450" lvl="0" indent="-171450" algn="l" rtl="0">
              <a:spcBef>
                <a:spcPts val="600"/>
              </a:spcBef>
              <a:spcAft>
                <a:spcPts val="0"/>
              </a:spcAft>
              <a:buClr>
                <a:srgbClr val="8AB7E9"/>
              </a:buClr>
              <a:buSzPct val="130000"/>
              <a:buFont typeface="Wingdings" panose="05000000000000000000" pitchFamily="2" charset="2"/>
              <a:buChar char="§"/>
            </a:pPr>
            <a:r>
              <a:rPr lang="en-US" sz="1200" dirty="0">
                <a:solidFill>
                  <a:schemeClr val="accent1"/>
                </a:solidFill>
                <a:latin typeface="+mn-lt"/>
                <a:ea typeface="Quicksand"/>
                <a:cs typeface="Quicksand"/>
                <a:sym typeface="Quicksand"/>
              </a:rPr>
              <a:t>CONSUMER LOANS</a:t>
            </a:r>
          </a:p>
          <a:p>
            <a:pPr lvl="0" algn="l" rtl="0">
              <a:spcBef>
                <a:spcPts val="600"/>
              </a:spcBef>
              <a:spcAft>
                <a:spcPts val="0"/>
              </a:spcAft>
              <a:buClr>
                <a:srgbClr val="FFBF3C"/>
              </a:buClr>
              <a:buSzPct val="130000"/>
            </a:pPr>
            <a:endParaRPr lang="en-US" sz="1200" dirty="0">
              <a:solidFill>
                <a:schemeClr val="accent1"/>
              </a:solidFill>
              <a:latin typeface="+mn-lt"/>
              <a:ea typeface="Quicksand"/>
              <a:cs typeface="Quicksand"/>
              <a:sym typeface="Quicksand"/>
            </a:endParaRPr>
          </a:p>
          <a:p>
            <a:pPr marL="171450" lvl="0" indent="-171450" algn="l" rtl="0">
              <a:spcBef>
                <a:spcPts val="600"/>
              </a:spcBef>
              <a:spcAft>
                <a:spcPts val="0"/>
              </a:spcAft>
              <a:buClr>
                <a:srgbClr val="8AB7E9"/>
              </a:buClr>
              <a:buSzPct val="130000"/>
              <a:buFont typeface="Wingdings" panose="05000000000000000000" pitchFamily="2" charset="2"/>
              <a:buChar char="§"/>
            </a:pPr>
            <a:r>
              <a:rPr lang="en-US" sz="1200" dirty="0">
                <a:solidFill>
                  <a:schemeClr val="accent1"/>
                </a:solidFill>
                <a:latin typeface="+mn-lt"/>
                <a:ea typeface="Quicksand"/>
                <a:cs typeface="Quicksand"/>
                <a:sym typeface="Quicksand"/>
              </a:rPr>
              <a:t>BUSINESS PURPOSE LOANS</a:t>
            </a:r>
          </a:p>
          <a:p>
            <a:pPr lvl="0" algn="l" rtl="0">
              <a:spcBef>
                <a:spcPts val="600"/>
              </a:spcBef>
              <a:spcAft>
                <a:spcPts val="0"/>
              </a:spcAft>
              <a:buClr>
                <a:srgbClr val="FFBF3C"/>
              </a:buClr>
              <a:buSzPct val="130000"/>
            </a:pPr>
            <a:endParaRPr lang="en-US" sz="1200" dirty="0">
              <a:solidFill>
                <a:schemeClr val="accent1"/>
              </a:solidFill>
              <a:latin typeface="+mn-lt"/>
              <a:ea typeface="Quicksand"/>
              <a:cs typeface="Quicksand"/>
              <a:sym typeface="Quicksand"/>
            </a:endParaRPr>
          </a:p>
          <a:p>
            <a:pPr marL="171450" lvl="0" indent="-171450" algn="l" rtl="0">
              <a:spcBef>
                <a:spcPts val="600"/>
              </a:spcBef>
              <a:spcAft>
                <a:spcPts val="0"/>
              </a:spcAft>
              <a:buClr>
                <a:srgbClr val="8AB7E9"/>
              </a:buClr>
              <a:buSzPct val="130000"/>
              <a:buFont typeface="Wingdings" panose="05000000000000000000" pitchFamily="2" charset="2"/>
              <a:buChar char="§"/>
            </a:pPr>
            <a:r>
              <a:rPr lang="en-US" sz="1200" dirty="0">
                <a:solidFill>
                  <a:schemeClr val="accent1"/>
                </a:solidFill>
                <a:latin typeface="+mn-lt"/>
                <a:ea typeface="Quicksand"/>
                <a:cs typeface="Quicksand"/>
                <a:sym typeface="Quicksand"/>
              </a:rPr>
              <a:t>MAP: NON-LICENSED LOAN ORIGINATION STATES</a:t>
            </a:r>
          </a:p>
          <a:p>
            <a:pPr lvl="0" algn="l" rtl="0">
              <a:spcBef>
                <a:spcPts val="600"/>
              </a:spcBef>
              <a:spcAft>
                <a:spcPts val="0"/>
              </a:spcAft>
              <a:buClr>
                <a:srgbClr val="FFBF3C"/>
              </a:buClr>
              <a:buSzPct val="130000"/>
            </a:pPr>
            <a:endParaRPr lang="en-US" sz="1200" dirty="0">
              <a:solidFill>
                <a:schemeClr val="accent1"/>
              </a:solidFill>
              <a:latin typeface="+mn-lt"/>
              <a:ea typeface="Quicksand"/>
              <a:cs typeface="Quicksand"/>
              <a:sym typeface="Quicksand"/>
            </a:endParaRPr>
          </a:p>
          <a:p>
            <a:pPr marL="171450" indent="-171450">
              <a:spcBef>
                <a:spcPts val="600"/>
              </a:spcBef>
              <a:buClr>
                <a:srgbClr val="8AB7E9"/>
              </a:buClr>
              <a:buSzPct val="130000"/>
              <a:buFont typeface="Wingdings" panose="05000000000000000000" pitchFamily="2" charset="2"/>
              <a:buChar char="§"/>
            </a:pPr>
            <a:r>
              <a:rPr lang="en-US" sz="1200" dirty="0">
                <a:solidFill>
                  <a:schemeClr val="accent1"/>
                </a:solidFill>
                <a:latin typeface="+mn-lt"/>
                <a:sym typeface="Quicksand"/>
              </a:rPr>
              <a:t>INVESTOR LOAN DIVISION</a:t>
            </a:r>
          </a:p>
          <a:p>
            <a:pPr>
              <a:spcBef>
                <a:spcPts val="600"/>
              </a:spcBef>
              <a:buClr>
                <a:srgbClr val="FFBF3C"/>
              </a:buClr>
              <a:buSzPct val="130000"/>
            </a:pPr>
            <a:endParaRPr lang="en-US" sz="1200" dirty="0">
              <a:solidFill>
                <a:schemeClr val="accent1"/>
              </a:solidFill>
              <a:latin typeface="+mn-lt"/>
              <a:sym typeface="Quicksand"/>
            </a:endParaRPr>
          </a:p>
          <a:p>
            <a:pPr marL="171450" indent="-171450">
              <a:spcBef>
                <a:spcPts val="600"/>
              </a:spcBef>
              <a:buClr>
                <a:srgbClr val="8AB7E9"/>
              </a:buClr>
              <a:buSzPct val="130000"/>
              <a:buFont typeface="Wingdings" panose="05000000000000000000" pitchFamily="2" charset="2"/>
              <a:buChar char="§"/>
            </a:pPr>
            <a:r>
              <a:rPr lang="en-US" sz="1200" dirty="0">
                <a:solidFill>
                  <a:schemeClr val="accent1"/>
                </a:solidFill>
                <a:latin typeface="+mn-lt"/>
                <a:sym typeface="Quicksand"/>
              </a:rPr>
              <a:t>BROKER MARKETING COLLATERAL</a:t>
            </a:r>
          </a:p>
          <a:p>
            <a:pPr>
              <a:spcBef>
                <a:spcPts val="600"/>
              </a:spcBef>
              <a:buClr>
                <a:srgbClr val="FFBF3C"/>
              </a:buClr>
              <a:buSzPct val="130000"/>
            </a:pPr>
            <a:endParaRPr lang="en-US" sz="1200" dirty="0">
              <a:solidFill>
                <a:schemeClr val="accent1"/>
              </a:solidFill>
              <a:latin typeface="+mn-lt"/>
              <a:sym typeface="Quicksand"/>
            </a:endParaRPr>
          </a:p>
          <a:p>
            <a:pPr marL="171450" indent="-171450">
              <a:spcBef>
                <a:spcPts val="600"/>
              </a:spcBef>
              <a:buClr>
                <a:srgbClr val="8AB7E9"/>
              </a:buClr>
              <a:buSzPct val="130000"/>
              <a:buFont typeface="Wingdings" panose="05000000000000000000" pitchFamily="2" charset="2"/>
              <a:buChar char="§"/>
            </a:pPr>
            <a:r>
              <a:rPr lang="en-US" sz="1200" dirty="0">
                <a:solidFill>
                  <a:schemeClr val="accent1"/>
                </a:solidFill>
                <a:latin typeface="+mn-lt"/>
                <a:sym typeface="Quicksand"/>
              </a:rPr>
              <a:t>QUESTIONS</a:t>
            </a:r>
          </a:p>
        </p:txBody>
      </p:sp>
      <p:sp>
        <p:nvSpPr>
          <p:cNvPr id="80" name="Google Shape;80;p13"/>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pic>
        <p:nvPicPr>
          <p:cNvPr id="6" name="Picture 5">
            <a:extLst>
              <a:ext uri="{FF2B5EF4-FFF2-40B4-BE49-F238E27FC236}">
                <a16:creationId xmlns:a16="http://schemas.microsoft.com/office/drawing/2014/main" id="{C8FB603F-E1F2-3D68-3609-A1200303EF91}"/>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75567" r="198" b="78117"/>
          <a:stretch/>
        </p:blipFill>
        <p:spPr>
          <a:xfrm flipH="1">
            <a:off x="3278154" y="2654619"/>
            <a:ext cx="5865846" cy="3051707"/>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3011922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7" name="Google Shape;176;p25">
            <a:extLst>
              <a:ext uri="{FF2B5EF4-FFF2-40B4-BE49-F238E27FC236}">
                <a16:creationId xmlns:a16="http://schemas.microsoft.com/office/drawing/2014/main" id="{7D9B23AB-CAAA-4A20-A0AD-585A70CE84BD}"/>
              </a:ext>
            </a:extLst>
          </p:cNvPr>
          <p:cNvSpPr txBox="1">
            <a:spLocks noGrp="1"/>
          </p:cNvSpPr>
          <p:nvPr>
            <p:ph type="title"/>
          </p:nvPr>
        </p:nvSpPr>
        <p:spPr>
          <a:xfrm>
            <a:off x="1165475" y="563399"/>
            <a:ext cx="6858000" cy="345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b="1" dirty="0"/>
              <a:t>CONSUMER LOANS</a:t>
            </a:r>
            <a:endParaRPr sz="2400" b="1" dirty="0"/>
          </a:p>
        </p:txBody>
      </p:sp>
      <p:sp>
        <p:nvSpPr>
          <p:cNvPr id="2" name="Google Shape;129;p19">
            <a:extLst>
              <a:ext uri="{FF2B5EF4-FFF2-40B4-BE49-F238E27FC236}">
                <a16:creationId xmlns:a16="http://schemas.microsoft.com/office/drawing/2014/main" id="{9C13F27F-2C88-DE93-77BE-29420CA2FD1C}"/>
              </a:ext>
            </a:extLst>
          </p:cNvPr>
          <p:cNvSpPr txBox="1">
            <a:spLocks/>
          </p:cNvSpPr>
          <p:nvPr/>
        </p:nvSpPr>
        <p:spPr>
          <a:xfrm>
            <a:off x="0" y="0"/>
            <a:ext cx="9144000" cy="1016468"/>
          </a:xfrm>
          <a:prstGeom prst="rect">
            <a:avLst/>
          </a:prstGeom>
          <a:solidFill>
            <a:srgbClr val="0033A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pPr algn="ctr"/>
            <a:r>
              <a:rPr lang="en-US" sz="3600" b="1" dirty="0">
                <a:solidFill>
                  <a:schemeClr val="bg1"/>
                </a:solidFill>
              </a:rPr>
              <a:t>CONSUMER LOANS</a:t>
            </a:r>
          </a:p>
        </p:txBody>
      </p:sp>
      <p:sp>
        <p:nvSpPr>
          <p:cNvPr id="148" name="Google Shape;148;p21"/>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
        <p:nvSpPr>
          <p:cNvPr id="4" name="Arrow: Pentagon 3">
            <a:extLst>
              <a:ext uri="{FF2B5EF4-FFF2-40B4-BE49-F238E27FC236}">
                <a16:creationId xmlns:a16="http://schemas.microsoft.com/office/drawing/2014/main" id="{53C0BF8B-4E3D-4DD0-8906-7CCA31BC2034}"/>
              </a:ext>
            </a:extLst>
          </p:cNvPr>
          <p:cNvSpPr/>
          <p:nvPr/>
        </p:nvSpPr>
        <p:spPr>
          <a:xfrm>
            <a:off x="955651" y="1142153"/>
            <a:ext cx="6424048" cy="345000"/>
          </a:xfrm>
          <a:prstGeom prst="homePlate">
            <a:avLst/>
          </a:prstGeom>
          <a:solidFill>
            <a:srgbClr val="0033A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Direct clients or referral source opportunities for Non-QM consumer loans are:</a:t>
            </a:r>
          </a:p>
        </p:txBody>
      </p:sp>
      <p:sp>
        <p:nvSpPr>
          <p:cNvPr id="16" name="Google Shape;146;p21">
            <a:extLst>
              <a:ext uri="{FF2B5EF4-FFF2-40B4-BE49-F238E27FC236}">
                <a16:creationId xmlns:a16="http://schemas.microsoft.com/office/drawing/2014/main" id="{BA60527E-16FE-41C8-AA5A-21256D1E6E5F}"/>
              </a:ext>
            </a:extLst>
          </p:cNvPr>
          <p:cNvSpPr txBox="1">
            <a:spLocks/>
          </p:cNvSpPr>
          <p:nvPr/>
        </p:nvSpPr>
        <p:spPr>
          <a:xfrm>
            <a:off x="1012216" y="1428059"/>
            <a:ext cx="3587129" cy="2461304"/>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Realtors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CPA’s / Tax Preparers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Wealth Advisors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Trust Attorneys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Title Reps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Adult Care Facility Industry</a:t>
            </a:r>
          </a:p>
        </p:txBody>
      </p:sp>
      <p:cxnSp>
        <p:nvCxnSpPr>
          <p:cNvPr id="11" name="Straight Connector 10">
            <a:extLst>
              <a:ext uri="{FF2B5EF4-FFF2-40B4-BE49-F238E27FC236}">
                <a16:creationId xmlns:a16="http://schemas.microsoft.com/office/drawing/2014/main" id="{B2519A73-E25D-E919-FB10-FEC46E1072C3}"/>
              </a:ext>
            </a:extLst>
          </p:cNvPr>
          <p:cNvCxnSpPr/>
          <p:nvPr/>
        </p:nvCxnSpPr>
        <p:spPr>
          <a:xfrm>
            <a:off x="0" y="1016468"/>
            <a:ext cx="9144000" cy="0"/>
          </a:xfrm>
          <a:prstGeom prst="line">
            <a:avLst/>
          </a:prstGeom>
          <a:ln w="38100">
            <a:solidFill>
              <a:srgbClr val="8AB7E9"/>
            </a:solidFill>
          </a:ln>
        </p:spPr>
        <p:style>
          <a:lnRef idx="1">
            <a:schemeClr val="accent1"/>
          </a:lnRef>
          <a:fillRef idx="0">
            <a:schemeClr val="accent1"/>
          </a:fillRef>
          <a:effectRef idx="0">
            <a:schemeClr val="accent1"/>
          </a:effectRef>
          <a:fontRef idx="minor">
            <a:schemeClr val="tx1"/>
          </a:fontRef>
        </p:style>
      </p:cxnSp>
      <p:sp>
        <p:nvSpPr>
          <p:cNvPr id="5" name="Google Shape;146;p21">
            <a:extLst>
              <a:ext uri="{FF2B5EF4-FFF2-40B4-BE49-F238E27FC236}">
                <a16:creationId xmlns:a16="http://schemas.microsoft.com/office/drawing/2014/main" id="{A50A5C35-9837-6CC9-2486-5FDC50EB3695}"/>
              </a:ext>
            </a:extLst>
          </p:cNvPr>
          <p:cNvSpPr txBox="1">
            <a:spLocks/>
          </p:cNvSpPr>
          <p:nvPr/>
        </p:nvSpPr>
        <p:spPr>
          <a:xfrm>
            <a:off x="4520416" y="1428059"/>
            <a:ext cx="3587129" cy="2461304"/>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Assisted Living Facility Industry</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Bank + Credit Union Turndowns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Insurance Brokers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Data Brokers / Lead Providers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Business Bankers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Self-Employed Trade Hubs</a:t>
            </a:r>
          </a:p>
        </p:txBody>
      </p:sp>
    </p:spTree>
    <p:extLst>
      <p:ext uri="{BB962C8B-B14F-4D97-AF65-F5344CB8AC3E}">
        <p14:creationId xmlns:p14="http://schemas.microsoft.com/office/powerpoint/2010/main" val="23253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8" name="Google Shape;148;p21"/>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
        <p:nvSpPr>
          <p:cNvPr id="4" name="Arrow: Pentagon 3">
            <a:extLst>
              <a:ext uri="{FF2B5EF4-FFF2-40B4-BE49-F238E27FC236}">
                <a16:creationId xmlns:a16="http://schemas.microsoft.com/office/drawing/2014/main" id="{53C0BF8B-4E3D-4DD0-8906-7CCA31BC2034}"/>
              </a:ext>
            </a:extLst>
          </p:cNvPr>
          <p:cNvSpPr/>
          <p:nvPr/>
        </p:nvSpPr>
        <p:spPr>
          <a:xfrm>
            <a:off x="955651" y="1142153"/>
            <a:ext cx="6338923" cy="345000"/>
          </a:xfrm>
          <a:prstGeom prst="homePlat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Direct client or referral source opportunities for Business Purpose loans are:</a:t>
            </a:r>
          </a:p>
        </p:txBody>
      </p:sp>
      <p:sp>
        <p:nvSpPr>
          <p:cNvPr id="12" name="Google Shape;146;p21">
            <a:extLst>
              <a:ext uri="{FF2B5EF4-FFF2-40B4-BE49-F238E27FC236}">
                <a16:creationId xmlns:a16="http://schemas.microsoft.com/office/drawing/2014/main" id="{1615C26B-0F1A-4E37-AFB4-7F529CF2403C}"/>
              </a:ext>
            </a:extLst>
          </p:cNvPr>
          <p:cNvSpPr txBox="1">
            <a:spLocks/>
          </p:cNvSpPr>
          <p:nvPr/>
        </p:nvSpPr>
        <p:spPr>
          <a:xfrm>
            <a:off x="1143000" y="673401"/>
            <a:ext cx="6858000" cy="3450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r>
              <a:rPr lang="en-US" sz="2400" dirty="0">
                <a:solidFill>
                  <a:schemeClr val="bg1"/>
                </a:solidFill>
              </a:rPr>
              <a:t>ATR-IN-FULL</a:t>
            </a:r>
          </a:p>
        </p:txBody>
      </p:sp>
      <p:sp>
        <p:nvSpPr>
          <p:cNvPr id="16" name="Google Shape;146;p21">
            <a:extLst>
              <a:ext uri="{FF2B5EF4-FFF2-40B4-BE49-F238E27FC236}">
                <a16:creationId xmlns:a16="http://schemas.microsoft.com/office/drawing/2014/main" id="{BA60527E-16FE-41C8-AA5A-21256D1E6E5F}"/>
              </a:ext>
            </a:extLst>
          </p:cNvPr>
          <p:cNvSpPr txBox="1">
            <a:spLocks/>
          </p:cNvSpPr>
          <p:nvPr/>
        </p:nvSpPr>
        <p:spPr>
          <a:xfrm>
            <a:off x="1010521" y="1590639"/>
            <a:ext cx="6990479" cy="3209566"/>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Realtors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Banks + Credit Unions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Hard Money Lenders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Real Estate Investment Groups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Contractors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Adult Care Facility Owners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Assisted Living Facility Owners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Foreign Investor Groups</a:t>
            </a:r>
          </a:p>
          <a:p>
            <a:pPr>
              <a:buClr>
                <a:srgbClr val="FFBF3C"/>
              </a:buClr>
              <a:buSzPct val="130000"/>
            </a:pPr>
            <a:endParaRPr lang="en-US" sz="1200" dirty="0">
              <a:solidFill>
                <a:schemeClr val="tx2">
                  <a:lumMod val="25000"/>
                </a:schemeClr>
              </a:solidFill>
              <a:latin typeface="+mn-lt"/>
            </a:endParaRPr>
          </a:p>
        </p:txBody>
      </p:sp>
      <p:sp>
        <p:nvSpPr>
          <p:cNvPr id="17" name="Google Shape;176;p25">
            <a:extLst>
              <a:ext uri="{FF2B5EF4-FFF2-40B4-BE49-F238E27FC236}">
                <a16:creationId xmlns:a16="http://schemas.microsoft.com/office/drawing/2014/main" id="{7D9B23AB-CAAA-4A20-A0AD-585A70CE84BD}"/>
              </a:ext>
            </a:extLst>
          </p:cNvPr>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DSCR - INVESTOR CASH FLOW</a:t>
            </a:r>
            <a:endParaRPr sz="2400" dirty="0"/>
          </a:p>
        </p:txBody>
      </p:sp>
      <p:sp>
        <p:nvSpPr>
          <p:cNvPr id="2" name="Google Shape;129;p19">
            <a:extLst>
              <a:ext uri="{FF2B5EF4-FFF2-40B4-BE49-F238E27FC236}">
                <a16:creationId xmlns:a16="http://schemas.microsoft.com/office/drawing/2014/main" id="{ABA5C96D-84A9-D410-3DA4-7A451D159AC0}"/>
              </a:ext>
            </a:extLst>
          </p:cNvPr>
          <p:cNvSpPr txBox="1">
            <a:spLocks/>
          </p:cNvSpPr>
          <p:nvPr/>
        </p:nvSpPr>
        <p:spPr>
          <a:xfrm>
            <a:off x="0" y="0"/>
            <a:ext cx="9144000" cy="1016468"/>
          </a:xfrm>
          <a:prstGeom prst="rect">
            <a:avLst/>
          </a:prstGeom>
          <a:solidFill>
            <a:srgbClr val="0033A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pPr algn="ctr"/>
            <a:r>
              <a:rPr lang="en-US" sz="3600" b="1" dirty="0">
                <a:solidFill>
                  <a:schemeClr val="bg1"/>
                </a:solidFill>
              </a:rPr>
              <a:t>BUSINESS PURPOSE LOANS</a:t>
            </a:r>
          </a:p>
        </p:txBody>
      </p:sp>
      <p:cxnSp>
        <p:nvCxnSpPr>
          <p:cNvPr id="5" name="Straight Connector 4">
            <a:extLst>
              <a:ext uri="{FF2B5EF4-FFF2-40B4-BE49-F238E27FC236}">
                <a16:creationId xmlns:a16="http://schemas.microsoft.com/office/drawing/2014/main" id="{1A8F82B4-1887-4463-033C-87853FA89352}"/>
              </a:ext>
            </a:extLst>
          </p:cNvPr>
          <p:cNvCxnSpPr/>
          <p:nvPr/>
        </p:nvCxnSpPr>
        <p:spPr>
          <a:xfrm>
            <a:off x="0" y="1016468"/>
            <a:ext cx="9144000" cy="0"/>
          </a:xfrm>
          <a:prstGeom prst="line">
            <a:avLst/>
          </a:prstGeom>
          <a:ln w="38100">
            <a:solidFill>
              <a:srgbClr val="8AB7E9"/>
            </a:solidFill>
          </a:ln>
        </p:spPr>
        <p:style>
          <a:lnRef idx="1">
            <a:schemeClr val="accent1"/>
          </a:lnRef>
          <a:fillRef idx="0">
            <a:schemeClr val="accent1"/>
          </a:fillRef>
          <a:effectRef idx="0">
            <a:schemeClr val="accent1"/>
          </a:effectRef>
          <a:fontRef idx="minor">
            <a:schemeClr val="tx1"/>
          </a:fontRef>
        </p:style>
      </p:cxnSp>
      <p:grpSp>
        <p:nvGrpSpPr>
          <p:cNvPr id="6" name="Google Shape;313;p32">
            <a:extLst>
              <a:ext uri="{FF2B5EF4-FFF2-40B4-BE49-F238E27FC236}">
                <a16:creationId xmlns:a16="http://schemas.microsoft.com/office/drawing/2014/main" id="{4F287E04-4561-8EAC-86D9-1DE2E35D00DE}"/>
              </a:ext>
            </a:extLst>
          </p:cNvPr>
          <p:cNvGrpSpPr/>
          <p:nvPr/>
        </p:nvGrpSpPr>
        <p:grpSpPr>
          <a:xfrm rot="663698">
            <a:off x="7004894" y="2169204"/>
            <a:ext cx="1338593" cy="2002511"/>
            <a:chOff x="5011702" y="465959"/>
            <a:chExt cx="2736410" cy="4222433"/>
          </a:xfrm>
          <a:solidFill>
            <a:schemeClr val="bg2">
              <a:lumMod val="50000"/>
            </a:schemeClr>
          </a:solidFill>
        </p:grpSpPr>
        <p:sp>
          <p:nvSpPr>
            <p:cNvPr id="7" name="Google Shape;314;p32">
              <a:extLst>
                <a:ext uri="{FF2B5EF4-FFF2-40B4-BE49-F238E27FC236}">
                  <a16:creationId xmlns:a16="http://schemas.microsoft.com/office/drawing/2014/main" id="{628AA494-1FD0-607F-6AC6-481E88703422}"/>
                </a:ext>
              </a:extLst>
            </p:cNvPr>
            <p:cNvSpPr/>
            <p:nvPr/>
          </p:nvSpPr>
          <p:spPr>
            <a:xfrm>
              <a:off x="5011702" y="465959"/>
              <a:ext cx="2736410" cy="4222433"/>
            </a:xfrm>
            <a:custGeom>
              <a:avLst/>
              <a:gdLst/>
              <a:ahLst/>
              <a:cxnLst/>
              <a:rect l="l" t="t" r="r" b="b"/>
              <a:pathLst>
                <a:path w="135802" h="209550" extrusionOk="0">
                  <a:moveTo>
                    <a:pt x="132205" y="18886"/>
                  </a:moveTo>
                  <a:lnTo>
                    <a:pt x="132205" y="190364"/>
                  </a:lnTo>
                  <a:lnTo>
                    <a:pt x="3597" y="190364"/>
                  </a:lnTo>
                  <a:lnTo>
                    <a:pt x="3597" y="18886"/>
                  </a:lnTo>
                  <a:close/>
                  <a:moveTo>
                    <a:pt x="8019" y="0"/>
                  </a:moveTo>
                  <a:lnTo>
                    <a:pt x="7270" y="75"/>
                  </a:lnTo>
                  <a:lnTo>
                    <a:pt x="6445" y="150"/>
                  </a:lnTo>
                  <a:lnTo>
                    <a:pt x="5696" y="375"/>
                  </a:lnTo>
                  <a:lnTo>
                    <a:pt x="4946" y="600"/>
                  </a:lnTo>
                  <a:lnTo>
                    <a:pt x="4197" y="974"/>
                  </a:lnTo>
                  <a:lnTo>
                    <a:pt x="3522" y="1349"/>
                  </a:lnTo>
                  <a:lnTo>
                    <a:pt x="2923" y="1874"/>
                  </a:lnTo>
                  <a:lnTo>
                    <a:pt x="2323" y="2323"/>
                  </a:lnTo>
                  <a:lnTo>
                    <a:pt x="1874" y="2923"/>
                  </a:lnTo>
                  <a:lnTo>
                    <a:pt x="1349" y="3522"/>
                  </a:lnTo>
                  <a:lnTo>
                    <a:pt x="974" y="4197"/>
                  </a:lnTo>
                  <a:lnTo>
                    <a:pt x="600" y="4946"/>
                  </a:lnTo>
                  <a:lnTo>
                    <a:pt x="375" y="5696"/>
                  </a:lnTo>
                  <a:lnTo>
                    <a:pt x="150" y="6445"/>
                  </a:lnTo>
                  <a:lnTo>
                    <a:pt x="75" y="7270"/>
                  </a:lnTo>
                  <a:lnTo>
                    <a:pt x="0" y="8019"/>
                  </a:lnTo>
                  <a:lnTo>
                    <a:pt x="0" y="201531"/>
                  </a:lnTo>
                  <a:lnTo>
                    <a:pt x="75" y="202280"/>
                  </a:lnTo>
                  <a:lnTo>
                    <a:pt x="150" y="203105"/>
                  </a:lnTo>
                  <a:lnTo>
                    <a:pt x="375" y="203854"/>
                  </a:lnTo>
                  <a:lnTo>
                    <a:pt x="600" y="204604"/>
                  </a:lnTo>
                  <a:lnTo>
                    <a:pt x="974" y="205353"/>
                  </a:lnTo>
                  <a:lnTo>
                    <a:pt x="1349" y="206028"/>
                  </a:lnTo>
                  <a:lnTo>
                    <a:pt x="1874" y="206627"/>
                  </a:lnTo>
                  <a:lnTo>
                    <a:pt x="2323" y="207227"/>
                  </a:lnTo>
                  <a:lnTo>
                    <a:pt x="2923" y="207676"/>
                  </a:lnTo>
                  <a:lnTo>
                    <a:pt x="3522" y="208201"/>
                  </a:lnTo>
                  <a:lnTo>
                    <a:pt x="4197" y="208576"/>
                  </a:lnTo>
                  <a:lnTo>
                    <a:pt x="4946" y="208950"/>
                  </a:lnTo>
                  <a:lnTo>
                    <a:pt x="5696" y="209175"/>
                  </a:lnTo>
                  <a:lnTo>
                    <a:pt x="6445" y="209400"/>
                  </a:lnTo>
                  <a:lnTo>
                    <a:pt x="7270" y="209475"/>
                  </a:lnTo>
                  <a:lnTo>
                    <a:pt x="8019" y="209550"/>
                  </a:lnTo>
                  <a:lnTo>
                    <a:pt x="127783" y="209550"/>
                  </a:lnTo>
                  <a:lnTo>
                    <a:pt x="128532" y="209475"/>
                  </a:lnTo>
                  <a:lnTo>
                    <a:pt x="129357" y="209400"/>
                  </a:lnTo>
                  <a:lnTo>
                    <a:pt x="130106" y="209175"/>
                  </a:lnTo>
                  <a:lnTo>
                    <a:pt x="130856" y="208950"/>
                  </a:lnTo>
                  <a:lnTo>
                    <a:pt x="131605" y="208576"/>
                  </a:lnTo>
                  <a:lnTo>
                    <a:pt x="132280" y="208201"/>
                  </a:lnTo>
                  <a:lnTo>
                    <a:pt x="132879" y="207676"/>
                  </a:lnTo>
                  <a:lnTo>
                    <a:pt x="133479" y="207227"/>
                  </a:lnTo>
                  <a:lnTo>
                    <a:pt x="133928" y="206627"/>
                  </a:lnTo>
                  <a:lnTo>
                    <a:pt x="134453" y="206028"/>
                  </a:lnTo>
                  <a:lnTo>
                    <a:pt x="134828" y="205353"/>
                  </a:lnTo>
                  <a:lnTo>
                    <a:pt x="135202" y="204604"/>
                  </a:lnTo>
                  <a:lnTo>
                    <a:pt x="135427" y="203854"/>
                  </a:lnTo>
                  <a:lnTo>
                    <a:pt x="135652" y="203105"/>
                  </a:lnTo>
                  <a:lnTo>
                    <a:pt x="135727" y="202280"/>
                  </a:lnTo>
                  <a:lnTo>
                    <a:pt x="135802" y="201531"/>
                  </a:lnTo>
                  <a:lnTo>
                    <a:pt x="135802" y="8019"/>
                  </a:lnTo>
                  <a:lnTo>
                    <a:pt x="135727" y="7270"/>
                  </a:lnTo>
                  <a:lnTo>
                    <a:pt x="135652" y="6445"/>
                  </a:lnTo>
                  <a:lnTo>
                    <a:pt x="135427" y="5696"/>
                  </a:lnTo>
                  <a:lnTo>
                    <a:pt x="135202" y="4946"/>
                  </a:lnTo>
                  <a:lnTo>
                    <a:pt x="134828" y="4197"/>
                  </a:lnTo>
                  <a:lnTo>
                    <a:pt x="134453" y="3522"/>
                  </a:lnTo>
                  <a:lnTo>
                    <a:pt x="133928" y="2923"/>
                  </a:lnTo>
                  <a:lnTo>
                    <a:pt x="133479" y="2323"/>
                  </a:lnTo>
                  <a:lnTo>
                    <a:pt x="132879" y="1874"/>
                  </a:lnTo>
                  <a:lnTo>
                    <a:pt x="132280" y="1349"/>
                  </a:lnTo>
                  <a:lnTo>
                    <a:pt x="131605" y="974"/>
                  </a:lnTo>
                  <a:lnTo>
                    <a:pt x="130856" y="600"/>
                  </a:lnTo>
                  <a:lnTo>
                    <a:pt x="130106" y="375"/>
                  </a:lnTo>
                  <a:lnTo>
                    <a:pt x="129357" y="150"/>
                  </a:lnTo>
                  <a:lnTo>
                    <a:pt x="128532" y="75"/>
                  </a:lnTo>
                  <a:lnTo>
                    <a:pt x="127783"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315;p32">
              <a:extLst>
                <a:ext uri="{FF2B5EF4-FFF2-40B4-BE49-F238E27FC236}">
                  <a16:creationId xmlns:a16="http://schemas.microsoft.com/office/drawing/2014/main" id="{31369AEB-87E8-54AC-5FFA-42251D657ABE}"/>
                </a:ext>
              </a:extLst>
            </p:cNvPr>
            <p:cNvSpPr/>
            <p:nvPr/>
          </p:nvSpPr>
          <p:spPr>
            <a:xfrm>
              <a:off x="6268155" y="4422593"/>
              <a:ext cx="225015" cy="144999"/>
            </a:xfrm>
            <a:custGeom>
              <a:avLst/>
              <a:gdLst/>
              <a:ahLst/>
              <a:cxnLst/>
              <a:rect l="l" t="t" r="r" b="b"/>
              <a:pathLst>
                <a:path w="11167" h="7196" extrusionOk="0">
                  <a:moveTo>
                    <a:pt x="3597" y="0"/>
                  </a:moveTo>
                  <a:lnTo>
                    <a:pt x="2848" y="75"/>
                  </a:lnTo>
                  <a:lnTo>
                    <a:pt x="2173" y="300"/>
                  </a:lnTo>
                  <a:lnTo>
                    <a:pt x="1574" y="600"/>
                  </a:lnTo>
                  <a:lnTo>
                    <a:pt x="1049" y="1050"/>
                  </a:lnTo>
                  <a:lnTo>
                    <a:pt x="600" y="1574"/>
                  </a:lnTo>
                  <a:lnTo>
                    <a:pt x="300" y="2174"/>
                  </a:lnTo>
                  <a:lnTo>
                    <a:pt x="75" y="2848"/>
                  </a:lnTo>
                  <a:lnTo>
                    <a:pt x="0" y="3598"/>
                  </a:lnTo>
                  <a:lnTo>
                    <a:pt x="75" y="4347"/>
                  </a:lnTo>
                  <a:lnTo>
                    <a:pt x="300" y="5022"/>
                  </a:lnTo>
                  <a:lnTo>
                    <a:pt x="600" y="5621"/>
                  </a:lnTo>
                  <a:lnTo>
                    <a:pt x="1049" y="6146"/>
                  </a:lnTo>
                  <a:lnTo>
                    <a:pt x="1574" y="6596"/>
                  </a:lnTo>
                  <a:lnTo>
                    <a:pt x="2173" y="6896"/>
                  </a:lnTo>
                  <a:lnTo>
                    <a:pt x="2848" y="7120"/>
                  </a:lnTo>
                  <a:lnTo>
                    <a:pt x="3597" y="7195"/>
                  </a:lnTo>
                  <a:lnTo>
                    <a:pt x="7644" y="7195"/>
                  </a:lnTo>
                  <a:lnTo>
                    <a:pt x="8319" y="7120"/>
                  </a:lnTo>
                  <a:lnTo>
                    <a:pt x="8994" y="6896"/>
                  </a:lnTo>
                  <a:lnTo>
                    <a:pt x="9593" y="6596"/>
                  </a:lnTo>
                  <a:lnTo>
                    <a:pt x="10118" y="6146"/>
                  </a:lnTo>
                  <a:lnTo>
                    <a:pt x="10567" y="5621"/>
                  </a:lnTo>
                  <a:lnTo>
                    <a:pt x="10867" y="5022"/>
                  </a:lnTo>
                  <a:lnTo>
                    <a:pt x="11092" y="4347"/>
                  </a:lnTo>
                  <a:lnTo>
                    <a:pt x="11167" y="3598"/>
                  </a:lnTo>
                  <a:lnTo>
                    <a:pt x="11092" y="2848"/>
                  </a:lnTo>
                  <a:lnTo>
                    <a:pt x="10867" y="2174"/>
                  </a:lnTo>
                  <a:lnTo>
                    <a:pt x="10567" y="1574"/>
                  </a:lnTo>
                  <a:lnTo>
                    <a:pt x="10118" y="1050"/>
                  </a:lnTo>
                  <a:lnTo>
                    <a:pt x="9593" y="600"/>
                  </a:lnTo>
                  <a:lnTo>
                    <a:pt x="8994" y="300"/>
                  </a:lnTo>
                  <a:lnTo>
                    <a:pt x="8319" y="75"/>
                  </a:lnTo>
                  <a:lnTo>
                    <a:pt x="7644"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16;p32">
              <a:extLst>
                <a:ext uri="{FF2B5EF4-FFF2-40B4-BE49-F238E27FC236}">
                  <a16:creationId xmlns:a16="http://schemas.microsoft.com/office/drawing/2014/main" id="{5EB085F0-D051-24DB-1353-2B0BB8788010}"/>
                </a:ext>
              </a:extLst>
            </p:cNvPr>
            <p:cNvSpPr/>
            <p:nvPr/>
          </p:nvSpPr>
          <p:spPr>
            <a:xfrm>
              <a:off x="6251531" y="633587"/>
              <a:ext cx="43826" cy="43806"/>
            </a:xfrm>
            <a:custGeom>
              <a:avLst/>
              <a:gdLst/>
              <a:ahLst/>
              <a:cxnLst/>
              <a:rect l="l" t="t" r="r" b="b"/>
              <a:pathLst>
                <a:path w="2175" h="2174" extrusionOk="0">
                  <a:moveTo>
                    <a:pt x="1125" y="0"/>
                  </a:moveTo>
                  <a:lnTo>
                    <a:pt x="825" y="75"/>
                  </a:lnTo>
                  <a:lnTo>
                    <a:pt x="675" y="75"/>
                  </a:lnTo>
                  <a:lnTo>
                    <a:pt x="450" y="225"/>
                  </a:lnTo>
                  <a:lnTo>
                    <a:pt x="300" y="300"/>
                  </a:lnTo>
                  <a:lnTo>
                    <a:pt x="225" y="525"/>
                  </a:lnTo>
                  <a:lnTo>
                    <a:pt x="76" y="675"/>
                  </a:lnTo>
                  <a:lnTo>
                    <a:pt x="1" y="824"/>
                  </a:lnTo>
                  <a:lnTo>
                    <a:pt x="1" y="1124"/>
                  </a:lnTo>
                  <a:lnTo>
                    <a:pt x="1" y="1349"/>
                  </a:lnTo>
                  <a:lnTo>
                    <a:pt x="76" y="1499"/>
                  </a:lnTo>
                  <a:lnTo>
                    <a:pt x="225" y="1649"/>
                  </a:lnTo>
                  <a:lnTo>
                    <a:pt x="300" y="1874"/>
                  </a:lnTo>
                  <a:lnTo>
                    <a:pt x="450" y="2024"/>
                  </a:lnTo>
                  <a:lnTo>
                    <a:pt x="675" y="2099"/>
                  </a:lnTo>
                  <a:lnTo>
                    <a:pt x="825" y="2173"/>
                  </a:lnTo>
                  <a:lnTo>
                    <a:pt x="1275" y="2173"/>
                  </a:lnTo>
                  <a:lnTo>
                    <a:pt x="1500" y="2099"/>
                  </a:lnTo>
                  <a:lnTo>
                    <a:pt x="1649" y="2024"/>
                  </a:lnTo>
                  <a:lnTo>
                    <a:pt x="1799" y="1874"/>
                  </a:lnTo>
                  <a:lnTo>
                    <a:pt x="1949" y="1649"/>
                  </a:lnTo>
                  <a:lnTo>
                    <a:pt x="2099" y="1499"/>
                  </a:lnTo>
                  <a:lnTo>
                    <a:pt x="2099" y="1349"/>
                  </a:lnTo>
                  <a:lnTo>
                    <a:pt x="2174" y="1124"/>
                  </a:lnTo>
                  <a:lnTo>
                    <a:pt x="2099" y="824"/>
                  </a:lnTo>
                  <a:lnTo>
                    <a:pt x="2099" y="675"/>
                  </a:lnTo>
                  <a:lnTo>
                    <a:pt x="1949" y="525"/>
                  </a:lnTo>
                  <a:lnTo>
                    <a:pt x="1799" y="300"/>
                  </a:lnTo>
                  <a:lnTo>
                    <a:pt x="1649" y="225"/>
                  </a:lnTo>
                  <a:lnTo>
                    <a:pt x="1500" y="75"/>
                  </a:lnTo>
                  <a:lnTo>
                    <a:pt x="1275" y="75"/>
                  </a:lnTo>
                  <a:lnTo>
                    <a:pt x="1125"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17;p32">
              <a:extLst>
                <a:ext uri="{FF2B5EF4-FFF2-40B4-BE49-F238E27FC236}">
                  <a16:creationId xmlns:a16="http://schemas.microsoft.com/office/drawing/2014/main" id="{9CA70FEA-3B45-4CA9-5967-E831E9E04E71}"/>
                </a:ext>
              </a:extLst>
            </p:cNvPr>
            <p:cNvSpPr/>
            <p:nvPr/>
          </p:nvSpPr>
          <p:spPr>
            <a:xfrm>
              <a:off x="6340634" y="615452"/>
              <a:ext cx="80056" cy="80056"/>
            </a:xfrm>
            <a:custGeom>
              <a:avLst/>
              <a:gdLst/>
              <a:ahLst/>
              <a:cxnLst/>
              <a:rect l="l" t="t" r="r" b="b"/>
              <a:pathLst>
                <a:path w="3973" h="3973" extrusionOk="0">
                  <a:moveTo>
                    <a:pt x="2024" y="1"/>
                  </a:moveTo>
                  <a:lnTo>
                    <a:pt x="1574" y="76"/>
                  </a:lnTo>
                  <a:lnTo>
                    <a:pt x="1200" y="151"/>
                  </a:lnTo>
                  <a:lnTo>
                    <a:pt x="900" y="375"/>
                  </a:lnTo>
                  <a:lnTo>
                    <a:pt x="600" y="600"/>
                  </a:lnTo>
                  <a:lnTo>
                    <a:pt x="375" y="900"/>
                  </a:lnTo>
                  <a:lnTo>
                    <a:pt x="150" y="1200"/>
                  </a:lnTo>
                  <a:lnTo>
                    <a:pt x="75" y="1575"/>
                  </a:lnTo>
                  <a:lnTo>
                    <a:pt x="0" y="2024"/>
                  </a:lnTo>
                  <a:lnTo>
                    <a:pt x="75" y="2399"/>
                  </a:lnTo>
                  <a:lnTo>
                    <a:pt x="150" y="2774"/>
                  </a:lnTo>
                  <a:lnTo>
                    <a:pt x="375" y="3073"/>
                  </a:lnTo>
                  <a:lnTo>
                    <a:pt x="600" y="3373"/>
                  </a:lnTo>
                  <a:lnTo>
                    <a:pt x="900" y="3673"/>
                  </a:lnTo>
                  <a:lnTo>
                    <a:pt x="1200" y="3823"/>
                  </a:lnTo>
                  <a:lnTo>
                    <a:pt x="1574" y="3973"/>
                  </a:lnTo>
                  <a:lnTo>
                    <a:pt x="2399" y="3973"/>
                  </a:lnTo>
                  <a:lnTo>
                    <a:pt x="2773" y="3823"/>
                  </a:lnTo>
                  <a:lnTo>
                    <a:pt x="3073" y="3673"/>
                  </a:lnTo>
                  <a:lnTo>
                    <a:pt x="3373" y="3373"/>
                  </a:lnTo>
                  <a:lnTo>
                    <a:pt x="3598" y="3073"/>
                  </a:lnTo>
                  <a:lnTo>
                    <a:pt x="3823" y="2774"/>
                  </a:lnTo>
                  <a:lnTo>
                    <a:pt x="3898" y="2399"/>
                  </a:lnTo>
                  <a:lnTo>
                    <a:pt x="3973" y="2024"/>
                  </a:lnTo>
                  <a:lnTo>
                    <a:pt x="3898" y="1575"/>
                  </a:lnTo>
                  <a:lnTo>
                    <a:pt x="3823" y="1200"/>
                  </a:lnTo>
                  <a:lnTo>
                    <a:pt x="3598" y="900"/>
                  </a:lnTo>
                  <a:lnTo>
                    <a:pt x="3373" y="600"/>
                  </a:lnTo>
                  <a:lnTo>
                    <a:pt x="3073" y="375"/>
                  </a:lnTo>
                  <a:lnTo>
                    <a:pt x="2773" y="151"/>
                  </a:lnTo>
                  <a:lnTo>
                    <a:pt x="2399" y="76"/>
                  </a:lnTo>
                  <a:lnTo>
                    <a:pt x="202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3" name="Picture 12">
            <a:extLst>
              <a:ext uri="{FF2B5EF4-FFF2-40B4-BE49-F238E27FC236}">
                <a16:creationId xmlns:a16="http://schemas.microsoft.com/office/drawing/2014/main" id="{B30C8DCC-50BE-F717-6922-882C3B18DC20}"/>
              </a:ext>
            </a:extLst>
          </p:cNvPr>
          <p:cNvPicPr>
            <a:picLocks noChangeAspect="1"/>
          </p:cNvPicPr>
          <p:nvPr/>
        </p:nvPicPr>
        <p:blipFill>
          <a:blip r:embed="rId3"/>
          <a:stretch>
            <a:fillRect/>
          </a:stretch>
        </p:blipFill>
        <p:spPr>
          <a:xfrm rot="651806">
            <a:off x="7058424" y="2389723"/>
            <a:ext cx="1232179" cy="1597056"/>
          </a:xfrm>
          <a:prstGeom prst="rect">
            <a:avLst/>
          </a:prstGeom>
        </p:spPr>
      </p:pic>
    </p:spTree>
    <p:extLst>
      <p:ext uri="{BB962C8B-B14F-4D97-AF65-F5344CB8AC3E}">
        <p14:creationId xmlns:p14="http://schemas.microsoft.com/office/powerpoint/2010/main" val="820807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8" name="Google Shape;148;p21"/>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
        <p:nvSpPr>
          <p:cNvPr id="4" name="Arrow: Pentagon 3">
            <a:extLst>
              <a:ext uri="{FF2B5EF4-FFF2-40B4-BE49-F238E27FC236}">
                <a16:creationId xmlns:a16="http://schemas.microsoft.com/office/drawing/2014/main" id="{53C0BF8B-4E3D-4DD0-8906-7CCA31BC2034}"/>
              </a:ext>
            </a:extLst>
          </p:cNvPr>
          <p:cNvSpPr/>
          <p:nvPr/>
        </p:nvSpPr>
        <p:spPr>
          <a:xfrm>
            <a:off x="955651" y="1142153"/>
            <a:ext cx="6359549" cy="345000"/>
          </a:xfrm>
          <a:prstGeom prst="homePlat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Direct client or referral source opportunities for the Investor Loan Division are:</a:t>
            </a:r>
          </a:p>
        </p:txBody>
      </p:sp>
      <p:sp>
        <p:nvSpPr>
          <p:cNvPr id="12" name="Google Shape;146;p21">
            <a:extLst>
              <a:ext uri="{FF2B5EF4-FFF2-40B4-BE49-F238E27FC236}">
                <a16:creationId xmlns:a16="http://schemas.microsoft.com/office/drawing/2014/main" id="{1615C26B-0F1A-4E37-AFB4-7F529CF2403C}"/>
              </a:ext>
            </a:extLst>
          </p:cNvPr>
          <p:cNvSpPr txBox="1">
            <a:spLocks/>
          </p:cNvSpPr>
          <p:nvPr/>
        </p:nvSpPr>
        <p:spPr>
          <a:xfrm>
            <a:off x="1143000" y="673401"/>
            <a:ext cx="6858000" cy="3450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r>
              <a:rPr lang="en-US" sz="2400" dirty="0">
                <a:solidFill>
                  <a:schemeClr val="bg1"/>
                </a:solidFill>
              </a:rPr>
              <a:t>ATR-IN-FULL</a:t>
            </a:r>
          </a:p>
        </p:txBody>
      </p:sp>
      <p:sp>
        <p:nvSpPr>
          <p:cNvPr id="16" name="Google Shape;146;p21">
            <a:extLst>
              <a:ext uri="{FF2B5EF4-FFF2-40B4-BE49-F238E27FC236}">
                <a16:creationId xmlns:a16="http://schemas.microsoft.com/office/drawing/2014/main" id="{BA60527E-16FE-41C8-AA5A-21256D1E6E5F}"/>
              </a:ext>
            </a:extLst>
          </p:cNvPr>
          <p:cNvSpPr txBox="1">
            <a:spLocks/>
          </p:cNvSpPr>
          <p:nvPr/>
        </p:nvSpPr>
        <p:spPr>
          <a:xfrm>
            <a:off x="1010521" y="1590640"/>
            <a:ext cx="6990479" cy="247947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Direct Property Investors (Professional &amp; Passive)</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Contractors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Auctions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Local / Regional Bank Turndowns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Non-QM only Lender Turndowns </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2">
                    <a:lumMod val="25000"/>
                  </a:schemeClr>
                </a:solidFill>
                <a:latin typeface="+mn-lt"/>
              </a:rPr>
              <a:t>Credit Union Turndowns</a:t>
            </a:r>
          </a:p>
          <a:p>
            <a:pPr>
              <a:buClr>
                <a:srgbClr val="FFBF3C"/>
              </a:buClr>
              <a:buSzPct val="130000"/>
            </a:pPr>
            <a:endParaRPr lang="en-US" sz="1200" dirty="0">
              <a:solidFill>
                <a:schemeClr val="tx2">
                  <a:lumMod val="25000"/>
                </a:schemeClr>
              </a:solidFill>
              <a:latin typeface="+mn-lt"/>
            </a:endParaRPr>
          </a:p>
        </p:txBody>
      </p:sp>
      <p:sp>
        <p:nvSpPr>
          <p:cNvPr id="17" name="Google Shape;176;p25">
            <a:extLst>
              <a:ext uri="{FF2B5EF4-FFF2-40B4-BE49-F238E27FC236}">
                <a16:creationId xmlns:a16="http://schemas.microsoft.com/office/drawing/2014/main" id="{7D9B23AB-CAAA-4A20-A0AD-585A70CE84BD}"/>
              </a:ext>
            </a:extLst>
          </p:cNvPr>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DSCR - INVESTOR CASH FLOW</a:t>
            </a:r>
            <a:endParaRPr sz="2400" dirty="0"/>
          </a:p>
        </p:txBody>
      </p:sp>
      <p:sp>
        <p:nvSpPr>
          <p:cNvPr id="2" name="Google Shape;129;p19">
            <a:extLst>
              <a:ext uri="{FF2B5EF4-FFF2-40B4-BE49-F238E27FC236}">
                <a16:creationId xmlns:a16="http://schemas.microsoft.com/office/drawing/2014/main" id="{ABA5C96D-84A9-D410-3DA4-7A451D159AC0}"/>
              </a:ext>
            </a:extLst>
          </p:cNvPr>
          <p:cNvSpPr txBox="1">
            <a:spLocks/>
          </p:cNvSpPr>
          <p:nvPr/>
        </p:nvSpPr>
        <p:spPr>
          <a:xfrm>
            <a:off x="0" y="0"/>
            <a:ext cx="9144000" cy="1016468"/>
          </a:xfrm>
          <a:prstGeom prst="rect">
            <a:avLst/>
          </a:prstGeom>
          <a:solidFill>
            <a:srgbClr val="0033A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pPr algn="ctr"/>
            <a:r>
              <a:rPr lang="en-US" sz="3600" b="1" dirty="0">
                <a:solidFill>
                  <a:schemeClr val="bg1"/>
                </a:solidFill>
              </a:rPr>
              <a:t>INVESTOR LOAN DIVISION</a:t>
            </a:r>
          </a:p>
        </p:txBody>
      </p:sp>
      <p:cxnSp>
        <p:nvCxnSpPr>
          <p:cNvPr id="5" name="Straight Connector 4">
            <a:extLst>
              <a:ext uri="{FF2B5EF4-FFF2-40B4-BE49-F238E27FC236}">
                <a16:creationId xmlns:a16="http://schemas.microsoft.com/office/drawing/2014/main" id="{1A8F82B4-1887-4463-033C-87853FA89352}"/>
              </a:ext>
            </a:extLst>
          </p:cNvPr>
          <p:cNvCxnSpPr/>
          <p:nvPr/>
        </p:nvCxnSpPr>
        <p:spPr>
          <a:xfrm>
            <a:off x="0" y="1016468"/>
            <a:ext cx="9144000" cy="0"/>
          </a:xfrm>
          <a:prstGeom prst="line">
            <a:avLst/>
          </a:prstGeom>
          <a:ln w="38100">
            <a:solidFill>
              <a:srgbClr val="8AB7E9"/>
            </a:solidFill>
          </a:ln>
        </p:spPr>
        <p:style>
          <a:lnRef idx="1">
            <a:schemeClr val="accent1"/>
          </a:lnRef>
          <a:fillRef idx="0">
            <a:schemeClr val="accent1"/>
          </a:fillRef>
          <a:effectRef idx="0">
            <a:schemeClr val="accent1"/>
          </a:effectRef>
          <a:fontRef idx="minor">
            <a:schemeClr val="tx1"/>
          </a:fontRef>
        </p:style>
      </p:cxnSp>
      <p:grpSp>
        <p:nvGrpSpPr>
          <p:cNvPr id="6" name="Google Shape;313;p32">
            <a:extLst>
              <a:ext uri="{FF2B5EF4-FFF2-40B4-BE49-F238E27FC236}">
                <a16:creationId xmlns:a16="http://schemas.microsoft.com/office/drawing/2014/main" id="{4F287E04-4561-8EAC-86D9-1DE2E35D00DE}"/>
              </a:ext>
            </a:extLst>
          </p:cNvPr>
          <p:cNvGrpSpPr/>
          <p:nvPr/>
        </p:nvGrpSpPr>
        <p:grpSpPr>
          <a:xfrm rot="663698">
            <a:off x="7021282" y="2619259"/>
            <a:ext cx="1338593" cy="2002511"/>
            <a:chOff x="5011702" y="465959"/>
            <a:chExt cx="2736410" cy="4222433"/>
          </a:xfrm>
          <a:solidFill>
            <a:schemeClr val="bg2">
              <a:lumMod val="50000"/>
            </a:schemeClr>
          </a:solidFill>
        </p:grpSpPr>
        <p:sp>
          <p:nvSpPr>
            <p:cNvPr id="7" name="Google Shape;314;p32">
              <a:extLst>
                <a:ext uri="{FF2B5EF4-FFF2-40B4-BE49-F238E27FC236}">
                  <a16:creationId xmlns:a16="http://schemas.microsoft.com/office/drawing/2014/main" id="{628AA494-1FD0-607F-6AC6-481E88703422}"/>
                </a:ext>
              </a:extLst>
            </p:cNvPr>
            <p:cNvSpPr/>
            <p:nvPr/>
          </p:nvSpPr>
          <p:spPr>
            <a:xfrm>
              <a:off x="5011702" y="465959"/>
              <a:ext cx="2736410" cy="4222433"/>
            </a:xfrm>
            <a:custGeom>
              <a:avLst/>
              <a:gdLst/>
              <a:ahLst/>
              <a:cxnLst/>
              <a:rect l="l" t="t" r="r" b="b"/>
              <a:pathLst>
                <a:path w="135802" h="209550" extrusionOk="0">
                  <a:moveTo>
                    <a:pt x="132205" y="18886"/>
                  </a:moveTo>
                  <a:lnTo>
                    <a:pt x="132205" y="190364"/>
                  </a:lnTo>
                  <a:lnTo>
                    <a:pt x="3597" y="190364"/>
                  </a:lnTo>
                  <a:lnTo>
                    <a:pt x="3597" y="18886"/>
                  </a:lnTo>
                  <a:close/>
                  <a:moveTo>
                    <a:pt x="8019" y="0"/>
                  </a:moveTo>
                  <a:lnTo>
                    <a:pt x="7270" y="75"/>
                  </a:lnTo>
                  <a:lnTo>
                    <a:pt x="6445" y="150"/>
                  </a:lnTo>
                  <a:lnTo>
                    <a:pt x="5696" y="375"/>
                  </a:lnTo>
                  <a:lnTo>
                    <a:pt x="4946" y="600"/>
                  </a:lnTo>
                  <a:lnTo>
                    <a:pt x="4197" y="974"/>
                  </a:lnTo>
                  <a:lnTo>
                    <a:pt x="3522" y="1349"/>
                  </a:lnTo>
                  <a:lnTo>
                    <a:pt x="2923" y="1874"/>
                  </a:lnTo>
                  <a:lnTo>
                    <a:pt x="2323" y="2323"/>
                  </a:lnTo>
                  <a:lnTo>
                    <a:pt x="1874" y="2923"/>
                  </a:lnTo>
                  <a:lnTo>
                    <a:pt x="1349" y="3522"/>
                  </a:lnTo>
                  <a:lnTo>
                    <a:pt x="974" y="4197"/>
                  </a:lnTo>
                  <a:lnTo>
                    <a:pt x="600" y="4946"/>
                  </a:lnTo>
                  <a:lnTo>
                    <a:pt x="375" y="5696"/>
                  </a:lnTo>
                  <a:lnTo>
                    <a:pt x="150" y="6445"/>
                  </a:lnTo>
                  <a:lnTo>
                    <a:pt x="75" y="7270"/>
                  </a:lnTo>
                  <a:lnTo>
                    <a:pt x="0" y="8019"/>
                  </a:lnTo>
                  <a:lnTo>
                    <a:pt x="0" y="201531"/>
                  </a:lnTo>
                  <a:lnTo>
                    <a:pt x="75" y="202280"/>
                  </a:lnTo>
                  <a:lnTo>
                    <a:pt x="150" y="203105"/>
                  </a:lnTo>
                  <a:lnTo>
                    <a:pt x="375" y="203854"/>
                  </a:lnTo>
                  <a:lnTo>
                    <a:pt x="600" y="204604"/>
                  </a:lnTo>
                  <a:lnTo>
                    <a:pt x="974" y="205353"/>
                  </a:lnTo>
                  <a:lnTo>
                    <a:pt x="1349" y="206028"/>
                  </a:lnTo>
                  <a:lnTo>
                    <a:pt x="1874" y="206627"/>
                  </a:lnTo>
                  <a:lnTo>
                    <a:pt x="2323" y="207227"/>
                  </a:lnTo>
                  <a:lnTo>
                    <a:pt x="2923" y="207676"/>
                  </a:lnTo>
                  <a:lnTo>
                    <a:pt x="3522" y="208201"/>
                  </a:lnTo>
                  <a:lnTo>
                    <a:pt x="4197" y="208576"/>
                  </a:lnTo>
                  <a:lnTo>
                    <a:pt x="4946" y="208950"/>
                  </a:lnTo>
                  <a:lnTo>
                    <a:pt x="5696" y="209175"/>
                  </a:lnTo>
                  <a:lnTo>
                    <a:pt x="6445" y="209400"/>
                  </a:lnTo>
                  <a:lnTo>
                    <a:pt x="7270" y="209475"/>
                  </a:lnTo>
                  <a:lnTo>
                    <a:pt x="8019" y="209550"/>
                  </a:lnTo>
                  <a:lnTo>
                    <a:pt x="127783" y="209550"/>
                  </a:lnTo>
                  <a:lnTo>
                    <a:pt x="128532" y="209475"/>
                  </a:lnTo>
                  <a:lnTo>
                    <a:pt x="129357" y="209400"/>
                  </a:lnTo>
                  <a:lnTo>
                    <a:pt x="130106" y="209175"/>
                  </a:lnTo>
                  <a:lnTo>
                    <a:pt x="130856" y="208950"/>
                  </a:lnTo>
                  <a:lnTo>
                    <a:pt x="131605" y="208576"/>
                  </a:lnTo>
                  <a:lnTo>
                    <a:pt x="132280" y="208201"/>
                  </a:lnTo>
                  <a:lnTo>
                    <a:pt x="132879" y="207676"/>
                  </a:lnTo>
                  <a:lnTo>
                    <a:pt x="133479" y="207227"/>
                  </a:lnTo>
                  <a:lnTo>
                    <a:pt x="133928" y="206627"/>
                  </a:lnTo>
                  <a:lnTo>
                    <a:pt x="134453" y="206028"/>
                  </a:lnTo>
                  <a:lnTo>
                    <a:pt x="134828" y="205353"/>
                  </a:lnTo>
                  <a:lnTo>
                    <a:pt x="135202" y="204604"/>
                  </a:lnTo>
                  <a:lnTo>
                    <a:pt x="135427" y="203854"/>
                  </a:lnTo>
                  <a:lnTo>
                    <a:pt x="135652" y="203105"/>
                  </a:lnTo>
                  <a:lnTo>
                    <a:pt x="135727" y="202280"/>
                  </a:lnTo>
                  <a:lnTo>
                    <a:pt x="135802" y="201531"/>
                  </a:lnTo>
                  <a:lnTo>
                    <a:pt x="135802" y="8019"/>
                  </a:lnTo>
                  <a:lnTo>
                    <a:pt x="135727" y="7270"/>
                  </a:lnTo>
                  <a:lnTo>
                    <a:pt x="135652" y="6445"/>
                  </a:lnTo>
                  <a:lnTo>
                    <a:pt x="135427" y="5696"/>
                  </a:lnTo>
                  <a:lnTo>
                    <a:pt x="135202" y="4946"/>
                  </a:lnTo>
                  <a:lnTo>
                    <a:pt x="134828" y="4197"/>
                  </a:lnTo>
                  <a:lnTo>
                    <a:pt x="134453" y="3522"/>
                  </a:lnTo>
                  <a:lnTo>
                    <a:pt x="133928" y="2923"/>
                  </a:lnTo>
                  <a:lnTo>
                    <a:pt x="133479" y="2323"/>
                  </a:lnTo>
                  <a:lnTo>
                    <a:pt x="132879" y="1874"/>
                  </a:lnTo>
                  <a:lnTo>
                    <a:pt x="132280" y="1349"/>
                  </a:lnTo>
                  <a:lnTo>
                    <a:pt x="131605" y="974"/>
                  </a:lnTo>
                  <a:lnTo>
                    <a:pt x="130856" y="600"/>
                  </a:lnTo>
                  <a:lnTo>
                    <a:pt x="130106" y="375"/>
                  </a:lnTo>
                  <a:lnTo>
                    <a:pt x="129357" y="150"/>
                  </a:lnTo>
                  <a:lnTo>
                    <a:pt x="128532" y="75"/>
                  </a:lnTo>
                  <a:lnTo>
                    <a:pt x="127783"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315;p32">
              <a:extLst>
                <a:ext uri="{FF2B5EF4-FFF2-40B4-BE49-F238E27FC236}">
                  <a16:creationId xmlns:a16="http://schemas.microsoft.com/office/drawing/2014/main" id="{31369AEB-87E8-54AC-5FFA-42251D657ABE}"/>
                </a:ext>
              </a:extLst>
            </p:cNvPr>
            <p:cNvSpPr/>
            <p:nvPr/>
          </p:nvSpPr>
          <p:spPr>
            <a:xfrm>
              <a:off x="6268155" y="4422593"/>
              <a:ext cx="225015" cy="144999"/>
            </a:xfrm>
            <a:custGeom>
              <a:avLst/>
              <a:gdLst/>
              <a:ahLst/>
              <a:cxnLst/>
              <a:rect l="l" t="t" r="r" b="b"/>
              <a:pathLst>
                <a:path w="11167" h="7196" extrusionOk="0">
                  <a:moveTo>
                    <a:pt x="3597" y="0"/>
                  </a:moveTo>
                  <a:lnTo>
                    <a:pt x="2848" y="75"/>
                  </a:lnTo>
                  <a:lnTo>
                    <a:pt x="2173" y="300"/>
                  </a:lnTo>
                  <a:lnTo>
                    <a:pt x="1574" y="600"/>
                  </a:lnTo>
                  <a:lnTo>
                    <a:pt x="1049" y="1050"/>
                  </a:lnTo>
                  <a:lnTo>
                    <a:pt x="600" y="1574"/>
                  </a:lnTo>
                  <a:lnTo>
                    <a:pt x="300" y="2174"/>
                  </a:lnTo>
                  <a:lnTo>
                    <a:pt x="75" y="2848"/>
                  </a:lnTo>
                  <a:lnTo>
                    <a:pt x="0" y="3598"/>
                  </a:lnTo>
                  <a:lnTo>
                    <a:pt x="75" y="4347"/>
                  </a:lnTo>
                  <a:lnTo>
                    <a:pt x="300" y="5022"/>
                  </a:lnTo>
                  <a:lnTo>
                    <a:pt x="600" y="5621"/>
                  </a:lnTo>
                  <a:lnTo>
                    <a:pt x="1049" y="6146"/>
                  </a:lnTo>
                  <a:lnTo>
                    <a:pt x="1574" y="6596"/>
                  </a:lnTo>
                  <a:lnTo>
                    <a:pt x="2173" y="6896"/>
                  </a:lnTo>
                  <a:lnTo>
                    <a:pt x="2848" y="7120"/>
                  </a:lnTo>
                  <a:lnTo>
                    <a:pt x="3597" y="7195"/>
                  </a:lnTo>
                  <a:lnTo>
                    <a:pt x="7644" y="7195"/>
                  </a:lnTo>
                  <a:lnTo>
                    <a:pt x="8319" y="7120"/>
                  </a:lnTo>
                  <a:lnTo>
                    <a:pt x="8994" y="6896"/>
                  </a:lnTo>
                  <a:lnTo>
                    <a:pt x="9593" y="6596"/>
                  </a:lnTo>
                  <a:lnTo>
                    <a:pt x="10118" y="6146"/>
                  </a:lnTo>
                  <a:lnTo>
                    <a:pt x="10567" y="5621"/>
                  </a:lnTo>
                  <a:lnTo>
                    <a:pt x="10867" y="5022"/>
                  </a:lnTo>
                  <a:lnTo>
                    <a:pt x="11092" y="4347"/>
                  </a:lnTo>
                  <a:lnTo>
                    <a:pt x="11167" y="3598"/>
                  </a:lnTo>
                  <a:lnTo>
                    <a:pt x="11092" y="2848"/>
                  </a:lnTo>
                  <a:lnTo>
                    <a:pt x="10867" y="2174"/>
                  </a:lnTo>
                  <a:lnTo>
                    <a:pt x="10567" y="1574"/>
                  </a:lnTo>
                  <a:lnTo>
                    <a:pt x="10118" y="1050"/>
                  </a:lnTo>
                  <a:lnTo>
                    <a:pt x="9593" y="600"/>
                  </a:lnTo>
                  <a:lnTo>
                    <a:pt x="8994" y="300"/>
                  </a:lnTo>
                  <a:lnTo>
                    <a:pt x="8319" y="75"/>
                  </a:lnTo>
                  <a:lnTo>
                    <a:pt x="7644"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16;p32">
              <a:extLst>
                <a:ext uri="{FF2B5EF4-FFF2-40B4-BE49-F238E27FC236}">
                  <a16:creationId xmlns:a16="http://schemas.microsoft.com/office/drawing/2014/main" id="{5EB085F0-D051-24DB-1353-2B0BB8788010}"/>
                </a:ext>
              </a:extLst>
            </p:cNvPr>
            <p:cNvSpPr/>
            <p:nvPr/>
          </p:nvSpPr>
          <p:spPr>
            <a:xfrm>
              <a:off x="6251531" y="633587"/>
              <a:ext cx="43826" cy="43806"/>
            </a:xfrm>
            <a:custGeom>
              <a:avLst/>
              <a:gdLst/>
              <a:ahLst/>
              <a:cxnLst/>
              <a:rect l="l" t="t" r="r" b="b"/>
              <a:pathLst>
                <a:path w="2175" h="2174" extrusionOk="0">
                  <a:moveTo>
                    <a:pt x="1125" y="0"/>
                  </a:moveTo>
                  <a:lnTo>
                    <a:pt x="825" y="75"/>
                  </a:lnTo>
                  <a:lnTo>
                    <a:pt x="675" y="75"/>
                  </a:lnTo>
                  <a:lnTo>
                    <a:pt x="450" y="225"/>
                  </a:lnTo>
                  <a:lnTo>
                    <a:pt x="300" y="300"/>
                  </a:lnTo>
                  <a:lnTo>
                    <a:pt x="225" y="525"/>
                  </a:lnTo>
                  <a:lnTo>
                    <a:pt x="76" y="675"/>
                  </a:lnTo>
                  <a:lnTo>
                    <a:pt x="1" y="824"/>
                  </a:lnTo>
                  <a:lnTo>
                    <a:pt x="1" y="1124"/>
                  </a:lnTo>
                  <a:lnTo>
                    <a:pt x="1" y="1349"/>
                  </a:lnTo>
                  <a:lnTo>
                    <a:pt x="76" y="1499"/>
                  </a:lnTo>
                  <a:lnTo>
                    <a:pt x="225" y="1649"/>
                  </a:lnTo>
                  <a:lnTo>
                    <a:pt x="300" y="1874"/>
                  </a:lnTo>
                  <a:lnTo>
                    <a:pt x="450" y="2024"/>
                  </a:lnTo>
                  <a:lnTo>
                    <a:pt x="675" y="2099"/>
                  </a:lnTo>
                  <a:lnTo>
                    <a:pt x="825" y="2173"/>
                  </a:lnTo>
                  <a:lnTo>
                    <a:pt x="1275" y="2173"/>
                  </a:lnTo>
                  <a:lnTo>
                    <a:pt x="1500" y="2099"/>
                  </a:lnTo>
                  <a:lnTo>
                    <a:pt x="1649" y="2024"/>
                  </a:lnTo>
                  <a:lnTo>
                    <a:pt x="1799" y="1874"/>
                  </a:lnTo>
                  <a:lnTo>
                    <a:pt x="1949" y="1649"/>
                  </a:lnTo>
                  <a:lnTo>
                    <a:pt x="2099" y="1499"/>
                  </a:lnTo>
                  <a:lnTo>
                    <a:pt x="2099" y="1349"/>
                  </a:lnTo>
                  <a:lnTo>
                    <a:pt x="2174" y="1124"/>
                  </a:lnTo>
                  <a:lnTo>
                    <a:pt x="2099" y="824"/>
                  </a:lnTo>
                  <a:lnTo>
                    <a:pt x="2099" y="675"/>
                  </a:lnTo>
                  <a:lnTo>
                    <a:pt x="1949" y="525"/>
                  </a:lnTo>
                  <a:lnTo>
                    <a:pt x="1799" y="300"/>
                  </a:lnTo>
                  <a:lnTo>
                    <a:pt x="1649" y="225"/>
                  </a:lnTo>
                  <a:lnTo>
                    <a:pt x="1500" y="75"/>
                  </a:lnTo>
                  <a:lnTo>
                    <a:pt x="1275" y="75"/>
                  </a:lnTo>
                  <a:lnTo>
                    <a:pt x="1125"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17;p32">
              <a:extLst>
                <a:ext uri="{FF2B5EF4-FFF2-40B4-BE49-F238E27FC236}">
                  <a16:creationId xmlns:a16="http://schemas.microsoft.com/office/drawing/2014/main" id="{9CA70FEA-3B45-4CA9-5967-E831E9E04E71}"/>
                </a:ext>
              </a:extLst>
            </p:cNvPr>
            <p:cNvSpPr/>
            <p:nvPr/>
          </p:nvSpPr>
          <p:spPr>
            <a:xfrm>
              <a:off x="6340634" y="615452"/>
              <a:ext cx="80056" cy="80056"/>
            </a:xfrm>
            <a:custGeom>
              <a:avLst/>
              <a:gdLst/>
              <a:ahLst/>
              <a:cxnLst/>
              <a:rect l="l" t="t" r="r" b="b"/>
              <a:pathLst>
                <a:path w="3973" h="3973" extrusionOk="0">
                  <a:moveTo>
                    <a:pt x="2024" y="1"/>
                  </a:moveTo>
                  <a:lnTo>
                    <a:pt x="1574" y="76"/>
                  </a:lnTo>
                  <a:lnTo>
                    <a:pt x="1200" y="151"/>
                  </a:lnTo>
                  <a:lnTo>
                    <a:pt x="900" y="375"/>
                  </a:lnTo>
                  <a:lnTo>
                    <a:pt x="600" y="600"/>
                  </a:lnTo>
                  <a:lnTo>
                    <a:pt x="375" y="900"/>
                  </a:lnTo>
                  <a:lnTo>
                    <a:pt x="150" y="1200"/>
                  </a:lnTo>
                  <a:lnTo>
                    <a:pt x="75" y="1575"/>
                  </a:lnTo>
                  <a:lnTo>
                    <a:pt x="0" y="2024"/>
                  </a:lnTo>
                  <a:lnTo>
                    <a:pt x="75" y="2399"/>
                  </a:lnTo>
                  <a:lnTo>
                    <a:pt x="150" y="2774"/>
                  </a:lnTo>
                  <a:lnTo>
                    <a:pt x="375" y="3073"/>
                  </a:lnTo>
                  <a:lnTo>
                    <a:pt x="600" y="3373"/>
                  </a:lnTo>
                  <a:lnTo>
                    <a:pt x="900" y="3673"/>
                  </a:lnTo>
                  <a:lnTo>
                    <a:pt x="1200" y="3823"/>
                  </a:lnTo>
                  <a:lnTo>
                    <a:pt x="1574" y="3973"/>
                  </a:lnTo>
                  <a:lnTo>
                    <a:pt x="2399" y="3973"/>
                  </a:lnTo>
                  <a:lnTo>
                    <a:pt x="2773" y="3823"/>
                  </a:lnTo>
                  <a:lnTo>
                    <a:pt x="3073" y="3673"/>
                  </a:lnTo>
                  <a:lnTo>
                    <a:pt x="3373" y="3373"/>
                  </a:lnTo>
                  <a:lnTo>
                    <a:pt x="3598" y="3073"/>
                  </a:lnTo>
                  <a:lnTo>
                    <a:pt x="3823" y="2774"/>
                  </a:lnTo>
                  <a:lnTo>
                    <a:pt x="3898" y="2399"/>
                  </a:lnTo>
                  <a:lnTo>
                    <a:pt x="3973" y="2024"/>
                  </a:lnTo>
                  <a:lnTo>
                    <a:pt x="3898" y="1575"/>
                  </a:lnTo>
                  <a:lnTo>
                    <a:pt x="3823" y="1200"/>
                  </a:lnTo>
                  <a:lnTo>
                    <a:pt x="3598" y="900"/>
                  </a:lnTo>
                  <a:lnTo>
                    <a:pt x="3373" y="600"/>
                  </a:lnTo>
                  <a:lnTo>
                    <a:pt x="3073" y="375"/>
                  </a:lnTo>
                  <a:lnTo>
                    <a:pt x="2773" y="151"/>
                  </a:lnTo>
                  <a:lnTo>
                    <a:pt x="2399" y="76"/>
                  </a:lnTo>
                  <a:lnTo>
                    <a:pt x="202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1" name="Picture 10">
            <a:extLst>
              <a:ext uri="{FF2B5EF4-FFF2-40B4-BE49-F238E27FC236}">
                <a16:creationId xmlns:a16="http://schemas.microsoft.com/office/drawing/2014/main" id="{E40B780D-5ADE-60F1-B035-DB9C6BC1A194}"/>
              </a:ext>
            </a:extLst>
          </p:cNvPr>
          <p:cNvPicPr>
            <a:picLocks noChangeAspect="1"/>
          </p:cNvPicPr>
          <p:nvPr/>
        </p:nvPicPr>
        <p:blipFill>
          <a:blip r:embed="rId3"/>
          <a:stretch>
            <a:fillRect/>
          </a:stretch>
        </p:blipFill>
        <p:spPr>
          <a:xfrm rot="667535">
            <a:off x="7056597" y="2830480"/>
            <a:ext cx="1249269" cy="1596510"/>
          </a:xfrm>
          <a:prstGeom prst="rect">
            <a:avLst/>
          </a:prstGeom>
        </p:spPr>
      </p:pic>
    </p:spTree>
    <p:extLst>
      <p:ext uri="{BB962C8B-B14F-4D97-AF65-F5344CB8AC3E}">
        <p14:creationId xmlns:p14="http://schemas.microsoft.com/office/powerpoint/2010/main" val="988363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8" name="Google Shape;148;p21"/>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
        <p:nvSpPr>
          <p:cNvPr id="4" name="Arrow: Pentagon 3">
            <a:extLst>
              <a:ext uri="{FF2B5EF4-FFF2-40B4-BE49-F238E27FC236}">
                <a16:creationId xmlns:a16="http://schemas.microsoft.com/office/drawing/2014/main" id="{53C0BF8B-4E3D-4DD0-8906-7CCA31BC2034}"/>
              </a:ext>
            </a:extLst>
          </p:cNvPr>
          <p:cNvSpPr/>
          <p:nvPr/>
        </p:nvSpPr>
        <p:spPr>
          <a:xfrm>
            <a:off x="955651" y="1142153"/>
            <a:ext cx="6359549" cy="345000"/>
          </a:xfrm>
          <a:prstGeom prst="homePlat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Typical Loan Scenarios Currently being Submitted</a:t>
            </a:r>
          </a:p>
        </p:txBody>
      </p:sp>
      <p:sp>
        <p:nvSpPr>
          <p:cNvPr id="12" name="Google Shape;146;p21">
            <a:extLst>
              <a:ext uri="{FF2B5EF4-FFF2-40B4-BE49-F238E27FC236}">
                <a16:creationId xmlns:a16="http://schemas.microsoft.com/office/drawing/2014/main" id="{1615C26B-0F1A-4E37-AFB4-7F529CF2403C}"/>
              </a:ext>
            </a:extLst>
          </p:cNvPr>
          <p:cNvSpPr txBox="1">
            <a:spLocks/>
          </p:cNvSpPr>
          <p:nvPr/>
        </p:nvSpPr>
        <p:spPr>
          <a:xfrm>
            <a:off x="1143000" y="673401"/>
            <a:ext cx="6858000" cy="3450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r>
              <a:rPr lang="en-US" sz="2400" dirty="0">
                <a:solidFill>
                  <a:schemeClr val="bg1"/>
                </a:solidFill>
              </a:rPr>
              <a:t>ATR-IN-FULL</a:t>
            </a:r>
          </a:p>
        </p:txBody>
      </p:sp>
      <p:sp>
        <p:nvSpPr>
          <p:cNvPr id="16" name="Google Shape;146;p21">
            <a:extLst>
              <a:ext uri="{FF2B5EF4-FFF2-40B4-BE49-F238E27FC236}">
                <a16:creationId xmlns:a16="http://schemas.microsoft.com/office/drawing/2014/main" id="{BA60527E-16FE-41C8-AA5A-21256D1E6E5F}"/>
              </a:ext>
            </a:extLst>
          </p:cNvPr>
          <p:cNvSpPr txBox="1">
            <a:spLocks/>
          </p:cNvSpPr>
          <p:nvPr/>
        </p:nvSpPr>
        <p:spPr>
          <a:xfrm>
            <a:off x="1010521" y="1964437"/>
            <a:ext cx="6990479" cy="247947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1"/>
                </a:solidFill>
              </a:rPr>
              <a:t>Borrowers who need to refinance out of hard money</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1"/>
                </a:solidFill>
              </a:rPr>
              <a:t>Borrowers who need to refinance out of construction loans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1"/>
                </a:solidFill>
              </a:rPr>
              <a:t>Multifamily (5-24 units)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1"/>
                </a:solidFill>
              </a:rPr>
              <a:t>ITIN Borrowers</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1"/>
                </a:solidFill>
              </a:rPr>
              <a:t>No Ratio DSCR</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1"/>
                </a:solidFill>
              </a:rPr>
              <a:t>No Score/One Score</a:t>
            </a:r>
          </a:p>
          <a:p>
            <a:pPr marL="285750" indent="-285750">
              <a:spcBef>
                <a:spcPts val="600"/>
              </a:spcBef>
              <a:spcAft>
                <a:spcPts val="600"/>
              </a:spcAft>
              <a:buClr>
                <a:srgbClr val="8AB7E9"/>
              </a:buClr>
              <a:buSzPct val="130000"/>
              <a:buFont typeface="Wingdings" panose="05000000000000000000" pitchFamily="2" charset="2"/>
              <a:buChar char="§"/>
            </a:pPr>
            <a:r>
              <a:rPr lang="en-US" sz="1400" dirty="0">
                <a:solidFill>
                  <a:schemeClr val="tx1"/>
                </a:solidFill>
              </a:rPr>
              <a:t>Investors in multiple states</a:t>
            </a:r>
          </a:p>
          <a:p>
            <a:pPr>
              <a:buClr>
                <a:srgbClr val="FFBF3C"/>
              </a:buClr>
              <a:buSzPct val="130000"/>
            </a:pPr>
            <a:endParaRPr lang="en-US" sz="1200" dirty="0">
              <a:solidFill>
                <a:schemeClr val="tx2">
                  <a:lumMod val="25000"/>
                </a:schemeClr>
              </a:solidFill>
              <a:latin typeface="+mn-lt"/>
            </a:endParaRPr>
          </a:p>
        </p:txBody>
      </p:sp>
      <p:sp>
        <p:nvSpPr>
          <p:cNvPr id="17" name="Google Shape;176;p25">
            <a:extLst>
              <a:ext uri="{FF2B5EF4-FFF2-40B4-BE49-F238E27FC236}">
                <a16:creationId xmlns:a16="http://schemas.microsoft.com/office/drawing/2014/main" id="{7D9B23AB-CAAA-4A20-A0AD-585A70CE84BD}"/>
              </a:ext>
            </a:extLst>
          </p:cNvPr>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DSCR - INVESTOR CASH FLOW</a:t>
            </a:r>
            <a:endParaRPr sz="2400" dirty="0"/>
          </a:p>
        </p:txBody>
      </p:sp>
      <p:sp>
        <p:nvSpPr>
          <p:cNvPr id="2" name="Google Shape;129;p19">
            <a:extLst>
              <a:ext uri="{FF2B5EF4-FFF2-40B4-BE49-F238E27FC236}">
                <a16:creationId xmlns:a16="http://schemas.microsoft.com/office/drawing/2014/main" id="{ABA5C96D-84A9-D410-3DA4-7A451D159AC0}"/>
              </a:ext>
            </a:extLst>
          </p:cNvPr>
          <p:cNvSpPr txBox="1">
            <a:spLocks/>
          </p:cNvSpPr>
          <p:nvPr/>
        </p:nvSpPr>
        <p:spPr>
          <a:xfrm>
            <a:off x="0" y="0"/>
            <a:ext cx="9144000" cy="1016468"/>
          </a:xfrm>
          <a:prstGeom prst="rect">
            <a:avLst/>
          </a:prstGeom>
          <a:solidFill>
            <a:srgbClr val="0033A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mj-lt"/>
                <a:ea typeface="Quicksand"/>
                <a:cs typeface="Quicksand"/>
                <a:sym typeface="Quicksand"/>
              </a:defRPr>
            </a:lvl1pPr>
            <a:lvl2pPr marR="0" lvl="1"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2pPr>
            <a:lvl3pPr marR="0" lvl="2"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3pPr>
            <a:lvl4pPr marR="0" lvl="3"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4pPr>
            <a:lvl5pPr marR="0" lvl="4"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5pPr>
            <a:lvl6pPr marR="0" lvl="5"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6pPr>
            <a:lvl7pPr marR="0" lvl="6"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7pPr>
            <a:lvl8pPr marR="0" lvl="7"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8pPr>
            <a:lvl9pPr marR="0" lvl="8" algn="l" rtl="0">
              <a:lnSpc>
                <a:spcPct val="100000"/>
              </a:lnSpc>
              <a:spcBef>
                <a:spcPts val="0"/>
              </a:spcBef>
              <a:spcAft>
                <a:spcPts val="0"/>
              </a:spcAft>
              <a:buClr>
                <a:schemeClr val="accent1"/>
              </a:buClr>
              <a:buSzPts val="1800"/>
              <a:buFont typeface="Quicksand"/>
              <a:buNone/>
              <a:defRPr sz="1800" b="0" i="0" u="none" strike="noStrike" cap="none">
                <a:solidFill>
                  <a:schemeClr val="accent1"/>
                </a:solidFill>
                <a:latin typeface="Quicksand"/>
                <a:ea typeface="Quicksand"/>
                <a:cs typeface="Quicksand"/>
                <a:sym typeface="Quicksand"/>
              </a:defRPr>
            </a:lvl9pPr>
          </a:lstStyle>
          <a:p>
            <a:pPr algn="ctr"/>
            <a:r>
              <a:rPr lang="en-US" sz="3600" b="1" dirty="0">
                <a:solidFill>
                  <a:schemeClr val="bg1"/>
                </a:solidFill>
              </a:rPr>
              <a:t>LOAN SCENARIOS</a:t>
            </a:r>
          </a:p>
        </p:txBody>
      </p:sp>
      <p:cxnSp>
        <p:nvCxnSpPr>
          <p:cNvPr id="5" name="Straight Connector 4">
            <a:extLst>
              <a:ext uri="{FF2B5EF4-FFF2-40B4-BE49-F238E27FC236}">
                <a16:creationId xmlns:a16="http://schemas.microsoft.com/office/drawing/2014/main" id="{1A8F82B4-1887-4463-033C-87853FA89352}"/>
              </a:ext>
            </a:extLst>
          </p:cNvPr>
          <p:cNvCxnSpPr/>
          <p:nvPr/>
        </p:nvCxnSpPr>
        <p:spPr>
          <a:xfrm>
            <a:off x="0" y="1016468"/>
            <a:ext cx="9144000" cy="0"/>
          </a:xfrm>
          <a:prstGeom prst="line">
            <a:avLst/>
          </a:prstGeom>
          <a:ln w="38100">
            <a:solidFill>
              <a:srgbClr val="8AB7E9"/>
            </a:solidFill>
          </a:ln>
        </p:spPr>
        <p:style>
          <a:lnRef idx="1">
            <a:schemeClr val="accent1"/>
          </a:lnRef>
          <a:fillRef idx="0">
            <a:schemeClr val="accent1"/>
          </a:fillRef>
          <a:effectRef idx="0">
            <a:schemeClr val="accent1"/>
          </a:effectRef>
          <a:fontRef idx="minor">
            <a:schemeClr val="tx1"/>
          </a:fontRef>
        </p:style>
      </p:cxnSp>
      <p:grpSp>
        <p:nvGrpSpPr>
          <p:cNvPr id="6" name="Google Shape;313;p32">
            <a:extLst>
              <a:ext uri="{FF2B5EF4-FFF2-40B4-BE49-F238E27FC236}">
                <a16:creationId xmlns:a16="http://schemas.microsoft.com/office/drawing/2014/main" id="{4F287E04-4561-8EAC-86D9-1DE2E35D00DE}"/>
              </a:ext>
            </a:extLst>
          </p:cNvPr>
          <p:cNvGrpSpPr/>
          <p:nvPr/>
        </p:nvGrpSpPr>
        <p:grpSpPr>
          <a:xfrm rot="663698">
            <a:off x="7021282" y="2619259"/>
            <a:ext cx="1338593" cy="2002511"/>
            <a:chOff x="5011702" y="465959"/>
            <a:chExt cx="2736410" cy="4222433"/>
          </a:xfrm>
          <a:solidFill>
            <a:schemeClr val="bg2">
              <a:lumMod val="50000"/>
            </a:schemeClr>
          </a:solidFill>
        </p:grpSpPr>
        <p:sp>
          <p:nvSpPr>
            <p:cNvPr id="7" name="Google Shape;314;p32">
              <a:extLst>
                <a:ext uri="{FF2B5EF4-FFF2-40B4-BE49-F238E27FC236}">
                  <a16:creationId xmlns:a16="http://schemas.microsoft.com/office/drawing/2014/main" id="{628AA494-1FD0-607F-6AC6-481E88703422}"/>
                </a:ext>
              </a:extLst>
            </p:cNvPr>
            <p:cNvSpPr/>
            <p:nvPr/>
          </p:nvSpPr>
          <p:spPr>
            <a:xfrm>
              <a:off x="5011702" y="465959"/>
              <a:ext cx="2736410" cy="4222433"/>
            </a:xfrm>
            <a:custGeom>
              <a:avLst/>
              <a:gdLst/>
              <a:ahLst/>
              <a:cxnLst/>
              <a:rect l="l" t="t" r="r" b="b"/>
              <a:pathLst>
                <a:path w="135802" h="209550" extrusionOk="0">
                  <a:moveTo>
                    <a:pt x="132205" y="18886"/>
                  </a:moveTo>
                  <a:lnTo>
                    <a:pt x="132205" y="190364"/>
                  </a:lnTo>
                  <a:lnTo>
                    <a:pt x="3597" y="190364"/>
                  </a:lnTo>
                  <a:lnTo>
                    <a:pt x="3597" y="18886"/>
                  </a:lnTo>
                  <a:close/>
                  <a:moveTo>
                    <a:pt x="8019" y="0"/>
                  </a:moveTo>
                  <a:lnTo>
                    <a:pt x="7270" y="75"/>
                  </a:lnTo>
                  <a:lnTo>
                    <a:pt x="6445" y="150"/>
                  </a:lnTo>
                  <a:lnTo>
                    <a:pt x="5696" y="375"/>
                  </a:lnTo>
                  <a:lnTo>
                    <a:pt x="4946" y="600"/>
                  </a:lnTo>
                  <a:lnTo>
                    <a:pt x="4197" y="974"/>
                  </a:lnTo>
                  <a:lnTo>
                    <a:pt x="3522" y="1349"/>
                  </a:lnTo>
                  <a:lnTo>
                    <a:pt x="2923" y="1874"/>
                  </a:lnTo>
                  <a:lnTo>
                    <a:pt x="2323" y="2323"/>
                  </a:lnTo>
                  <a:lnTo>
                    <a:pt x="1874" y="2923"/>
                  </a:lnTo>
                  <a:lnTo>
                    <a:pt x="1349" y="3522"/>
                  </a:lnTo>
                  <a:lnTo>
                    <a:pt x="974" y="4197"/>
                  </a:lnTo>
                  <a:lnTo>
                    <a:pt x="600" y="4946"/>
                  </a:lnTo>
                  <a:lnTo>
                    <a:pt x="375" y="5696"/>
                  </a:lnTo>
                  <a:lnTo>
                    <a:pt x="150" y="6445"/>
                  </a:lnTo>
                  <a:lnTo>
                    <a:pt x="75" y="7270"/>
                  </a:lnTo>
                  <a:lnTo>
                    <a:pt x="0" y="8019"/>
                  </a:lnTo>
                  <a:lnTo>
                    <a:pt x="0" y="201531"/>
                  </a:lnTo>
                  <a:lnTo>
                    <a:pt x="75" y="202280"/>
                  </a:lnTo>
                  <a:lnTo>
                    <a:pt x="150" y="203105"/>
                  </a:lnTo>
                  <a:lnTo>
                    <a:pt x="375" y="203854"/>
                  </a:lnTo>
                  <a:lnTo>
                    <a:pt x="600" y="204604"/>
                  </a:lnTo>
                  <a:lnTo>
                    <a:pt x="974" y="205353"/>
                  </a:lnTo>
                  <a:lnTo>
                    <a:pt x="1349" y="206028"/>
                  </a:lnTo>
                  <a:lnTo>
                    <a:pt x="1874" y="206627"/>
                  </a:lnTo>
                  <a:lnTo>
                    <a:pt x="2323" y="207227"/>
                  </a:lnTo>
                  <a:lnTo>
                    <a:pt x="2923" y="207676"/>
                  </a:lnTo>
                  <a:lnTo>
                    <a:pt x="3522" y="208201"/>
                  </a:lnTo>
                  <a:lnTo>
                    <a:pt x="4197" y="208576"/>
                  </a:lnTo>
                  <a:lnTo>
                    <a:pt x="4946" y="208950"/>
                  </a:lnTo>
                  <a:lnTo>
                    <a:pt x="5696" y="209175"/>
                  </a:lnTo>
                  <a:lnTo>
                    <a:pt x="6445" y="209400"/>
                  </a:lnTo>
                  <a:lnTo>
                    <a:pt x="7270" y="209475"/>
                  </a:lnTo>
                  <a:lnTo>
                    <a:pt x="8019" y="209550"/>
                  </a:lnTo>
                  <a:lnTo>
                    <a:pt x="127783" y="209550"/>
                  </a:lnTo>
                  <a:lnTo>
                    <a:pt x="128532" y="209475"/>
                  </a:lnTo>
                  <a:lnTo>
                    <a:pt x="129357" y="209400"/>
                  </a:lnTo>
                  <a:lnTo>
                    <a:pt x="130106" y="209175"/>
                  </a:lnTo>
                  <a:lnTo>
                    <a:pt x="130856" y="208950"/>
                  </a:lnTo>
                  <a:lnTo>
                    <a:pt x="131605" y="208576"/>
                  </a:lnTo>
                  <a:lnTo>
                    <a:pt x="132280" y="208201"/>
                  </a:lnTo>
                  <a:lnTo>
                    <a:pt x="132879" y="207676"/>
                  </a:lnTo>
                  <a:lnTo>
                    <a:pt x="133479" y="207227"/>
                  </a:lnTo>
                  <a:lnTo>
                    <a:pt x="133928" y="206627"/>
                  </a:lnTo>
                  <a:lnTo>
                    <a:pt x="134453" y="206028"/>
                  </a:lnTo>
                  <a:lnTo>
                    <a:pt x="134828" y="205353"/>
                  </a:lnTo>
                  <a:lnTo>
                    <a:pt x="135202" y="204604"/>
                  </a:lnTo>
                  <a:lnTo>
                    <a:pt x="135427" y="203854"/>
                  </a:lnTo>
                  <a:lnTo>
                    <a:pt x="135652" y="203105"/>
                  </a:lnTo>
                  <a:lnTo>
                    <a:pt x="135727" y="202280"/>
                  </a:lnTo>
                  <a:lnTo>
                    <a:pt x="135802" y="201531"/>
                  </a:lnTo>
                  <a:lnTo>
                    <a:pt x="135802" y="8019"/>
                  </a:lnTo>
                  <a:lnTo>
                    <a:pt x="135727" y="7270"/>
                  </a:lnTo>
                  <a:lnTo>
                    <a:pt x="135652" y="6445"/>
                  </a:lnTo>
                  <a:lnTo>
                    <a:pt x="135427" y="5696"/>
                  </a:lnTo>
                  <a:lnTo>
                    <a:pt x="135202" y="4946"/>
                  </a:lnTo>
                  <a:lnTo>
                    <a:pt x="134828" y="4197"/>
                  </a:lnTo>
                  <a:lnTo>
                    <a:pt x="134453" y="3522"/>
                  </a:lnTo>
                  <a:lnTo>
                    <a:pt x="133928" y="2923"/>
                  </a:lnTo>
                  <a:lnTo>
                    <a:pt x="133479" y="2323"/>
                  </a:lnTo>
                  <a:lnTo>
                    <a:pt x="132879" y="1874"/>
                  </a:lnTo>
                  <a:lnTo>
                    <a:pt x="132280" y="1349"/>
                  </a:lnTo>
                  <a:lnTo>
                    <a:pt x="131605" y="974"/>
                  </a:lnTo>
                  <a:lnTo>
                    <a:pt x="130856" y="600"/>
                  </a:lnTo>
                  <a:lnTo>
                    <a:pt x="130106" y="375"/>
                  </a:lnTo>
                  <a:lnTo>
                    <a:pt x="129357" y="150"/>
                  </a:lnTo>
                  <a:lnTo>
                    <a:pt x="128532" y="75"/>
                  </a:lnTo>
                  <a:lnTo>
                    <a:pt x="127783"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315;p32">
              <a:extLst>
                <a:ext uri="{FF2B5EF4-FFF2-40B4-BE49-F238E27FC236}">
                  <a16:creationId xmlns:a16="http://schemas.microsoft.com/office/drawing/2014/main" id="{31369AEB-87E8-54AC-5FFA-42251D657ABE}"/>
                </a:ext>
              </a:extLst>
            </p:cNvPr>
            <p:cNvSpPr/>
            <p:nvPr/>
          </p:nvSpPr>
          <p:spPr>
            <a:xfrm>
              <a:off x="6268155" y="4422593"/>
              <a:ext cx="225015" cy="144999"/>
            </a:xfrm>
            <a:custGeom>
              <a:avLst/>
              <a:gdLst/>
              <a:ahLst/>
              <a:cxnLst/>
              <a:rect l="l" t="t" r="r" b="b"/>
              <a:pathLst>
                <a:path w="11167" h="7196" extrusionOk="0">
                  <a:moveTo>
                    <a:pt x="3597" y="0"/>
                  </a:moveTo>
                  <a:lnTo>
                    <a:pt x="2848" y="75"/>
                  </a:lnTo>
                  <a:lnTo>
                    <a:pt x="2173" y="300"/>
                  </a:lnTo>
                  <a:lnTo>
                    <a:pt x="1574" y="600"/>
                  </a:lnTo>
                  <a:lnTo>
                    <a:pt x="1049" y="1050"/>
                  </a:lnTo>
                  <a:lnTo>
                    <a:pt x="600" y="1574"/>
                  </a:lnTo>
                  <a:lnTo>
                    <a:pt x="300" y="2174"/>
                  </a:lnTo>
                  <a:lnTo>
                    <a:pt x="75" y="2848"/>
                  </a:lnTo>
                  <a:lnTo>
                    <a:pt x="0" y="3598"/>
                  </a:lnTo>
                  <a:lnTo>
                    <a:pt x="75" y="4347"/>
                  </a:lnTo>
                  <a:lnTo>
                    <a:pt x="300" y="5022"/>
                  </a:lnTo>
                  <a:lnTo>
                    <a:pt x="600" y="5621"/>
                  </a:lnTo>
                  <a:lnTo>
                    <a:pt x="1049" y="6146"/>
                  </a:lnTo>
                  <a:lnTo>
                    <a:pt x="1574" y="6596"/>
                  </a:lnTo>
                  <a:lnTo>
                    <a:pt x="2173" y="6896"/>
                  </a:lnTo>
                  <a:lnTo>
                    <a:pt x="2848" y="7120"/>
                  </a:lnTo>
                  <a:lnTo>
                    <a:pt x="3597" y="7195"/>
                  </a:lnTo>
                  <a:lnTo>
                    <a:pt x="7644" y="7195"/>
                  </a:lnTo>
                  <a:lnTo>
                    <a:pt x="8319" y="7120"/>
                  </a:lnTo>
                  <a:lnTo>
                    <a:pt x="8994" y="6896"/>
                  </a:lnTo>
                  <a:lnTo>
                    <a:pt x="9593" y="6596"/>
                  </a:lnTo>
                  <a:lnTo>
                    <a:pt x="10118" y="6146"/>
                  </a:lnTo>
                  <a:lnTo>
                    <a:pt x="10567" y="5621"/>
                  </a:lnTo>
                  <a:lnTo>
                    <a:pt x="10867" y="5022"/>
                  </a:lnTo>
                  <a:lnTo>
                    <a:pt x="11092" y="4347"/>
                  </a:lnTo>
                  <a:lnTo>
                    <a:pt x="11167" y="3598"/>
                  </a:lnTo>
                  <a:lnTo>
                    <a:pt x="11092" y="2848"/>
                  </a:lnTo>
                  <a:lnTo>
                    <a:pt x="10867" y="2174"/>
                  </a:lnTo>
                  <a:lnTo>
                    <a:pt x="10567" y="1574"/>
                  </a:lnTo>
                  <a:lnTo>
                    <a:pt x="10118" y="1050"/>
                  </a:lnTo>
                  <a:lnTo>
                    <a:pt x="9593" y="600"/>
                  </a:lnTo>
                  <a:lnTo>
                    <a:pt x="8994" y="300"/>
                  </a:lnTo>
                  <a:lnTo>
                    <a:pt x="8319" y="75"/>
                  </a:lnTo>
                  <a:lnTo>
                    <a:pt x="7644"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16;p32">
              <a:extLst>
                <a:ext uri="{FF2B5EF4-FFF2-40B4-BE49-F238E27FC236}">
                  <a16:creationId xmlns:a16="http://schemas.microsoft.com/office/drawing/2014/main" id="{5EB085F0-D051-24DB-1353-2B0BB8788010}"/>
                </a:ext>
              </a:extLst>
            </p:cNvPr>
            <p:cNvSpPr/>
            <p:nvPr/>
          </p:nvSpPr>
          <p:spPr>
            <a:xfrm>
              <a:off x="6251531" y="633587"/>
              <a:ext cx="43826" cy="43806"/>
            </a:xfrm>
            <a:custGeom>
              <a:avLst/>
              <a:gdLst/>
              <a:ahLst/>
              <a:cxnLst/>
              <a:rect l="l" t="t" r="r" b="b"/>
              <a:pathLst>
                <a:path w="2175" h="2174" extrusionOk="0">
                  <a:moveTo>
                    <a:pt x="1125" y="0"/>
                  </a:moveTo>
                  <a:lnTo>
                    <a:pt x="825" y="75"/>
                  </a:lnTo>
                  <a:lnTo>
                    <a:pt x="675" y="75"/>
                  </a:lnTo>
                  <a:lnTo>
                    <a:pt x="450" y="225"/>
                  </a:lnTo>
                  <a:lnTo>
                    <a:pt x="300" y="300"/>
                  </a:lnTo>
                  <a:lnTo>
                    <a:pt x="225" y="525"/>
                  </a:lnTo>
                  <a:lnTo>
                    <a:pt x="76" y="675"/>
                  </a:lnTo>
                  <a:lnTo>
                    <a:pt x="1" y="824"/>
                  </a:lnTo>
                  <a:lnTo>
                    <a:pt x="1" y="1124"/>
                  </a:lnTo>
                  <a:lnTo>
                    <a:pt x="1" y="1349"/>
                  </a:lnTo>
                  <a:lnTo>
                    <a:pt x="76" y="1499"/>
                  </a:lnTo>
                  <a:lnTo>
                    <a:pt x="225" y="1649"/>
                  </a:lnTo>
                  <a:lnTo>
                    <a:pt x="300" y="1874"/>
                  </a:lnTo>
                  <a:lnTo>
                    <a:pt x="450" y="2024"/>
                  </a:lnTo>
                  <a:lnTo>
                    <a:pt x="675" y="2099"/>
                  </a:lnTo>
                  <a:lnTo>
                    <a:pt x="825" y="2173"/>
                  </a:lnTo>
                  <a:lnTo>
                    <a:pt x="1275" y="2173"/>
                  </a:lnTo>
                  <a:lnTo>
                    <a:pt x="1500" y="2099"/>
                  </a:lnTo>
                  <a:lnTo>
                    <a:pt x="1649" y="2024"/>
                  </a:lnTo>
                  <a:lnTo>
                    <a:pt x="1799" y="1874"/>
                  </a:lnTo>
                  <a:lnTo>
                    <a:pt x="1949" y="1649"/>
                  </a:lnTo>
                  <a:lnTo>
                    <a:pt x="2099" y="1499"/>
                  </a:lnTo>
                  <a:lnTo>
                    <a:pt x="2099" y="1349"/>
                  </a:lnTo>
                  <a:lnTo>
                    <a:pt x="2174" y="1124"/>
                  </a:lnTo>
                  <a:lnTo>
                    <a:pt x="2099" y="824"/>
                  </a:lnTo>
                  <a:lnTo>
                    <a:pt x="2099" y="675"/>
                  </a:lnTo>
                  <a:lnTo>
                    <a:pt x="1949" y="525"/>
                  </a:lnTo>
                  <a:lnTo>
                    <a:pt x="1799" y="300"/>
                  </a:lnTo>
                  <a:lnTo>
                    <a:pt x="1649" y="225"/>
                  </a:lnTo>
                  <a:lnTo>
                    <a:pt x="1500" y="75"/>
                  </a:lnTo>
                  <a:lnTo>
                    <a:pt x="1275" y="75"/>
                  </a:lnTo>
                  <a:lnTo>
                    <a:pt x="1125"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17;p32">
              <a:extLst>
                <a:ext uri="{FF2B5EF4-FFF2-40B4-BE49-F238E27FC236}">
                  <a16:creationId xmlns:a16="http://schemas.microsoft.com/office/drawing/2014/main" id="{9CA70FEA-3B45-4CA9-5967-E831E9E04E71}"/>
                </a:ext>
              </a:extLst>
            </p:cNvPr>
            <p:cNvSpPr/>
            <p:nvPr/>
          </p:nvSpPr>
          <p:spPr>
            <a:xfrm>
              <a:off x="6340634" y="615452"/>
              <a:ext cx="80056" cy="80056"/>
            </a:xfrm>
            <a:custGeom>
              <a:avLst/>
              <a:gdLst/>
              <a:ahLst/>
              <a:cxnLst/>
              <a:rect l="l" t="t" r="r" b="b"/>
              <a:pathLst>
                <a:path w="3973" h="3973" extrusionOk="0">
                  <a:moveTo>
                    <a:pt x="2024" y="1"/>
                  </a:moveTo>
                  <a:lnTo>
                    <a:pt x="1574" y="76"/>
                  </a:lnTo>
                  <a:lnTo>
                    <a:pt x="1200" y="151"/>
                  </a:lnTo>
                  <a:lnTo>
                    <a:pt x="900" y="375"/>
                  </a:lnTo>
                  <a:lnTo>
                    <a:pt x="600" y="600"/>
                  </a:lnTo>
                  <a:lnTo>
                    <a:pt x="375" y="900"/>
                  </a:lnTo>
                  <a:lnTo>
                    <a:pt x="150" y="1200"/>
                  </a:lnTo>
                  <a:lnTo>
                    <a:pt x="75" y="1575"/>
                  </a:lnTo>
                  <a:lnTo>
                    <a:pt x="0" y="2024"/>
                  </a:lnTo>
                  <a:lnTo>
                    <a:pt x="75" y="2399"/>
                  </a:lnTo>
                  <a:lnTo>
                    <a:pt x="150" y="2774"/>
                  </a:lnTo>
                  <a:lnTo>
                    <a:pt x="375" y="3073"/>
                  </a:lnTo>
                  <a:lnTo>
                    <a:pt x="600" y="3373"/>
                  </a:lnTo>
                  <a:lnTo>
                    <a:pt x="900" y="3673"/>
                  </a:lnTo>
                  <a:lnTo>
                    <a:pt x="1200" y="3823"/>
                  </a:lnTo>
                  <a:lnTo>
                    <a:pt x="1574" y="3973"/>
                  </a:lnTo>
                  <a:lnTo>
                    <a:pt x="2399" y="3973"/>
                  </a:lnTo>
                  <a:lnTo>
                    <a:pt x="2773" y="3823"/>
                  </a:lnTo>
                  <a:lnTo>
                    <a:pt x="3073" y="3673"/>
                  </a:lnTo>
                  <a:lnTo>
                    <a:pt x="3373" y="3373"/>
                  </a:lnTo>
                  <a:lnTo>
                    <a:pt x="3598" y="3073"/>
                  </a:lnTo>
                  <a:lnTo>
                    <a:pt x="3823" y="2774"/>
                  </a:lnTo>
                  <a:lnTo>
                    <a:pt x="3898" y="2399"/>
                  </a:lnTo>
                  <a:lnTo>
                    <a:pt x="3973" y="2024"/>
                  </a:lnTo>
                  <a:lnTo>
                    <a:pt x="3898" y="1575"/>
                  </a:lnTo>
                  <a:lnTo>
                    <a:pt x="3823" y="1200"/>
                  </a:lnTo>
                  <a:lnTo>
                    <a:pt x="3598" y="900"/>
                  </a:lnTo>
                  <a:lnTo>
                    <a:pt x="3373" y="600"/>
                  </a:lnTo>
                  <a:lnTo>
                    <a:pt x="3073" y="375"/>
                  </a:lnTo>
                  <a:lnTo>
                    <a:pt x="2773" y="151"/>
                  </a:lnTo>
                  <a:lnTo>
                    <a:pt x="2399" y="76"/>
                  </a:lnTo>
                  <a:lnTo>
                    <a:pt x="202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1" name="Picture 10">
            <a:extLst>
              <a:ext uri="{FF2B5EF4-FFF2-40B4-BE49-F238E27FC236}">
                <a16:creationId xmlns:a16="http://schemas.microsoft.com/office/drawing/2014/main" id="{E40B780D-5ADE-60F1-B035-DB9C6BC1A194}"/>
              </a:ext>
            </a:extLst>
          </p:cNvPr>
          <p:cNvPicPr>
            <a:picLocks noChangeAspect="1"/>
          </p:cNvPicPr>
          <p:nvPr/>
        </p:nvPicPr>
        <p:blipFill>
          <a:blip r:embed="rId3"/>
          <a:stretch>
            <a:fillRect/>
          </a:stretch>
        </p:blipFill>
        <p:spPr>
          <a:xfrm rot="667535">
            <a:off x="7056597" y="2830480"/>
            <a:ext cx="1249269" cy="1596510"/>
          </a:xfrm>
          <a:prstGeom prst="rect">
            <a:avLst/>
          </a:prstGeom>
        </p:spPr>
      </p:pic>
    </p:spTree>
    <p:extLst>
      <p:ext uri="{BB962C8B-B14F-4D97-AF65-F5344CB8AC3E}">
        <p14:creationId xmlns:p14="http://schemas.microsoft.com/office/powerpoint/2010/main" val="275720203"/>
      </p:ext>
    </p:extLst>
  </p:cSld>
  <p:clrMapOvr>
    <a:masterClrMapping/>
  </p:clrMapOvr>
</p:sld>
</file>

<file path=ppt/theme/theme1.xml><?xml version="1.0" encoding="utf-8"?>
<a:theme xmlns:a="http://schemas.openxmlformats.org/drawingml/2006/main" name="Acra Lending Master Temaple - 2022">
  <a:themeElements>
    <a:clrScheme name="Custom 1">
      <a:dk1>
        <a:srgbClr val="2E3037"/>
      </a:dk1>
      <a:lt1>
        <a:srgbClr val="FFFFFF"/>
      </a:lt1>
      <a:dk2>
        <a:srgbClr val="666666"/>
      </a:dk2>
      <a:lt2>
        <a:srgbClr val="F3F3F3"/>
      </a:lt2>
      <a:accent1>
        <a:srgbClr val="0033A1"/>
      </a:accent1>
      <a:accent2>
        <a:srgbClr val="8AB7E9"/>
      </a:accent2>
      <a:accent3>
        <a:srgbClr val="323E48"/>
      </a:accent3>
      <a:accent4>
        <a:srgbClr val="00205C"/>
      </a:accent4>
      <a:accent5>
        <a:srgbClr val="FFBF3C"/>
      </a:accent5>
      <a:accent6>
        <a:srgbClr val="E2E7EE"/>
      </a:accent6>
      <a:hlink>
        <a:srgbClr val="323E48"/>
      </a:hlink>
      <a:folHlink>
        <a:srgbClr val="0033A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5888</TotalTime>
  <Words>1234</Words>
  <Application>Microsoft Office PowerPoint</Application>
  <PresentationFormat>On-screen Show (16:9)</PresentationFormat>
  <Paragraphs>143</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Quicksand</vt:lpstr>
      <vt:lpstr>Arial</vt:lpstr>
      <vt:lpstr>Wingdings</vt:lpstr>
      <vt:lpstr>Acra Lending Master Temaple - 2022</vt:lpstr>
      <vt:lpstr>THE LEADER IN TODAY’S NON-QM PROGRAMS</vt:lpstr>
      <vt:lpstr>HOW TO SOURCE NON-QM BUSINESS</vt:lpstr>
      <vt:lpstr>PowerPoint Presentation</vt:lpstr>
      <vt:lpstr>PowerPoint Presentation</vt:lpstr>
      <vt:lpstr>CONTENTS</vt:lpstr>
      <vt:lpstr>CONSUMER LOANS</vt:lpstr>
      <vt:lpstr>DSCR - INVESTOR CASH FLOW</vt:lpstr>
      <vt:lpstr>DSCR - INVESTOR CASH FLOW</vt:lpstr>
      <vt:lpstr>DSCR - INVESTOR CASH FLOW</vt:lpstr>
      <vt:lpstr>Poll Question</vt:lpstr>
      <vt:lpstr>BUSINESS PURPOSE: NON-LICENSED STATES</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Hitz Mistry</dc:creator>
  <cp:lastModifiedBy>Tessa Auriemma</cp:lastModifiedBy>
  <cp:revision>95</cp:revision>
  <dcterms:modified xsi:type="dcterms:W3CDTF">2023-10-17T21:45:08Z</dcterms:modified>
</cp:coreProperties>
</file>