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9"/>
  </p:notesMasterIdLst>
  <p:sldIdLst>
    <p:sldId id="338" r:id="rId2"/>
    <p:sldId id="335" r:id="rId3"/>
    <p:sldId id="348" r:id="rId4"/>
    <p:sldId id="329" r:id="rId5"/>
    <p:sldId id="337" r:id="rId6"/>
    <p:sldId id="297" r:id="rId7"/>
    <p:sldId id="343" r:id="rId8"/>
    <p:sldId id="305" r:id="rId9"/>
    <p:sldId id="314" r:id="rId10"/>
    <p:sldId id="345" r:id="rId11"/>
    <p:sldId id="346" r:id="rId12"/>
    <p:sldId id="298" r:id="rId13"/>
    <p:sldId id="295" r:id="rId14"/>
    <p:sldId id="299" r:id="rId15"/>
    <p:sldId id="301" r:id="rId16"/>
    <p:sldId id="347" r:id="rId17"/>
    <p:sldId id="309" r:id="rId18"/>
  </p:sldIdLst>
  <p:sldSz cx="9144000" cy="5143500" type="screen16x9"/>
  <p:notesSz cx="6858000" cy="9144000"/>
  <p:embeddedFontLst>
    <p:embeddedFont>
      <p:font typeface="Calibri" panose="020F0502020204030204" pitchFamily="34" charset="0"/>
      <p:regular r:id="rId20"/>
      <p:bold r:id="rId21"/>
      <p:italic r:id="rId22"/>
      <p:boldItalic r:id="rId23"/>
    </p:embeddedFont>
    <p:embeddedFont>
      <p:font typeface="Quicksand" panose="020B0604020202020204" charset="0"/>
      <p:regular r:id="rId24"/>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3E48"/>
    <a:srgbClr val="8AB7E9"/>
    <a:srgbClr val="0033A1"/>
    <a:srgbClr val="FFBF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CE042EE-030E-48AD-AEE1-48DBF1C2F338}">
  <a:tblStyle styleId="{8CE042EE-030E-48AD-AEE1-48DBF1C2F33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71A6B3E-507F-4017-96D8-7895C4FAF287}"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8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66406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810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327887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46986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34513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18044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3856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551279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3177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92539d42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92539d4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99611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b92539d425_0_2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b92539d425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27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0222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71434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62235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29878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319175" y="1312687"/>
            <a:ext cx="6680400" cy="1159800"/>
          </a:xfrm>
          <a:prstGeom prst="rect">
            <a:avLst/>
          </a:prstGeom>
        </p:spPr>
        <p:txBody>
          <a:bodyPr spcFirstLastPara="1" wrap="square" lIns="91425" tIns="91425" rIns="91425" bIns="91425" anchor="t" anchorCtr="0">
            <a:noAutofit/>
          </a:bodyPr>
          <a:lstStyle>
            <a:lvl1pPr lvl="0">
              <a:spcBef>
                <a:spcPts val="0"/>
              </a:spcBef>
              <a:spcAft>
                <a:spcPts val="0"/>
              </a:spcAft>
              <a:buSzPts val="5000"/>
              <a:buNone/>
              <a:defRPr sz="5000">
                <a:latin typeface="+mj-lt"/>
              </a:defRPr>
            </a:lvl1pPr>
            <a:lvl2pPr lvl="1">
              <a:spcBef>
                <a:spcPts val="0"/>
              </a:spcBef>
              <a:spcAft>
                <a:spcPts val="0"/>
              </a:spcAft>
              <a:buSzPts val="5000"/>
              <a:buNone/>
              <a:defRPr sz="5000"/>
            </a:lvl2pPr>
            <a:lvl3pPr lvl="2">
              <a:spcBef>
                <a:spcPts val="0"/>
              </a:spcBef>
              <a:spcAft>
                <a:spcPts val="0"/>
              </a:spcAft>
              <a:buSzPts val="5000"/>
              <a:buNone/>
              <a:defRPr sz="5000"/>
            </a:lvl3pPr>
            <a:lvl4pPr lvl="3">
              <a:spcBef>
                <a:spcPts val="0"/>
              </a:spcBef>
              <a:spcAft>
                <a:spcPts val="0"/>
              </a:spcAft>
              <a:buSzPts val="5000"/>
              <a:buNone/>
              <a:defRPr sz="5000"/>
            </a:lvl4pPr>
            <a:lvl5pPr lvl="4">
              <a:spcBef>
                <a:spcPts val="0"/>
              </a:spcBef>
              <a:spcAft>
                <a:spcPts val="0"/>
              </a:spcAft>
              <a:buSzPts val="5000"/>
              <a:buNone/>
              <a:defRPr sz="5000"/>
            </a:lvl5pPr>
            <a:lvl6pPr lvl="5">
              <a:spcBef>
                <a:spcPts val="0"/>
              </a:spcBef>
              <a:spcAft>
                <a:spcPts val="0"/>
              </a:spcAft>
              <a:buSzPts val="5000"/>
              <a:buNone/>
              <a:defRPr sz="5000"/>
            </a:lvl6pPr>
            <a:lvl7pPr lvl="6">
              <a:spcBef>
                <a:spcPts val="0"/>
              </a:spcBef>
              <a:spcAft>
                <a:spcPts val="0"/>
              </a:spcAft>
              <a:buSzPts val="5000"/>
              <a:buNone/>
              <a:defRPr sz="5000"/>
            </a:lvl7pPr>
            <a:lvl8pPr lvl="7">
              <a:spcBef>
                <a:spcPts val="0"/>
              </a:spcBef>
              <a:spcAft>
                <a:spcPts val="0"/>
              </a:spcAft>
              <a:buSzPts val="5000"/>
              <a:buNone/>
              <a:defRPr sz="5000"/>
            </a:lvl8pPr>
            <a:lvl9pPr lvl="8">
              <a:spcBef>
                <a:spcPts val="0"/>
              </a:spcBef>
              <a:spcAft>
                <a:spcPts val="0"/>
              </a:spcAft>
              <a:buSzPts val="5000"/>
              <a:buNone/>
              <a:defRPr sz="5000"/>
            </a:lvl9pPr>
          </a:lstStyle>
          <a:p>
            <a:endParaRPr dirty="0"/>
          </a:p>
        </p:txBody>
      </p:sp>
      <p:cxnSp>
        <p:nvCxnSpPr>
          <p:cNvPr id="11" name="Google Shape;11;p2"/>
          <p:cNvCxnSpPr>
            <a:cxnSpLocks/>
            <a:stCxn id="12" idx="4"/>
          </p:cNvCxnSpPr>
          <p:nvPr/>
        </p:nvCxnSpPr>
        <p:spPr>
          <a:xfrm>
            <a:off x="939750" y="1943840"/>
            <a:ext cx="0" cy="3199660"/>
          </a:xfrm>
          <a:prstGeom prst="straightConnector1">
            <a:avLst/>
          </a:prstGeom>
          <a:noFill/>
          <a:ln w="9525" cap="flat" cmpd="sng">
            <a:solidFill>
              <a:srgbClr val="8AB7E9"/>
            </a:solidFill>
            <a:prstDash val="solid"/>
            <a:round/>
            <a:headEnd type="none" w="med" len="med"/>
            <a:tailEnd type="none" w="med" len="med"/>
          </a:ln>
        </p:spPr>
      </p:cxnSp>
      <p:sp>
        <p:nvSpPr>
          <p:cNvPr id="12" name="Google Shape;12;p2"/>
          <p:cNvSpPr/>
          <p:nvPr/>
        </p:nvSpPr>
        <p:spPr>
          <a:xfrm>
            <a:off x="845250" y="1754840"/>
            <a:ext cx="189000" cy="189000"/>
          </a:xfrm>
          <a:prstGeom prst="ellipse">
            <a:avLst/>
          </a:prstGeom>
          <a:solidFill>
            <a:schemeClr val="accent1"/>
          </a:solidFill>
          <a:ln w="2857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3"/>
        <p:cNvGrpSpPr/>
        <p:nvPr/>
      </p:nvGrpSpPr>
      <p:grpSpPr>
        <a:xfrm>
          <a:off x="0" y="0"/>
          <a:ext cx="0" cy="0"/>
          <a:chOff x="0" y="0"/>
          <a:chExt cx="0" cy="0"/>
        </a:xfrm>
      </p:grpSpPr>
      <p:sp>
        <p:nvSpPr>
          <p:cNvPr id="14" name="Google Shape;14;p3"/>
          <p:cNvSpPr txBox="1">
            <a:spLocks noGrp="1"/>
          </p:cNvSpPr>
          <p:nvPr>
            <p:ph type="ctrTitle"/>
          </p:nvPr>
        </p:nvSpPr>
        <p:spPr>
          <a:xfrm>
            <a:off x="1530175" y="2307788"/>
            <a:ext cx="6767100" cy="5322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latin typeface="+mj-lt"/>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dirty="0"/>
          </a:p>
        </p:txBody>
      </p:sp>
      <p:sp>
        <p:nvSpPr>
          <p:cNvPr id="15" name="Google Shape;15;p3"/>
          <p:cNvSpPr txBox="1">
            <a:spLocks noGrp="1"/>
          </p:cNvSpPr>
          <p:nvPr>
            <p:ph type="subTitle" idx="1"/>
          </p:nvPr>
        </p:nvSpPr>
        <p:spPr>
          <a:xfrm>
            <a:off x="1567326" y="2782913"/>
            <a:ext cx="6927900" cy="3531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atin typeface="+mn-lt"/>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endParaRPr dirty="0"/>
          </a:p>
        </p:txBody>
      </p:sp>
      <p:sp>
        <p:nvSpPr>
          <p:cNvPr id="16" name="Google Shape;16;p3"/>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17" name="Google Shape;17;p3"/>
          <p:cNvCxnSpPr/>
          <p:nvPr/>
        </p:nvCxnSpPr>
        <p:spPr>
          <a:xfrm>
            <a:off x="939645" y="0"/>
            <a:ext cx="0" cy="5143500"/>
          </a:xfrm>
          <a:prstGeom prst="straightConnector1">
            <a:avLst/>
          </a:prstGeom>
          <a:noFill/>
          <a:ln w="9525" cap="flat" cmpd="sng">
            <a:solidFill>
              <a:srgbClr val="8AB7E9"/>
            </a:solidFill>
            <a:prstDash val="solid"/>
            <a:round/>
            <a:headEnd type="none" w="med" len="med"/>
            <a:tailEnd type="none" w="med" len="med"/>
          </a:ln>
        </p:spPr>
      </p:cxnSp>
      <p:sp>
        <p:nvSpPr>
          <p:cNvPr id="18" name="Google Shape;18;p3"/>
          <p:cNvSpPr/>
          <p:nvPr/>
        </p:nvSpPr>
        <p:spPr>
          <a:xfrm flipH="1">
            <a:off x="632556" y="2267403"/>
            <a:ext cx="614400" cy="614400"/>
          </a:xfrm>
          <a:prstGeom prst="ellipse">
            <a:avLst/>
          </a:prstGeom>
          <a:solidFill>
            <a:schemeClr val="accent1"/>
          </a:solidFill>
          <a:ln w="28575" cap="flat" cmpd="sng">
            <a:solidFill>
              <a:srgbClr val="8AB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lvl1pPr lvl="0" rtl="0">
              <a:spcBef>
                <a:spcPts val="0"/>
              </a:spcBef>
              <a:spcAft>
                <a:spcPts val="0"/>
              </a:spcAft>
              <a:buSzPts val="1800"/>
              <a:buFont typeface="Quicksand"/>
              <a:buNone/>
              <a:defRPr sz="1800">
                <a:latin typeface="+mj-lt"/>
                <a:ea typeface="Quicksand"/>
                <a:cs typeface="Quicksand"/>
                <a:sym typeface="Quicksand"/>
              </a:defRPr>
            </a:lvl1pPr>
            <a:lvl2pPr lvl="1" rtl="0">
              <a:spcBef>
                <a:spcPts val="0"/>
              </a:spcBef>
              <a:spcAft>
                <a:spcPts val="0"/>
              </a:spcAft>
              <a:buSzPts val="1800"/>
              <a:buFont typeface="Quicksand"/>
              <a:buNone/>
              <a:defRPr sz="1800">
                <a:latin typeface="Quicksand"/>
                <a:ea typeface="Quicksand"/>
                <a:cs typeface="Quicksand"/>
                <a:sym typeface="Quicksand"/>
              </a:defRPr>
            </a:lvl2pPr>
            <a:lvl3pPr lvl="2" rtl="0">
              <a:spcBef>
                <a:spcPts val="0"/>
              </a:spcBef>
              <a:spcAft>
                <a:spcPts val="0"/>
              </a:spcAft>
              <a:buSzPts val="1800"/>
              <a:buFont typeface="Quicksand"/>
              <a:buNone/>
              <a:defRPr sz="1800">
                <a:latin typeface="Quicksand"/>
                <a:ea typeface="Quicksand"/>
                <a:cs typeface="Quicksand"/>
                <a:sym typeface="Quicksand"/>
              </a:defRPr>
            </a:lvl3pPr>
            <a:lvl4pPr lvl="3" rtl="0">
              <a:spcBef>
                <a:spcPts val="0"/>
              </a:spcBef>
              <a:spcAft>
                <a:spcPts val="0"/>
              </a:spcAft>
              <a:buSzPts val="1800"/>
              <a:buFont typeface="Quicksand"/>
              <a:buNone/>
              <a:defRPr sz="1800">
                <a:latin typeface="Quicksand"/>
                <a:ea typeface="Quicksand"/>
                <a:cs typeface="Quicksand"/>
                <a:sym typeface="Quicksand"/>
              </a:defRPr>
            </a:lvl4pPr>
            <a:lvl5pPr lvl="4" rtl="0">
              <a:spcBef>
                <a:spcPts val="0"/>
              </a:spcBef>
              <a:spcAft>
                <a:spcPts val="0"/>
              </a:spcAft>
              <a:buSzPts val="1800"/>
              <a:buFont typeface="Quicksand"/>
              <a:buNone/>
              <a:defRPr sz="1800">
                <a:latin typeface="Quicksand"/>
                <a:ea typeface="Quicksand"/>
                <a:cs typeface="Quicksand"/>
                <a:sym typeface="Quicksand"/>
              </a:defRPr>
            </a:lvl5pPr>
            <a:lvl6pPr lvl="5" rtl="0">
              <a:spcBef>
                <a:spcPts val="0"/>
              </a:spcBef>
              <a:spcAft>
                <a:spcPts val="0"/>
              </a:spcAft>
              <a:buSzPts val="1800"/>
              <a:buFont typeface="Quicksand"/>
              <a:buNone/>
              <a:defRPr sz="1800">
                <a:latin typeface="Quicksand"/>
                <a:ea typeface="Quicksand"/>
                <a:cs typeface="Quicksand"/>
                <a:sym typeface="Quicksand"/>
              </a:defRPr>
            </a:lvl6pPr>
            <a:lvl7pPr lvl="6" rtl="0">
              <a:spcBef>
                <a:spcPts val="0"/>
              </a:spcBef>
              <a:spcAft>
                <a:spcPts val="0"/>
              </a:spcAft>
              <a:buSzPts val="1800"/>
              <a:buFont typeface="Quicksand"/>
              <a:buNone/>
              <a:defRPr sz="1800">
                <a:latin typeface="Quicksand"/>
                <a:ea typeface="Quicksand"/>
                <a:cs typeface="Quicksand"/>
                <a:sym typeface="Quicksand"/>
              </a:defRPr>
            </a:lvl7pPr>
            <a:lvl8pPr lvl="7" rtl="0">
              <a:spcBef>
                <a:spcPts val="0"/>
              </a:spcBef>
              <a:spcAft>
                <a:spcPts val="0"/>
              </a:spcAft>
              <a:buSzPts val="1800"/>
              <a:buFont typeface="Quicksand"/>
              <a:buNone/>
              <a:defRPr sz="1800">
                <a:latin typeface="Quicksand"/>
                <a:ea typeface="Quicksand"/>
                <a:cs typeface="Quicksand"/>
                <a:sym typeface="Quicksand"/>
              </a:defRPr>
            </a:lvl8pPr>
            <a:lvl9pPr lvl="8" rtl="0">
              <a:spcBef>
                <a:spcPts val="0"/>
              </a:spcBef>
              <a:spcAft>
                <a:spcPts val="0"/>
              </a:spcAft>
              <a:buSzPts val="1800"/>
              <a:buFont typeface="Quicksand"/>
              <a:buNone/>
              <a:defRPr sz="1800">
                <a:latin typeface="Quicksand"/>
                <a:ea typeface="Quicksand"/>
                <a:cs typeface="Quicksand"/>
                <a:sym typeface="Quicksand"/>
              </a:defRPr>
            </a:lvl9pPr>
          </a:lstStyle>
          <a:p>
            <a:endParaRPr dirty="0"/>
          </a:p>
        </p:txBody>
      </p:sp>
      <p:sp>
        <p:nvSpPr>
          <p:cNvPr id="27" name="Google Shape;27;p5"/>
          <p:cNvSpPr txBox="1">
            <a:spLocks noGrp="1"/>
          </p:cNvSpPr>
          <p:nvPr>
            <p:ph type="body" idx="1"/>
          </p:nvPr>
        </p:nvSpPr>
        <p:spPr>
          <a:xfrm>
            <a:off x="1165498" y="1086799"/>
            <a:ext cx="6858000" cy="3725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Clr>
                <a:srgbClr val="F3F3F3"/>
              </a:buClr>
              <a:buSzPts val="3000"/>
              <a:buFont typeface="Quicksand"/>
              <a:buChar char="◦"/>
              <a:defRPr sz="3000">
                <a:solidFill>
                  <a:srgbClr val="F3F3F3"/>
                </a:solidFill>
                <a:latin typeface="+mj-lt"/>
                <a:ea typeface="Quicksand"/>
                <a:cs typeface="Quicksand"/>
                <a:sym typeface="Quicksand"/>
              </a:defRPr>
            </a:lvl1pPr>
            <a:lvl2pPr marL="914400" lvl="1"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2pPr>
            <a:lvl3pPr marL="1371600" lvl="2" indent="-381000" rtl="0">
              <a:spcBef>
                <a:spcPts val="0"/>
              </a:spcBef>
              <a:spcAft>
                <a:spcPts val="0"/>
              </a:spcAft>
              <a:buClr>
                <a:srgbClr val="F3F3F3"/>
              </a:buClr>
              <a:buSzPts val="2400"/>
              <a:buFont typeface="Quicksand"/>
              <a:buChar char="■"/>
              <a:defRPr sz="2400">
                <a:solidFill>
                  <a:srgbClr val="F3F3F3"/>
                </a:solidFill>
                <a:latin typeface="Quicksand"/>
                <a:ea typeface="Quicksand"/>
                <a:cs typeface="Quicksand"/>
                <a:sym typeface="Quicksand"/>
              </a:defRPr>
            </a:lvl3pPr>
            <a:lvl4pPr marL="1828800" lvl="3"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4pPr>
            <a:lvl5pPr marL="2286000" lvl="4"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5pPr>
            <a:lvl6pPr marL="2743200" lvl="5"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6pPr>
            <a:lvl7pPr marL="3200400" lvl="6"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7pPr>
            <a:lvl8pPr marL="3657600" lvl="7"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8pPr>
            <a:lvl9pPr marL="4114800" lvl="8" indent="-342900" rtl="0">
              <a:spcBef>
                <a:spcPts val="0"/>
              </a:spcBef>
              <a:spcAft>
                <a:spcPts val="0"/>
              </a:spcAft>
              <a:buClr>
                <a:srgbClr val="F3F3F3"/>
              </a:buClr>
              <a:buSzPts val="1800"/>
              <a:buFont typeface="Quicksand"/>
              <a:buChar char="■"/>
              <a:defRPr sz="1800">
                <a:solidFill>
                  <a:srgbClr val="F3F3F3"/>
                </a:solidFill>
                <a:latin typeface="Quicksand"/>
                <a:ea typeface="Quicksand"/>
                <a:cs typeface="Quicksand"/>
                <a:sym typeface="Quicksand"/>
              </a:defRPr>
            </a:lvl9pPr>
          </a:lstStyle>
          <a:p>
            <a:endParaRPr dirty="0"/>
          </a:p>
        </p:txBody>
      </p:sp>
      <p:sp>
        <p:nvSpPr>
          <p:cNvPr id="28" name="Google Shape;28;p5"/>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29" name="Google Shape;29;p5"/>
          <p:cNvCxnSpPr/>
          <p:nvPr/>
        </p:nvCxnSpPr>
        <p:spPr>
          <a:xfrm>
            <a:off x="945638" y="0"/>
            <a:ext cx="0" cy="5143500"/>
          </a:xfrm>
          <a:prstGeom prst="straightConnector1">
            <a:avLst/>
          </a:prstGeom>
          <a:noFill/>
          <a:ln w="9525" cap="flat" cmpd="sng">
            <a:solidFill>
              <a:srgbClr val="8AB7E9"/>
            </a:solidFill>
            <a:prstDash val="solid"/>
            <a:round/>
            <a:headEnd type="none" w="med" len="med"/>
            <a:tailEnd type="none" w="med" len="med"/>
          </a:ln>
        </p:spPr>
      </p:cxnSp>
      <p:sp>
        <p:nvSpPr>
          <p:cNvPr id="30" name="Google Shape;30;p5"/>
          <p:cNvSpPr/>
          <p:nvPr/>
        </p:nvSpPr>
        <p:spPr>
          <a:xfrm>
            <a:off x="874396" y="605794"/>
            <a:ext cx="142500" cy="142500"/>
          </a:xfrm>
          <a:prstGeom prst="ellipse">
            <a:avLst/>
          </a:prstGeom>
          <a:solidFill>
            <a:schemeClr val="accent1"/>
          </a:solidFill>
          <a:ln w="28575" cap="flat" cmpd="sng">
            <a:solidFill>
              <a:srgbClr val="8AB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atin typeface="+mj-lt"/>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34" name="Google Shape;34;p6"/>
          <p:cNvSpPr txBox="1">
            <a:spLocks noGrp="1"/>
          </p:cNvSpPr>
          <p:nvPr>
            <p:ph type="body" idx="1"/>
          </p:nvPr>
        </p:nvSpPr>
        <p:spPr>
          <a:xfrm>
            <a:off x="1165475" y="1174117"/>
            <a:ext cx="33069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mn-lt"/>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dirty="0"/>
          </a:p>
        </p:txBody>
      </p:sp>
      <p:sp>
        <p:nvSpPr>
          <p:cNvPr id="35" name="Google Shape;35;p6"/>
          <p:cNvSpPr txBox="1">
            <a:spLocks noGrp="1"/>
          </p:cNvSpPr>
          <p:nvPr>
            <p:ph type="body" idx="2"/>
          </p:nvPr>
        </p:nvSpPr>
        <p:spPr>
          <a:xfrm>
            <a:off x="4671570" y="1174117"/>
            <a:ext cx="33069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atin typeface="+mn-lt"/>
              </a:defRPr>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dirty="0"/>
          </a:p>
        </p:txBody>
      </p:sp>
      <p:sp>
        <p:nvSpPr>
          <p:cNvPr id="36" name="Google Shape;36;p6"/>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37" name="Google Shape;37;p6"/>
          <p:cNvCxnSpPr/>
          <p:nvPr/>
        </p:nvCxnSpPr>
        <p:spPr>
          <a:xfrm>
            <a:off x="945638" y="0"/>
            <a:ext cx="0" cy="5143500"/>
          </a:xfrm>
          <a:prstGeom prst="straightConnector1">
            <a:avLst/>
          </a:prstGeom>
          <a:noFill/>
          <a:ln w="9525" cap="flat" cmpd="sng">
            <a:solidFill>
              <a:srgbClr val="8AB7E9"/>
            </a:solidFill>
            <a:prstDash val="solid"/>
            <a:round/>
            <a:headEnd type="none" w="med" len="med"/>
            <a:tailEnd type="none" w="med" len="med"/>
          </a:ln>
        </p:spPr>
      </p:cxnSp>
      <p:sp>
        <p:nvSpPr>
          <p:cNvPr id="38" name="Google Shape;38;p6"/>
          <p:cNvSpPr/>
          <p:nvPr/>
        </p:nvSpPr>
        <p:spPr>
          <a:xfrm>
            <a:off x="874396" y="605794"/>
            <a:ext cx="142500" cy="142500"/>
          </a:xfrm>
          <a:prstGeom prst="ellipse">
            <a:avLst/>
          </a:prstGeom>
          <a:solidFill>
            <a:schemeClr val="accent1"/>
          </a:solidFill>
          <a:ln w="28575" cap="flat" cmpd="sng">
            <a:solidFill>
              <a:srgbClr val="8AB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lvl1pPr lvl="0">
              <a:spcBef>
                <a:spcPts val="0"/>
              </a:spcBef>
              <a:spcAft>
                <a:spcPts val="0"/>
              </a:spcAft>
              <a:buSzPts val="1800"/>
              <a:buNone/>
              <a:defRPr>
                <a:latin typeface="+mj-lt"/>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dirty="0"/>
          </a:p>
        </p:txBody>
      </p:sp>
      <p:sp>
        <p:nvSpPr>
          <p:cNvPr id="51" name="Google Shape;51;p8"/>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cxnSp>
        <p:nvCxnSpPr>
          <p:cNvPr id="52" name="Google Shape;52;p8"/>
          <p:cNvCxnSpPr/>
          <p:nvPr/>
        </p:nvCxnSpPr>
        <p:spPr>
          <a:xfrm>
            <a:off x="945638" y="0"/>
            <a:ext cx="0" cy="5143500"/>
          </a:xfrm>
          <a:prstGeom prst="straightConnector1">
            <a:avLst/>
          </a:prstGeom>
          <a:noFill/>
          <a:ln w="9525" cap="flat" cmpd="sng">
            <a:solidFill>
              <a:srgbClr val="8AB7E9"/>
            </a:solidFill>
            <a:prstDash val="solid"/>
            <a:round/>
            <a:headEnd type="none" w="med" len="med"/>
            <a:tailEnd type="none" w="med" len="med"/>
          </a:ln>
        </p:spPr>
      </p:cxnSp>
      <p:sp>
        <p:nvSpPr>
          <p:cNvPr id="53" name="Google Shape;53;p8"/>
          <p:cNvSpPr/>
          <p:nvPr/>
        </p:nvSpPr>
        <p:spPr>
          <a:xfrm>
            <a:off x="874396" y="586477"/>
            <a:ext cx="142500" cy="142500"/>
          </a:xfrm>
          <a:prstGeom prst="ellipse">
            <a:avLst/>
          </a:prstGeom>
          <a:solidFill>
            <a:schemeClr val="accent1"/>
          </a:solidFill>
          <a:ln w="28575" cap="flat" cmpd="sng">
            <a:solidFill>
              <a:srgbClr val="8AB7E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165475" y="549649"/>
            <a:ext cx="6858000" cy="3450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1pPr>
            <a:lvl2pPr lvl="1">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2pPr>
            <a:lvl3pPr lvl="2">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3pPr>
            <a:lvl4pPr lvl="3">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4pPr>
            <a:lvl5pPr lvl="4">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5pPr>
            <a:lvl6pPr lvl="5">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6pPr>
            <a:lvl7pPr lvl="6">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7pPr>
            <a:lvl8pPr lvl="7">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8pPr>
            <a:lvl9pPr lvl="8">
              <a:spcBef>
                <a:spcPts val="0"/>
              </a:spcBef>
              <a:spcAft>
                <a:spcPts val="0"/>
              </a:spcAft>
              <a:buClr>
                <a:schemeClr val="accent1"/>
              </a:buClr>
              <a:buSzPts val="1800"/>
              <a:buFont typeface="Quicksand"/>
              <a:buNone/>
              <a:defRPr sz="1800">
                <a:solidFill>
                  <a:schemeClr val="accent1"/>
                </a:solidFill>
                <a:latin typeface="Quicksand"/>
                <a:ea typeface="Quicksand"/>
                <a:cs typeface="Quicksand"/>
                <a:sym typeface="Quicksand"/>
              </a:defRPr>
            </a:lvl9pPr>
          </a:lstStyle>
          <a:p>
            <a:endParaRPr dirty="0"/>
          </a:p>
        </p:txBody>
      </p:sp>
      <p:sp>
        <p:nvSpPr>
          <p:cNvPr id="7" name="Google Shape;7;p1"/>
          <p:cNvSpPr txBox="1">
            <a:spLocks noGrp="1"/>
          </p:cNvSpPr>
          <p:nvPr>
            <p:ph type="body" idx="1"/>
          </p:nvPr>
        </p:nvSpPr>
        <p:spPr>
          <a:xfrm>
            <a:off x="1165498" y="1086799"/>
            <a:ext cx="6858000" cy="37257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1"/>
              </a:buClr>
              <a:buSzPts val="2400"/>
              <a:buFont typeface="Quicksand"/>
              <a:buChar char="◦"/>
              <a:defRPr sz="2400">
                <a:solidFill>
                  <a:schemeClr val="lt1"/>
                </a:solidFill>
                <a:latin typeface="Quicksand"/>
                <a:ea typeface="Quicksand"/>
                <a:cs typeface="Quicksand"/>
                <a:sym typeface="Quicksand"/>
              </a:defRPr>
            </a:lvl1pPr>
            <a:lvl2pPr marL="914400" lvl="1" indent="-381000">
              <a:spcBef>
                <a:spcPts val="0"/>
              </a:spcBef>
              <a:spcAft>
                <a:spcPts val="0"/>
              </a:spcAft>
              <a:buClr>
                <a:schemeClr val="accent1"/>
              </a:buClr>
              <a:buSzPts val="2400"/>
              <a:buFont typeface="Quicksand"/>
              <a:buChar char="▫"/>
              <a:defRPr sz="2400">
                <a:solidFill>
                  <a:schemeClr val="lt1"/>
                </a:solidFill>
                <a:latin typeface="Quicksand"/>
                <a:ea typeface="Quicksand"/>
                <a:cs typeface="Quicksand"/>
                <a:sym typeface="Quicksand"/>
              </a:defRPr>
            </a:lvl2pPr>
            <a:lvl3pPr marL="1371600" lvl="2" indent="-381000">
              <a:spcBef>
                <a:spcPts val="0"/>
              </a:spcBef>
              <a:spcAft>
                <a:spcPts val="0"/>
              </a:spcAft>
              <a:buClr>
                <a:schemeClr val="accent1"/>
              </a:buClr>
              <a:buSzPts val="2400"/>
              <a:buFont typeface="Quicksand"/>
              <a:buChar char="■"/>
              <a:defRPr sz="2400">
                <a:solidFill>
                  <a:schemeClr val="lt1"/>
                </a:solidFill>
                <a:latin typeface="Quicksand"/>
                <a:ea typeface="Quicksand"/>
                <a:cs typeface="Quicksand"/>
                <a:sym typeface="Quicksand"/>
              </a:defRPr>
            </a:lvl3pPr>
            <a:lvl4pPr marL="1828800" lvl="3"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4pPr>
            <a:lvl5pPr marL="2286000" lvl="4"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5pPr>
            <a:lvl6pPr marL="2743200" lvl="5"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6pPr>
            <a:lvl7pPr marL="3200400" lvl="6"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7pPr>
            <a:lvl8pPr marL="3657600" lvl="7"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8pPr>
            <a:lvl9pPr marL="4114800" lvl="8" indent="-381000">
              <a:spcBef>
                <a:spcPts val="0"/>
              </a:spcBef>
              <a:spcAft>
                <a:spcPts val="0"/>
              </a:spcAft>
              <a:buClr>
                <a:schemeClr val="lt1"/>
              </a:buClr>
              <a:buSzPts val="2400"/>
              <a:buFont typeface="Quicksand"/>
              <a:buChar char="■"/>
              <a:defRPr sz="2400">
                <a:solidFill>
                  <a:schemeClr val="lt1"/>
                </a:solidFill>
                <a:latin typeface="Quicksand"/>
                <a:ea typeface="Quicksand"/>
                <a:cs typeface="Quicksand"/>
                <a:sym typeface="Quicksand"/>
              </a:defRPr>
            </a:lvl9pPr>
          </a:lstStyle>
          <a:p>
            <a:endParaRPr/>
          </a:p>
        </p:txBody>
      </p:sp>
      <p:sp>
        <p:nvSpPr>
          <p:cNvPr id="8" name="Google Shape;8;p1"/>
          <p:cNvSpPr txBox="1">
            <a:spLocks noGrp="1"/>
          </p:cNvSpPr>
          <p:nvPr>
            <p:ph type="sldNum" idx="12"/>
          </p:nvPr>
        </p:nvSpPr>
        <p:spPr>
          <a:xfrm>
            <a:off x="8523157" y="4810082"/>
            <a:ext cx="548700" cy="315300"/>
          </a:xfrm>
          <a:prstGeom prst="rect">
            <a:avLst/>
          </a:prstGeom>
          <a:noFill/>
          <a:ln>
            <a:noFill/>
          </a:ln>
        </p:spPr>
        <p:txBody>
          <a:bodyPr spcFirstLastPara="1" wrap="square" lIns="91425" tIns="91425" rIns="91425" bIns="91425" anchor="t" anchorCtr="0">
            <a:noAutofit/>
          </a:bodyPr>
          <a:lstStyle>
            <a:lvl1pPr lvl="0" algn="r">
              <a:buNone/>
              <a:defRPr sz="800">
                <a:solidFill>
                  <a:schemeClr val="accent1"/>
                </a:solidFill>
                <a:latin typeface="+mn-lt"/>
                <a:ea typeface="Quicksand"/>
                <a:cs typeface="Quicksand"/>
                <a:sym typeface="Quicksand"/>
              </a:defRPr>
            </a:lvl1pPr>
            <a:lvl2pPr lvl="1" algn="r">
              <a:buNone/>
              <a:defRPr sz="1200">
                <a:solidFill>
                  <a:schemeClr val="accent1"/>
                </a:solidFill>
                <a:latin typeface="Quicksand"/>
                <a:ea typeface="Quicksand"/>
                <a:cs typeface="Quicksand"/>
                <a:sym typeface="Quicksand"/>
              </a:defRPr>
            </a:lvl2pPr>
            <a:lvl3pPr lvl="2" algn="r">
              <a:buNone/>
              <a:defRPr sz="1200">
                <a:solidFill>
                  <a:schemeClr val="accent1"/>
                </a:solidFill>
                <a:latin typeface="Quicksand"/>
                <a:ea typeface="Quicksand"/>
                <a:cs typeface="Quicksand"/>
                <a:sym typeface="Quicksand"/>
              </a:defRPr>
            </a:lvl3pPr>
            <a:lvl4pPr lvl="3" algn="r">
              <a:buNone/>
              <a:defRPr sz="1200">
                <a:solidFill>
                  <a:schemeClr val="accent1"/>
                </a:solidFill>
                <a:latin typeface="Quicksand"/>
                <a:ea typeface="Quicksand"/>
                <a:cs typeface="Quicksand"/>
                <a:sym typeface="Quicksand"/>
              </a:defRPr>
            </a:lvl4pPr>
            <a:lvl5pPr lvl="4" algn="r">
              <a:buNone/>
              <a:defRPr sz="1200">
                <a:solidFill>
                  <a:schemeClr val="accent1"/>
                </a:solidFill>
                <a:latin typeface="Quicksand"/>
                <a:ea typeface="Quicksand"/>
                <a:cs typeface="Quicksand"/>
                <a:sym typeface="Quicksand"/>
              </a:defRPr>
            </a:lvl5pPr>
            <a:lvl6pPr lvl="5" algn="r">
              <a:buNone/>
              <a:defRPr sz="1200">
                <a:solidFill>
                  <a:schemeClr val="accent1"/>
                </a:solidFill>
                <a:latin typeface="Quicksand"/>
                <a:ea typeface="Quicksand"/>
                <a:cs typeface="Quicksand"/>
                <a:sym typeface="Quicksand"/>
              </a:defRPr>
            </a:lvl6pPr>
            <a:lvl7pPr lvl="6" algn="r">
              <a:buNone/>
              <a:defRPr sz="1200">
                <a:solidFill>
                  <a:schemeClr val="accent1"/>
                </a:solidFill>
                <a:latin typeface="Quicksand"/>
                <a:ea typeface="Quicksand"/>
                <a:cs typeface="Quicksand"/>
                <a:sym typeface="Quicksand"/>
              </a:defRPr>
            </a:lvl7pPr>
            <a:lvl8pPr lvl="7" algn="r">
              <a:buNone/>
              <a:defRPr sz="1200">
                <a:solidFill>
                  <a:schemeClr val="accent1"/>
                </a:solidFill>
                <a:latin typeface="Quicksand"/>
                <a:ea typeface="Quicksand"/>
                <a:cs typeface="Quicksand"/>
                <a:sym typeface="Quicksand"/>
              </a:defRPr>
            </a:lvl8pPr>
            <a:lvl9pPr lvl="8" algn="r">
              <a:buNone/>
              <a:defRPr sz="1200">
                <a:solidFill>
                  <a:schemeClr val="accent1"/>
                </a:solidFill>
                <a:latin typeface="Quicksand"/>
                <a:ea typeface="Quicksand"/>
                <a:cs typeface="Quicksand"/>
                <a:sym typeface="Quicksand"/>
              </a:defRPr>
            </a:lvl9pPr>
          </a:lstStyle>
          <a:p>
            <a:fld id="{00000000-1234-1234-1234-123412341234}" type="slidenum">
              <a:rPr lang="en" smtClean="0"/>
              <a:pPr/>
              <a:t>‹#›</a:t>
            </a:fld>
            <a:endParaRPr lang="en"/>
          </a:p>
        </p:txBody>
      </p:sp>
      <p:pic>
        <p:nvPicPr>
          <p:cNvPr id="2" name="Picture 1" descr="A logo of a company&#10;&#10;Description automatically generated">
            <a:extLst>
              <a:ext uri="{FF2B5EF4-FFF2-40B4-BE49-F238E27FC236}">
                <a16:creationId xmlns:a16="http://schemas.microsoft.com/office/drawing/2014/main" id="{95452646-D636-200C-D3CD-5EF4A1FEC505}"/>
              </a:ext>
            </a:extLst>
          </p:cNvPr>
          <p:cNvPicPr>
            <a:picLocks noChangeAspect="1"/>
          </p:cNvPicPr>
          <p:nvPr userDrawn="1"/>
        </p:nvPicPr>
        <p:blipFill>
          <a:blip r:embed="rId7"/>
          <a:stretch>
            <a:fillRect/>
          </a:stretch>
        </p:blipFill>
        <p:spPr>
          <a:xfrm>
            <a:off x="194234" y="4511340"/>
            <a:ext cx="560839" cy="380191"/>
          </a:xfrm>
          <a:prstGeom prst="rect">
            <a:avLst/>
          </a:prstGeom>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4"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2"/>
          <p:cNvSpPr txBox="1">
            <a:spLocks noGrp="1"/>
          </p:cNvSpPr>
          <p:nvPr>
            <p:ph type="ctrTitle"/>
          </p:nvPr>
        </p:nvSpPr>
        <p:spPr>
          <a:xfrm>
            <a:off x="1319175" y="1167865"/>
            <a:ext cx="6680400" cy="163721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000" b="1" dirty="0">
                <a:latin typeface="Arial" panose="020B0604020202020204" pitchFamily="34" charset="0"/>
                <a:cs typeface="Arial" panose="020B0604020202020204" pitchFamily="34" charset="0"/>
              </a:rPr>
              <a:t>THE LEADER IN TODAY’S NON-QM PROGRAMS</a:t>
            </a:r>
            <a:endParaRPr sz="40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B9AD98BD-384A-288A-B9FF-AF995A5BC3C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5567" r="198" b="78117"/>
          <a:stretch/>
        </p:blipFill>
        <p:spPr>
          <a:xfrm flipH="1">
            <a:off x="3278154" y="2654619"/>
            <a:ext cx="5865846" cy="3051707"/>
          </a:xfrm>
          <a:prstGeom prst="rect">
            <a:avLst/>
          </a:prstGeom>
          <a:effectLst>
            <a:outerShdw blurRad="50800" dist="50800" dir="5400000" algn="ctr" rotWithShape="0">
              <a:srgbClr val="000000">
                <a:alpha val="0"/>
              </a:srgbClr>
            </a:outerShdw>
          </a:effectLst>
        </p:spPr>
      </p:pic>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76760" y="1146087"/>
            <a:ext cx="6990479" cy="336068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Designed for Independent Contractor borrowers on a 1099</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Great option for 1099 borrowers who have a low business expense ratio and only use one bank account for both business and personal expenses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Income Docs: Most recent two years 1099s and most recent two months bank statements to show recent YTD deposits supporting 1099 income</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Qualifying income is calculated by taking the average between the most recent two years 1099s and YTD to support</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Excellent option for real estate agents, insurance agents, etc.</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Available up to 80% LTV</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FICOS down to 600</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Property Types: SFRs, Condos, Townhomes</a:t>
            </a:r>
          </a:p>
        </p:txBody>
      </p:sp>
      <p:sp>
        <p:nvSpPr>
          <p:cNvPr id="2" name="Google Shape;129;p19">
            <a:extLst>
              <a:ext uri="{FF2B5EF4-FFF2-40B4-BE49-F238E27FC236}">
                <a16:creationId xmlns:a16="http://schemas.microsoft.com/office/drawing/2014/main" id="{484EEB34-1418-98C5-3D72-6A9B796F1FA2}"/>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1099 ONLY</a:t>
            </a:r>
          </a:p>
        </p:txBody>
      </p:sp>
      <p:cxnSp>
        <p:nvCxnSpPr>
          <p:cNvPr id="6" name="Straight Connector 5">
            <a:extLst>
              <a:ext uri="{FF2B5EF4-FFF2-40B4-BE49-F238E27FC236}">
                <a16:creationId xmlns:a16="http://schemas.microsoft.com/office/drawing/2014/main" id="{114229C5-E9C0-25EA-C30B-C18DDDD506B3}"/>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grpSp>
        <p:nvGrpSpPr>
          <p:cNvPr id="3" name="Google Shape;313;p32">
            <a:extLst>
              <a:ext uri="{FF2B5EF4-FFF2-40B4-BE49-F238E27FC236}">
                <a16:creationId xmlns:a16="http://schemas.microsoft.com/office/drawing/2014/main" id="{5C56D434-18AF-8730-BFA0-31A01FA2E9C7}"/>
              </a:ext>
            </a:extLst>
          </p:cNvPr>
          <p:cNvGrpSpPr/>
          <p:nvPr/>
        </p:nvGrpSpPr>
        <p:grpSpPr>
          <a:xfrm rot="829187">
            <a:off x="7356371" y="3207854"/>
            <a:ext cx="998466" cy="1530319"/>
            <a:chOff x="5011702" y="465959"/>
            <a:chExt cx="2736410" cy="4222433"/>
          </a:xfrm>
          <a:solidFill>
            <a:schemeClr val="bg2">
              <a:lumMod val="50000"/>
            </a:schemeClr>
          </a:solidFill>
        </p:grpSpPr>
        <p:sp>
          <p:nvSpPr>
            <p:cNvPr id="4" name="Google Shape;314;p32">
              <a:extLst>
                <a:ext uri="{FF2B5EF4-FFF2-40B4-BE49-F238E27FC236}">
                  <a16:creationId xmlns:a16="http://schemas.microsoft.com/office/drawing/2014/main" id="{FBADA770-978D-3F0A-C278-D62D2ED8F83C}"/>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315;p32">
              <a:extLst>
                <a:ext uri="{FF2B5EF4-FFF2-40B4-BE49-F238E27FC236}">
                  <a16:creationId xmlns:a16="http://schemas.microsoft.com/office/drawing/2014/main" id="{81356E52-931E-4451-84AA-287D9E3AF7C8}"/>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316;p32">
              <a:extLst>
                <a:ext uri="{FF2B5EF4-FFF2-40B4-BE49-F238E27FC236}">
                  <a16:creationId xmlns:a16="http://schemas.microsoft.com/office/drawing/2014/main" id="{809BB1B4-6A73-75C8-AE64-3CF3BCDE688E}"/>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7;p32">
              <a:extLst>
                <a:ext uri="{FF2B5EF4-FFF2-40B4-BE49-F238E27FC236}">
                  <a16:creationId xmlns:a16="http://schemas.microsoft.com/office/drawing/2014/main" id="{4F87B6C7-B580-4B04-693F-6C4D1A7D1521}"/>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9" name="Picture 8">
            <a:extLst>
              <a:ext uri="{FF2B5EF4-FFF2-40B4-BE49-F238E27FC236}">
                <a16:creationId xmlns:a16="http://schemas.microsoft.com/office/drawing/2014/main" id="{5C397C76-DFFB-C6A1-E63E-B84C84E7CE14}"/>
              </a:ext>
            </a:extLst>
          </p:cNvPr>
          <p:cNvPicPr>
            <a:picLocks noChangeAspect="1"/>
          </p:cNvPicPr>
          <p:nvPr/>
        </p:nvPicPr>
        <p:blipFill>
          <a:blip r:embed="rId3"/>
          <a:stretch>
            <a:fillRect/>
          </a:stretch>
        </p:blipFill>
        <p:spPr>
          <a:xfrm rot="845451">
            <a:off x="7405475" y="3399188"/>
            <a:ext cx="900256" cy="11566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556867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76760" y="1146088"/>
            <a:ext cx="6990479" cy="313815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We can do investment properties as Full Doc, Bank Statement, or DSCR loans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10+ financed properties is fine (our max is 20 but can go above on case by case)</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Allowable property types include:</a:t>
            </a:r>
          </a:p>
          <a:p>
            <a:pPr marL="285750" lvl="8" indent="-285750">
              <a:spcBef>
                <a:spcPts val="600"/>
              </a:spcBef>
              <a:spcAft>
                <a:spcPts val="600"/>
              </a:spcAft>
              <a:buClr>
                <a:srgbClr val="8AB7E9"/>
              </a:buClr>
              <a:buSzPct val="130000"/>
              <a:buFont typeface="Arial" panose="020B0604020202020204" pitchFamily="34" charset="0"/>
              <a:buChar char="•"/>
            </a:pPr>
            <a:r>
              <a:rPr lang="en-US" sz="1050" i="1" dirty="0">
                <a:solidFill>
                  <a:srgbClr val="0033A1"/>
                </a:solidFill>
                <a:latin typeface="+mn-lt"/>
              </a:rPr>
              <a:t>Short Term Rentals (</a:t>
            </a:r>
            <a:r>
              <a:rPr lang="en-US" sz="1050" i="1" dirty="0" err="1">
                <a:solidFill>
                  <a:srgbClr val="0033A1"/>
                </a:solidFill>
                <a:latin typeface="+mn-lt"/>
              </a:rPr>
              <a:t>AirBnB</a:t>
            </a:r>
            <a:r>
              <a:rPr lang="en-US" sz="1050" i="1" dirty="0">
                <a:solidFill>
                  <a:srgbClr val="0033A1"/>
                </a:solidFill>
                <a:latin typeface="+mn-lt"/>
              </a:rPr>
              <a:t>, VRBO)</a:t>
            </a:r>
          </a:p>
          <a:p>
            <a:pPr marL="285750" lvl="1" indent="-285750">
              <a:spcBef>
                <a:spcPts val="600"/>
              </a:spcBef>
              <a:spcAft>
                <a:spcPts val="600"/>
              </a:spcAft>
              <a:buClr>
                <a:srgbClr val="8AB7E9"/>
              </a:buClr>
              <a:buSzPct val="130000"/>
              <a:buFont typeface="Arial" panose="020B0604020202020204" pitchFamily="34" charset="0"/>
              <a:buChar char="•"/>
            </a:pPr>
            <a:r>
              <a:rPr lang="en-US" sz="1050" i="1" dirty="0">
                <a:solidFill>
                  <a:srgbClr val="0033A1"/>
                </a:solidFill>
                <a:latin typeface="+mn-lt"/>
              </a:rPr>
              <a:t>Condotels</a:t>
            </a:r>
          </a:p>
          <a:p>
            <a:pPr marL="285750" lvl="1" indent="-285750">
              <a:spcBef>
                <a:spcPts val="600"/>
              </a:spcBef>
              <a:spcAft>
                <a:spcPts val="600"/>
              </a:spcAft>
              <a:buClr>
                <a:srgbClr val="8AB7E9"/>
              </a:buClr>
              <a:buSzPct val="130000"/>
              <a:buFont typeface="Arial" panose="020B0604020202020204" pitchFamily="34" charset="0"/>
              <a:buChar char="•"/>
            </a:pPr>
            <a:r>
              <a:rPr lang="en-US" sz="1050" i="1" dirty="0">
                <a:solidFill>
                  <a:srgbClr val="0033A1"/>
                </a:solidFill>
                <a:latin typeface="+mn-lt"/>
              </a:rPr>
              <a:t>Adult Care Facilities</a:t>
            </a:r>
          </a:p>
          <a:p>
            <a:pPr marL="285750" lvl="1" indent="-285750">
              <a:spcBef>
                <a:spcPts val="600"/>
              </a:spcBef>
              <a:spcAft>
                <a:spcPts val="600"/>
              </a:spcAft>
              <a:buClr>
                <a:srgbClr val="8AB7E9"/>
              </a:buClr>
              <a:buSzPct val="130000"/>
              <a:buFont typeface="Arial" panose="020B0604020202020204" pitchFamily="34" charset="0"/>
              <a:buChar char="•"/>
            </a:pPr>
            <a:r>
              <a:rPr lang="en-US" sz="1050" i="1" dirty="0">
                <a:solidFill>
                  <a:srgbClr val="0033A1"/>
                </a:solidFill>
                <a:latin typeface="+mn-lt"/>
              </a:rPr>
              <a:t>Sober Living Homes</a:t>
            </a:r>
          </a:p>
          <a:p>
            <a:pPr marL="285750" lvl="1" indent="-285750">
              <a:spcBef>
                <a:spcPts val="600"/>
              </a:spcBef>
              <a:spcAft>
                <a:spcPts val="600"/>
              </a:spcAft>
              <a:buClr>
                <a:srgbClr val="8AB7E9"/>
              </a:buClr>
              <a:buSzPct val="130000"/>
              <a:buFont typeface="Arial" panose="020B0604020202020204" pitchFamily="34" charset="0"/>
              <a:buChar char="•"/>
            </a:pPr>
            <a:r>
              <a:rPr lang="en-US" sz="1050" i="1" dirty="0">
                <a:solidFill>
                  <a:srgbClr val="0033A1"/>
                </a:solidFill>
                <a:latin typeface="+mn-lt"/>
              </a:rPr>
              <a:t>Manufactured Homes</a:t>
            </a:r>
          </a:p>
          <a:p>
            <a:pPr marL="285750" lvl="1" indent="-285750">
              <a:spcBef>
                <a:spcPts val="600"/>
              </a:spcBef>
              <a:spcAft>
                <a:spcPts val="600"/>
              </a:spcAft>
              <a:buClr>
                <a:srgbClr val="FFBF3C"/>
              </a:buClr>
              <a:buSzPct val="130000"/>
              <a:buFont typeface="Wingdings" panose="05000000000000000000" pitchFamily="2" charset="2"/>
              <a:buChar char="§"/>
            </a:pPr>
            <a:endParaRPr lang="en-US" sz="1200" dirty="0">
              <a:solidFill>
                <a:schemeClr val="tx2">
                  <a:lumMod val="25000"/>
                </a:schemeClr>
              </a:solidFill>
              <a:latin typeface="+mn-lt"/>
            </a:endParaRPr>
          </a:p>
        </p:txBody>
      </p:sp>
      <p:sp>
        <p:nvSpPr>
          <p:cNvPr id="2" name="Google Shape;129;p19">
            <a:extLst>
              <a:ext uri="{FF2B5EF4-FFF2-40B4-BE49-F238E27FC236}">
                <a16:creationId xmlns:a16="http://schemas.microsoft.com/office/drawing/2014/main" id="{484EEB34-1418-98C5-3D72-6A9B796F1FA2}"/>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INVESTORS</a:t>
            </a:r>
          </a:p>
        </p:txBody>
      </p:sp>
      <p:cxnSp>
        <p:nvCxnSpPr>
          <p:cNvPr id="6" name="Straight Connector 5">
            <a:extLst>
              <a:ext uri="{FF2B5EF4-FFF2-40B4-BE49-F238E27FC236}">
                <a16:creationId xmlns:a16="http://schemas.microsoft.com/office/drawing/2014/main" id="{114229C5-E9C0-25EA-C30B-C18DDDD506B3}"/>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pic>
        <p:nvPicPr>
          <p:cNvPr id="11" name="Picture 10" descr="A house with money and a bag of money&#10;&#10;Description automatically generated with low confidence">
            <a:extLst>
              <a:ext uri="{FF2B5EF4-FFF2-40B4-BE49-F238E27FC236}">
                <a16:creationId xmlns:a16="http://schemas.microsoft.com/office/drawing/2014/main" id="{114051E9-3D70-4BF6-C4C4-988E1D688F53}"/>
              </a:ext>
            </a:extLst>
          </p:cNvPr>
          <p:cNvPicPr>
            <a:picLocks noChangeAspect="1"/>
          </p:cNvPicPr>
          <p:nvPr/>
        </p:nvPicPr>
        <p:blipFill rotWithShape="1">
          <a:blip r:embed="rId3"/>
          <a:srcRect l="3120" t="6794" r="2220" b="7707"/>
          <a:stretch/>
        </p:blipFill>
        <p:spPr>
          <a:xfrm>
            <a:off x="6366424" y="3044459"/>
            <a:ext cx="2303189" cy="1865322"/>
          </a:xfrm>
          <a:prstGeom prst="ellipse">
            <a:avLst/>
          </a:prstGeom>
          <a:ln>
            <a:noFill/>
          </a:ln>
          <a:effectLst>
            <a:softEdge rad="112500"/>
          </a:effectLst>
        </p:spPr>
      </p:pic>
    </p:spTree>
    <p:extLst>
      <p:ext uri="{BB962C8B-B14F-4D97-AF65-F5344CB8AC3E}">
        <p14:creationId xmlns:p14="http://schemas.microsoft.com/office/powerpoint/2010/main" val="1770633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4" name="Arrow: Pentagon 3">
            <a:extLst>
              <a:ext uri="{FF2B5EF4-FFF2-40B4-BE49-F238E27FC236}">
                <a16:creationId xmlns:a16="http://schemas.microsoft.com/office/drawing/2014/main" id="{53C0BF8B-4E3D-4DD0-8906-7CCA31BC2034}"/>
              </a:ext>
            </a:extLst>
          </p:cNvPr>
          <p:cNvSpPr/>
          <p:nvPr/>
        </p:nvSpPr>
        <p:spPr>
          <a:xfrm>
            <a:off x="955651" y="1142153"/>
            <a:ext cx="6270171" cy="345000"/>
          </a:xfrm>
          <a:prstGeom prst="homePlat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PROGRAM HIGHLIGHTS</a:t>
            </a:r>
          </a:p>
        </p:txBody>
      </p:sp>
      <p:sp>
        <p:nvSpPr>
          <p:cNvPr id="12" name="Google Shape;146;p21">
            <a:extLst>
              <a:ext uri="{FF2B5EF4-FFF2-40B4-BE49-F238E27FC236}">
                <a16:creationId xmlns:a16="http://schemas.microsoft.com/office/drawing/2014/main" id="{1615C26B-0F1A-4E37-AFB4-7F529CF2403C}"/>
              </a:ext>
            </a:extLst>
          </p:cNvPr>
          <p:cNvSpPr txBox="1">
            <a:spLocks/>
          </p:cNvSpPr>
          <p:nvPr/>
        </p:nvSpPr>
        <p:spPr>
          <a:xfrm>
            <a:off x="1143000" y="673401"/>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dirty="0">
                <a:solidFill>
                  <a:schemeClr val="bg1"/>
                </a:solidFill>
              </a:rPr>
              <a:t>ATR-IN-FULL</a:t>
            </a: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10521" y="1590638"/>
            <a:ext cx="6990479" cy="3436843"/>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Available on SFRs, 2-4 units, Condos, Townhomes, Condotels, and Non-Warrantable Condos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Max 80% LTV on Purchases and 75% LTV on Cash Out</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The loan qualifies on fair market rents covering PITIA. Nothing else! No DTI</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Up to $4M Loan Amounts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Non-Owner Occupied Only</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reserves required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income or job verification</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5yr/7yr ARM &amp; 30-year fixed or 10 -ear IO 40-year term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Reconciled rent estimate based on 1007 or lease agreement</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DSCR must be 1.00 (Down to .80 case by case)</a:t>
            </a:r>
          </a:p>
        </p:txBody>
      </p:sp>
      <p:sp>
        <p:nvSpPr>
          <p:cNvPr id="17" name="Google Shape;176;p25">
            <a:extLst>
              <a:ext uri="{FF2B5EF4-FFF2-40B4-BE49-F238E27FC236}">
                <a16:creationId xmlns:a16="http://schemas.microsoft.com/office/drawing/2014/main" id="{7D9B23AB-CAAA-4A20-A0AD-585A70CE84BD}"/>
              </a:ext>
            </a:extLst>
          </p:cNvPr>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DSCR - INVESTOR CASH FLOW</a:t>
            </a:r>
            <a:endParaRPr sz="2400" dirty="0"/>
          </a:p>
        </p:txBody>
      </p:sp>
      <p:sp>
        <p:nvSpPr>
          <p:cNvPr id="2" name="Google Shape;129;p19">
            <a:extLst>
              <a:ext uri="{FF2B5EF4-FFF2-40B4-BE49-F238E27FC236}">
                <a16:creationId xmlns:a16="http://schemas.microsoft.com/office/drawing/2014/main" id="{ABA5C96D-84A9-D410-3DA4-7A451D159AC0}"/>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INVESTOR CASH FLOW</a:t>
            </a:r>
          </a:p>
        </p:txBody>
      </p:sp>
      <p:cxnSp>
        <p:nvCxnSpPr>
          <p:cNvPr id="5" name="Straight Connector 4">
            <a:extLst>
              <a:ext uri="{FF2B5EF4-FFF2-40B4-BE49-F238E27FC236}">
                <a16:creationId xmlns:a16="http://schemas.microsoft.com/office/drawing/2014/main" id="{1A8F82B4-1887-4463-033C-87853FA89352}"/>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grpSp>
        <p:nvGrpSpPr>
          <p:cNvPr id="6" name="Google Shape;313;p32">
            <a:extLst>
              <a:ext uri="{FF2B5EF4-FFF2-40B4-BE49-F238E27FC236}">
                <a16:creationId xmlns:a16="http://schemas.microsoft.com/office/drawing/2014/main" id="{4F287E04-4561-8EAC-86D9-1DE2E35D00DE}"/>
              </a:ext>
            </a:extLst>
          </p:cNvPr>
          <p:cNvGrpSpPr/>
          <p:nvPr/>
        </p:nvGrpSpPr>
        <p:grpSpPr>
          <a:xfrm rot="859100">
            <a:off x="7269807" y="2863319"/>
            <a:ext cx="1173534" cy="1792886"/>
            <a:chOff x="5011702" y="465959"/>
            <a:chExt cx="2736410" cy="4222433"/>
          </a:xfrm>
          <a:solidFill>
            <a:schemeClr val="bg2">
              <a:lumMod val="50000"/>
            </a:schemeClr>
          </a:solidFill>
        </p:grpSpPr>
        <p:sp>
          <p:nvSpPr>
            <p:cNvPr id="7" name="Google Shape;314;p32">
              <a:extLst>
                <a:ext uri="{FF2B5EF4-FFF2-40B4-BE49-F238E27FC236}">
                  <a16:creationId xmlns:a16="http://schemas.microsoft.com/office/drawing/2014/main" id="{628AA494-1FD0-607F-6AC6-481E88703422}"/>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315;p32">
              <a:extLst>
                <a:ext uri="{FF2B5EF4-FFF2-40B4-BE49-F238E27FC236}">
                  <a16:creationId xmlns:a16="http://schemas.microsoft.com/office/drawing/2014/main" id="{31369AEB-87E8-54AC-5FFA-42251D657ABE}"/>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6;p32">
              <a:extLst>
                <a:ext uri="{FF2B5EF4-FFF2-40B4-BE49-F238E27FC236}">
                  <a16:creationId xmlns:a16="http://schemas.microsoft.com/office/drawing/2014/main" id="{5EB085F0-D051-24DB-1353-2B0BB8788010}"/>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7;p32">
              <a:extLst>
                <a:ext uri="{FF2B5EF4-FFF2-40B4-BE49-F238E27FC236}">
                  <a16:creationId xmlns:a16="http://schemas.microsoft.com/office/drawing/2014/main" id="{9CA70FEA-3B45-4CA9-5967-E831E9E04E71}"/>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1" name="Picture 10">
            <a:extLst>
              <a:ext uri="{FF2B5EF4-FFF2-40B4-BE49-F238E27FC236}">
                <a16:creationId xmlns:a16="http://schemas.microsoft.com/office/drawing/2014/main" id="{ADB33259-A8BF-B9B7-FB51-47D5ED3003DA}"/>
              </a:ext>
            </a:extLst>
          </p:cNvPr>
          <p:cNvPicPr>
            <a:picLocks noChangeAspect="1"/>
          </p:cNvPicPr>
          <p:nvPr/>
        </p:nvPicPr>
        <p:blipFill>
          <a:blip r:embed="rId3"/>
          <a:stretch>
            <a:fillRect/>
          </a:stretch>
        </p:blipFill>
        <p:spPr>
          <a:xfrm rot="855039">
            <a:off x="7325894" y="3053533"/>
            <a:ext cx="1056506" cy="1416241"/>
          </a:xfrm>
          <a:prstGeom prst="rect">
            <a:avLst/>
          </a:prstGeom>
        </p:spPr>
      </p:pic>
    </p:spTree>
    <p:extLst>
      <p:ext uri="{BB962C8B-B14F-4D97-AF65-F5344CB8AC3E}">
        <p14:creationId xmlns:p14="http://schemas.microsoft.com/office/powerpoint/2010/main" val="8208073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
        <p:nvSpPr>
          <p:cNvPr id="4" name="Arrow: Pentagon 3">
            <a:extLst>
              <a:ext uri="{FF2B5EF4-FFF2-40B4-BE49-F238E27FC236}">
                <a16:creationId xmlns:a16="http://schemas.microsoft.com/office/drawing/2014/main" id="{53C0BF8B-4E3D-4DD0-8906-7CCA31BC2034}"/>
              </a:ext>
            </a:extLst>
          </p:cNvPr>
          <p:cNvSpPr/>
          <p:nvPr/>
        </p:nvSpPr>
        <p:spPr>
          <a:xfrm>
            <a:off x="955651" y="1142153"/>
            <a:ext cx="6270171" cy="345000"/>
          </a:xfrm>
          <a:prstGeom prst="homePlat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PROGRAM HIGHLIGHTS</a:t>
            </a:r>
          </a:p>
        </p:txBody>
      </p:sp>
      <p:sp>
        <p:nvSpPr>
          <p:cNvPr id="12" name="Google Shape;146;p21">
            <a:extLst>
              <a:ext uri="{FF2B5EF4-FFF2-40B4-BE49-F238E27FC236}">
                <a16:creationId xmlns:a16="http://schemas.microsoft.com/office/drawing/2014/main" id="{1615C26B-0F1A-4E37-AFB4-7F529CF2403C}"/>
              </a:ext>
            </a:extLst>
          </p:cNvPr>
          <p:cNvSpPr txBox="1">
            <a:spLocks/>
          </p:cNvSpPr>
          <p:nvPr/>
        </p:nvSpPr>
        <p:spPr>
          <a:xfrm>
            <a:off x="1143000" y="673401"/>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dirty="0">
                <a:solidFill>
                  <a:schemeClr val="bg1"/>
                </a:solidFill>
              </a:rPr>
              <a:t>ATR-IN-FULL</a:t>
            </a: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32997" y="1727617"/>
            <a:ext cx="4823778" cy="1984986"/>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Down to 650 FICO</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Owner-Occupied, Non-Owner Occupied, and 2</a:t>
            </a:r>
            <a:r>
              <a:rPr lang="en-US" sz="1200" baseline="30000" dirty="0">
                <a:solidFill>
                  <a:schemeClr val="tx2">
                    <a:lumMod val="25000"/>
                  </a:schemeClr>
                </a:solidFill>
                <a:latin typeface="+mn-lt"/>
              </a:rPr>
              <a:t>nd</a:t>
            </a:r>
            <a:r>
              <a:rPr lang="en-US" sz="1200" dirty="0">
                <a:solidFill>
                  <a:schemeClr val="tx2">
                    <a:lumMod val="25000"/>
                  </a:schemeClr>
                </a:solidFill>
                <a:latin typeface="+mn-lt"/>
              </a:rPr>
              <a:t> Homes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Loan Amounts: $250K - $4M (O/O)</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5-yr IO Available on 5/1 and 7/1 ARM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10-yr IO Available on 40-year Term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Max 85% LTV </a:t>
            </a:r>
          </a:p>
        </p:txBody>
      </p:sp>
      <p:sp>
        <p:nvSpPr>
          <p:cNvPr id="5" name="Google Shape;129;p19">
            <a:extLst>
              <a:ext uri="{FF2B5EF4-FFF2-40B4-BE49-F238E27FC236}">
                <a16:creationId xmlns:a16="http://schemas.microsoft.com/office/drawing/2014/main" id="{3623C1FD-4156-F1EB-669B-6FBA3973ABC0}"/>
              </a:ext>
            </a:extLst>
          </p:cNvPr>
          <p:cNvSpPr txBox="1">
            <a:spLocks noGrp="1"/>
          </p:cNvSpPr>
          <p:nvPr>
            <p:ph type="title"/>
          </p:nvPr>
        </p:nvSpPr>
        <p:spPr>
          <a:xfrm>
            <a:off x="0" y="0"/>
            <a:ext cx="9144000" cy="1016468"/>
          </a:xfrm>
          <a:prstGeom prst="rect">
            <a:avLst/>
          </a:prstGeom>
          <a:solidFill>
            <a:srgbClr val="0033A1"/>
          </a:solidFill>
        </p:spPr>
        <p:txBody>
          <a:bodyPr spcFirstLastPara="1" wrap="square" lIns="91425" tIns="91425" rIns="91425" bIns="91425" anchor="ctr" anchorCtr="0">
            <a:noAutofit/>
          </a:bodyPr>
          <a:lstStyle/>
          <a:p>
            <a:pPr algn="ctr"/>
            <a:r>
              <a:rPr lang="en-US" sz="3600" b="1" dirty="0">
                <a:solidFill>
                  <a:schemeClr val="bg1"/>
                </a:solidFill>
              </a:rPr>
              <a:t>INTEREST ONLY</a:t>
            </a:r>
          </a:p>
        </p:txBody>
      </p:sp>
      <p:cxnSp>
        <p:nvCxnSpPr>
          <p:cNvPr id="6" name="Straight Connector 5">
            <a:extLst>
              <a:ext uri="{FF2B5EF4-FFF2-40B4-BE49-F238E27FC236}">
                <a16:creationId xmlns:a16="http://schemas.microsoft.com/office/drawing/2014/main" id="{4CA12E2C-EA9B-7C8E-6D81-7283D13DF375}"/>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grpSp>
        <p:nvGrpSpPr>
          <p:cNvPr id="30" name="Google Shape;313;p32">
            <a:extLst>
              <a:ext uri="{FF2B5EF4-FFF2-40B4-BE49-F238E27FC236}">
                <a16:creationId xmlns:a16="http://schemas.microsoft.com/office/drawing/2014/main" id="{CB1FD12C-E624-7B56-FA2A-8C98A9B8CA92}"/>
              </a:ext>
            </a:extLst>
          </p:cNvPr>
          <p:cNvGrpSpPr/>
          <p:nvPr/>
        </p:nvGrpSpPr>
        <p:grpSpPr>
          <a:xfrm rot="663698">
            <a:off x="7403084" y="2799832"/>
            <a:ext cx="1057017" cy="1583727"/>
            <a:chOff x="5011702" y="465959"/>
            <a:chExt cx="2736410" cy="4222433"/>
          </a:xfrm>
          <a:solidFill>
            <a:schemeClr val="bg2">
              <a:lumMod val="50000"/>
            </a:schemeClr>
          </a:solidFill>
        </p:grpSpPr>
        <p:sp>
          <p:nvSpPr>
            <p:cNvPr id="31" name="Google Shape;314;p32">
              <a:extLst>
                <a:ext uri="{FF2B5EF4-FFF2-40B4-BE49-F238E27FC236}">
                  <a16:creationId xmlns:a16="http://schemas.microsoft.com/office/drawing/2014/main" id="{8F545B7D-4A41-8DC2-F85A-1A343EAEEA13}"/>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15;p32">
              <a:extLst>
                <a:ext uri="{FF2B5EF4-FFF2-40B4-BE49-F238E27FC236}">
                  <a16:creationId xmlns:a16="http://schemas.microsoft.com/office/drawing/2014/main" id="{2C6AE80A-D54E-1E50-A9CB-0BE01B90EC23}"/>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16;p32">
              <a:extLst>
                <a:ext uri="{FF2B5EF4-FFF2-40B4-BE49-F238E27FC236}">
                  <a16:creationId xmlns:a16="http://schemas.microsoft.com/office/drawing/2014/main" id="{0B03573A-AC70-50B1-4C7C-F17FCD3E8712}"/>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17;p32">
              <a:extLst>
                <a:ext uri="{FF2B5EF4-FFF2-40B4-BE49-F238E27FC236}">
                  <a16:creationId xmlns:a16="http://schemas.microsoft.com/office/drawing/2014/main" id="{8506EFD8-A248-DCD3-1F1D-F38F685E674D}"/>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 name="Picture 2">
            <a:extLst>
              <a:ext uri="{FF2B5EF4-FFF2-40B4-BE49-F238E27FC236}">
                <a16:creationId xmlns:a16="http://schemas.microsoft.com/office/drawing/2014/main" id="{52250354-C837-DFD6-7E53-A41AAED09AC0}"/>
              </a:ext>
            </a:extLst>
          </p:cNvPr>
          <p:cNvPicPr>
            <a:picLocks noChangeAspect="1"/>
          </p:cNvPicPr>
          <p:nvPr/>
        </p:nvPicPr>
        <p:blipFill>
          <a:blip r:embed="rId3"/>
          <a:stretch>
            <a:fillRect/>
          </a:stretch>
        </p:blipFill>
        <p:spPr>
          <a:xfrm rot="683527">
            <a:off x="7466242" y="2980920"/>
            <a:ext cx="933996" cy="1205756"/>
          </a:xfrm>
          <a:prstGeom prst="rect">
            <a:avLst/>
          </a:prstGeom>
        </p:spPr>
      </p:pic>
      <p:graphicFrame>
        <p:nvGraphicFramePr>
          <p:cNvPr id="7" name="Table 7">
            <a:extLst>
              <a:ext uri="{FF2B5EF4-FFF2-40B4-BE49-F238E27FC236}">
                <a16:creationId xmlns:a16="http://schemas.microsoft.com/office/drawing/2014/main" id="{96880A84-451E-18BE-458D-ACF7894B9897}"/>
              </a:ext>
            </a:extLst>
          </p:cNvPr>
          <p:cNvGraphicFramePr>
            <a:graphicFrameLocks noGrp="1"/>
          </p:cNvGraphicFramePr>
          <p:nvPr>
            <p:extLst>
              <p:ext uri="{D42A27DB-BD31-4B8C-83A1-F6EECF244321}">
                <p14:modId xmlns:p14="http://schemas.microsoft.com/office/powerpoint/2010/main" val="3088640739"/>
              </p:ext>
            </p:extLst>
          </p:nvPr>
        </p:nvGraphicFramePr>
        <p:xfrm>
          <a:off x="1129822" y="3900017"/>
          <a:ext cx="5463483" cy="451978"/>
        </p:xfrm>
        <a:graphic>
          <a:graphicData uri="http://schemas.openxmlformats.org/drawingml/2006/table">
            <a:tbl>
              <a:tblPr firstRow="1" bandRow="1">
                <a:tableStyleId>{8CE042EE-030E-48AD-AEE1-48DBF1C2F338}</a:tableStyleId>
              </a:tblPr>
              <a:tblGrid>
                <a:gridCol w="1145865">
                  <a:extLst>
                    <a:ext uri="{9D8B030D-6E8A-4147-A177-3AD203B41FA5}">
                      <a16:colId xmlns:a16="http://schemas.microsoft.com/office/drawing/2014/main" val="2569801673"/>
                    </a:ext>
                  </a:extLst>
                </a:gridCol>
                <a:gridCol w="660018">
                  <a:extLst>
                    <a:ext uri="{9D8B030D-6E8A-4147-A177-3AD203B41FA5}">
                      <a16:colId xmlns:a16="http://schemas.microsoft.com/office/drawing/2014/main" val="1031060460"/>
                    </a:ext>
                  </a:extLst>
                </a:gridCol>
                <a:gridCol w="3657600">
                  <a:extLst>
                    <a:ext uri="{9D8B030D-6E8A-4147-A177-3AD203B41FA5}">
                      <a16:colId xmlns:a16="http://schemas.microsoft.com/office/drawing/2014/main" val="3510550494"/>
                    </a:ext>
                  </a:extLst>
                </a:gridCol>
              </a:tblGrid>
              <a:tr h="225989">
                <a:tc>
                  <a:txBody>
                    <a:bodyPr/>
                    <a:lstStyle/>
                    <a:p>
                      <a:r>
                        <a:rPr lang="en-US" sz="800" dirty="0"/>
                        <a:t>Interest Only (5-yr)</a:t>
                      </a:r>
                    </a:p>
                  </a:txBody>
                  <a:tcPr/>
                </a:tc>
                <a:tc>
                  <a:txBody>
                    <a:bodyPr/>
                    <a:lstStyle/>
                    <a:p>
                      <a:pPr algn="ctr"/>
                      <a:r>
                        <a:rPr lang="en-US" sz="800" dirty="0"/>
                        <a:t>0.250%</a:t>
                      </a:r>
                    </a:p>
                  </a:txBody>
                  <a:tcPr/>
                </a:tc>
                <a:tc>
                  <a:txBody>
                    <a:bodyPr/>
                    <a:lstStyle/>
                    <a:p>
                      <a:r>
                        <a:rPr lang="en-US" sz="800" dirty="0"/>
                        <a:t>30-Term, Min Loan </a:t>
                      </a:r>
                      <a:r>
                        <a:rPr lang="en-US" sz="800" u="sng" dirty="0"/>
                        <a:t>&gt;</a:t>
                      </a:r>
                      <a:r>
                        <a:rPr lang="en-US" sz="800" dirty="0"/>
                        <a:t>$250K, Min FICO 650, Available on 5/1 or 7/1  </a:t>
                      </a:r>
                    </a:p>
                  </a:txBody>
                  <a:tcPr/>
                </a:tc>
                <a:extLst>
                  <a:ext uri="{0D108BD9-81ED-4DB2-BD59-A6C34878D82A}">
                    <a16:rowId xmlns:a16="http://schemas.microsoft.com/office/drawing/2014/main" val="3391639313"/>
                  </a:ext>
                </a:extLst>
              </a:tr>
              <a:tr h="225989">
                <a:tc>
                  <a:txBody>
                    <a:bodyPr/>
                    <a:lstStyle/>
                    <a:p>
                      <a:r>
                        <a:rPr lang="en-US" sz="800" dirty="0"/>
                        <a:t>Interest Only (10-yr)</a:t>
                      </a:r>
                    </a:p>
                  </a:txBody>
                  <a:tcPr/>
                </a:tc>
                <a:tc>
                  <a:txBody>
                    <a:bodyPr/>
                    <a:lstStyle/>
                    <a:p>
                      <a:pPr algn="ctr"/>
                      <a:r>
                        <a:rPr lang="en-US" sz="800" dirty="0"/>
                        <a:t>0.375%</a:t>
                      </a:r>
                    </a:p>
                  </a:txBody>
                  <a:tcPr/>
                </a:tc>
                <a:tc>
                  <a:txBody>
                    <a:bodyPr/>
                    <a:lstStyle/>
                    <a:p>
                      <a:r>
                        <a:rPr lang="en-US" sz="800" dirty="0"/>
                        <a:t>Fixed Rate 40-Term, Min Loan &gt;250K, Min FICO 650</a:t>
                      </a:r>
                    </a:p>
                  </a:txBody>
                  <a:tcPr/>
                </a:tc>
                <a:extLst>
                  <a:ext uri="{0D108BD9-81ED-4DB2-BD59-A6C34878D82A}">
                    <a16:rowId xmlns:a16="http://schemas.microsoft.com/office/drawing/2014/main" val="798224666"/>
                  </a:ext>
                </a:extLst>
              </a:tr>
            </a:tbl>
          </a:graphicData>
        </a:graphic>
      </p:graphicFrame>
    </p:spTree>
    <p:extLst>
      <p:ext uri="{BB962C8B-B14F-4D97-AF65-F5344CB8AC3E}">
        <p14:creationId xmlns:p14="http://schemas.microsoft.com/office/powerpoint/2010/main" val="611923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
        <p:nvSpPr>
          <p:cNvPr id="12" name="Google Shape;146;p21">
            <a:extLst>
              <a:ext uri="{FF2B5EF4-FFF2-40B4-BE49-F238E27FC236}">
                <a16:creationId xmlns:a16="http://schemas.microsoft.com/office/drawing/2014/main" id="{1615C26B-0F1A-4E37-AFB4-7F529CF2403C}"/>
              </a:ext>
            </a:extLst>
          </p:cNvPr>
          <p:cNvSpPr txBox="1">
            <a:spLocks/>
          </p:cNvSpPr>
          <p:nvPr/>
        </p:nvSpPr>
        <p:spPr>
          <a:xfrm>
            <a:off x="1143000" y="673401"/>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dirty="0">
                <a:solidFill>
                  <a:schemeClr val="bg1"/>
                </a:solidFill>
              </a:rPr>
              <a:t>ATR-IN-FULL</a:t>
            </a: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32997" y="1610904"/>
            <a:ext cx="7052224" cy="3387357"/>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spcBef>
                <a:spcPts val="600"/>
              </a:spcBef>
              <a:spcAft>
                <a:spcPts val="600"/>
              </a:spcAft>
              <a:buClr>
                <a:srgbClr val="FFBF3C"/>
              </a:buClr>
              <a:buSzPct val="130000"/>
            </a:pPr>
            <a:r>
              <a:rPr lang="en-US" sz="1200" dirty="0">
                <a:solidFill>
                  <a:schemeClr val="tx2">
                    <a:lumMod val="25000"/>
                  </a:schemeClr>
                </a:solidFill>
                <a:latin typeface="+mn-lt"/>
              </a:rPr>
              <a:t>Our Foreign National program is designed for borrowers who live and work outside of the U.S. and do not have US citizenship. This program is available for Foreign National borrowers to either purchase or refinance a NOO property</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Qualifies using DSCR (No income or employment required)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U.S. credit required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Up to 70% LTV Purchase and 65% LTV Refinance </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Allows for DSCRs own to .80</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reserve requirements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Loan Amounts up to $3M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1-4 units, Condos, Townhomes, Condotels &amp; Non-Warrantable Condos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Short-Term Rentals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I/O options available</a:t>
            </a:r>
          </a:p>
        </p:txBody>
      </p:sp>
      <p:sp>
        <p:nvSpPr>
          <p:cNvPr id="17" name="Google Shape;176;p25">
            <a:extLst>
              <a:ext uri="{FF2B5EF4-FFF2-40B4-BE49-F238E27FC236}">
                <a16:creationId xmlns:a16="http://schemas.microsoft.com/office/drawing/2014/main" id="{7D9B23AB-CAAA-4A20-A0AD-585A70CE84BD}"/>
              </a:ext>
            </a:extLst>
          </p:cNvPr>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FOREIGN NATIONAL</a:t>
            </a:r>
            <a:endParaRPr sz="2400" dirty="0"/>
          </a:p>
        </p:txBody>
      </p:sp>
      <p:sp>
        <p:nvSpPr>
          <p:cNvPr id="2" name="Google Shape;129;p19">
            <a:extLst>
              <a:ext uri="{FF2B5EF4-FFF2-40B4-BE49-F238E27FC236}">
                <a16:creationId xmlns:a16="http://schemas.microsoft.com/office/drawing/2014/main" id="{ED4A3FEE-407A-E416-643C-D30BD9557F2D}"/>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FOREIGN NATIONAL</a:t>
            </a:r>
          </a:p>
        </p:txBody>
      </p:sp>
      <p:cxnSp>
        <p:nvCxnSpPr>
          <p:cNvPr id="3" name="Straight Connector 2">
            <a:extLst>
              <a:ext uri="{FF2B5EF4-FFF2-40B4-BE49-F238E27FC236}">
                <a16:creationId xmlns:a16="http://schemas.microsoft.com/office/drawing/2014/main" id="{8A021C3C-10F0-16C7-F2E5-A350B6CF9139}"/>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grpSp>
        <p:nvGrpSpPr>
          <p:cNvPr id="6" name="Google Shape;313;p32">
            <a:extLst>
              <a:ext uri="{FF2B5EF4-FFF2-40B4-BE49-F238E27FC236}">
                <a16:creationId xmlns:a16="http://schemas.microsoft.com/office/drawing/2014/main" id="{411C39F8-D4D5-C009-DD13-796556A7209F}"/>
              </a:ext>
            </a:extLst>
          </p:cNvPr>
          <p:cNvGrpSpPr/>
          <p:nvPr/>
        </p:nvGrpSpPr>
        <p:grpSpPr>
          <a:xfrm rot="663698">
            <a:off x="7206254" y="3059012"/>
            <a:ext cx="1082333" cy="1604188"/>
            <a:chOff x="5011702" y="465959"/>
            <a:chExt cx="2736410" cy="4222433"/>
          </a:xfrm>
          <a:solidFill>
            <a:schemeClr val="bg2">
              <a:lumMod val="50000"/>
            </a:schemeClr>
          </a:solidFill>
        </p:grpSpPr>
        <p:sp>
          <p:nvSpPr>
            <p:cNvPr id="8" name="Google Shape;314;p32">
              <a:extLst>
                <a:ext uri="{FF2B5EF4-FFF2-40B4-BE49-F238E27FC236}">
                  <a16:creationId xmlns:a16="http://schemas.microsoft.com/office/drawing/2014/main" id="{D3ED7398-14AB-1269-F6FF-815BC81F67A5}"/>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5;p32">
              <a:extLst>
                <a:ext uri="{FF2B5EF4-FFF2-40B4-BE49-F238E27FC236}">
                  <a16:creationId xmlns:a16="http://schemas.microsoft.com/office/drawing/2014/main" id="{1BD00072-4E65-2887-6A8D-4AA115991279}"/>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6;p32">
              <a:extLst>
                <a:ext uri="{FF2B5EF4-FFF2-40B4-BE49-F238E27FC236}">
                  <a16:creationId xmlns:a16="http://schemas.microsoft.com/office/drawing/2014/main" id="{7BAF59AA-8E7C-BA67-07DC-9EEABE400900}"/>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7;p32">
              <a:extLst>
                <a:ext uri="{FF2B5EF4-FFF2-40B4-BE49-F238E27FC236}">
                  <a16:creationId xmlns:a16="http://schemas.microsoft.com/office/drawing/2014/main" id="{6AB3A0E9-75BD-07D3-175B-C163633602BC}"/>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3" name="Picture 12">
            <a:extLst>
              <a:ext uri="{FF2B5EF4-FFF2-40B4-BE49-F238E27FC236}">
                <a16:creationId xmlns:a16="http://schemas.microsoft.com/office/drawing/2014/main" id="{161D2BEF-8731-981C-7800-E067D93F0BE7}"/>
              </a:ext>
            </a:extLst>
          </p:cNvPr>
          <p:cNvPicPr>
            <a:picLocks noChangeAspect="1"/>
          </p:cNvPicPr>
          <p:nvPr/>
        </p:nvPicPr>
        <p:blipFill>
          <a:blip r:embed="rId3"/>
          <a:stretch>
            <a:fillRect/>
          </a:stretch>
        </p:blipFill>
        <p:spPr>
          <a:xfrm rot="681652">
            <a:off x="7258832" y="3227818"/>
            <a:ext cx="977965" cy="12501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9397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
        <p:nvSpPr>
          <p:cNvPr id="4" name="Arrow: Pentagon 3">
            <a:extLst>
              <a:ext uri="{FF2B5EF4-FFF2-40B4-BE49-F238E27FC236}">
                <a16:creationId xmlns:a16="http://schemas.microsoft.com/office/drawing/2014/main" id="{53C0BF8B-4E3D-4DD0-8906-7CCA31BC2034}"/>
              </a:ext>
            </a:extLst>
          </p:cNvPr>
          <p:cNvSpPr/>
          <p:nvPr/>
        </p:nvSpPr>
        <p:spPr>
          <a:xfrm>
            <a:off x="955651" y="1142153"/>
            <a:ext cx="6270171" cy="345000"/>
          </a:xfrm>
          <a:prstGeom prst="homePlate">
            <a:avLst/>
          </a:prstGeom>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PROGRAM HIGHLIGHTS</a:t>
            </a: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32996" y="1540043"/>
            <a:ext cx="5711563" cy="2887578"/>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Qualify Full Doc or 12-Month Bank Statement for Self-Employed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Qualify with WVOE and 2 Months Bank Statements in lieu of W2</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75% Max LTV Purchase or Refinance</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Reserves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2-year income history</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Valid U.S. government issued ID &amp; copy of ITIN document</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Loan Amounts up to $1M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All gift from family members OK</a:t>
            </a:r>
          </a:p>
        </p:txBody>
      </p:sp>
      <p:sp>
        <p:nvSpPr>
          <p:cNvPr id="6" name="Google Shape;129;p19">
            <a:extLst>
              <a:ext uri="{FF2B5EF4-FFF2-40B4-BE49-F238E27FC236}">
                <a16:creationId xmlns:a16="http://schemas.microsoft.com/office/drawing/2014/main" id="{1FDE8DC8-1523-B176-A011-B721B5073583}"/>
              </a:ext>
            </a:extLst>
          </p:cNvPr>
          <p:cNvSpPr txBox="1">
            <a:spLocks noGrp="1"/>
          </p:cNvSpPr>
          <p:nvPr>
            <p:ph type="title"/>
          </p:nvPr>
        </p:nvSpPr>
        <p:spPr>
          <a:xfrm>
            <a:off x="0" y="0"/>
            <a:ext cx="9144000" cy="1016468"/>
          </a:xfrm>
          <a:prstGeom prst="rect">
            <a:avLst/>
          </a:prstGeom>
          <a:solidFill>
            <a:srgbClr val="0033A1"/>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rPr>
              <a:t>ITIN</a:t>
            </a:r>
            <a:endParaRPr sz="3600" b="1" dirty="0">
              <a:solidFill>
                <a:schemeClr val="bg1"/>
              </a:solidFill>
            </a:endParaRPr>
          </a:p>
        </p:txBody>
      </p:sp>
      <p:cxnSp>
        <p:nvCxnSpPr>
          <p:cNvPr id="7" name="Straight Connector 6">
            <a:extLst>
              <a:ext uri="{FF2B5EF4-FFF2-40B4-BE49-F238E27FC236}">
                <a16:creationId xmlns:a16="http://schemas.microsoft.com/office/drawing/2014/main" id="{147D18D3-82FA-1AD5-228F-B36AB150A700}"/>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grpSp>
        <p:nvGrpSpPr>
          <p:cNvPr id="8" name="Google Shape;313;p32">
            <a:extLst>
              <a:ext uri="{FF2B5EF4-FFF2-40B4-BE49-F238E27FC236}">
                <a16:creationId xmlns:a16="http://schemas.microsoft.com/office/drawing/2014/main" id="{6D15F109-6C07-7E7F-F50F-7CC762111E5E}"/>
              </a:ext>
            </a:extLst>
          </p:cNvPr>
          <p:cNvGrpSpPr/>
          <p:nvPr/>
        </p:nvGrpSpPr>
        <p:grpSpPr>
          <a:xfrm rot="663698">
            <a:off x="7192137" y="2984235"/>
            <a:ext cx="1098377" cy="1678113"/>
            <a:chOff x="5011702" y="465959"/>
            <a:chExt cx="2736410" cy="4222433"/>
          </a:xfrm>
          <a:solidFill>
            <a:schemeClr val="bg2">
              <a:lumMod val="50000"/>
            </a:schemeClr>
          </a:solidFill>
        </p:grpSpPr>
        <p:sp>
          <p:nvSpPr>
            <p:cNvPr id="9" name="Google Shape;314;p32">
              <a:extLst>
                <a:ext uri="{FF2B5EF4-FFF2-40B4-BE49-F238E27FC236}">
                  <a16:creationId xmlns:a16="http://schemas.microsoft.com/office/drawing/2014/main" id="{16DCF781-D49E-4C02-F759-3E6A58449B1E}"/>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5;p32">
              <a:extLst>
                <a:ext uri="{FF2B5EF4-FFF2-40B4-BE49-F238E27FC236}">
                  <a16:creationId xmlns:a16="http://schemas.microsoft.com/office/drawing/2014/main" id="{75601B42-FEAF-37C3-4535-8B3F0C8478CF}"/>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16;p32">
              <a:extLst>
                <a:ext uri="{FF2B5EF4-FFF2-40B4-BE49-F238E27FC236}">
                  <a16:creationId xmlns:a16="http://schemas.microsoft.com/office/drawing/2014/main" id="{88069A90-D97D-8DF9-6B03-548ACC047D66}"/>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17;p32">
              <a:extLst>
                <a:ext uri="{FF2B5EF4-FFF2-40B4-BE49-F238E27FC236}">
                  <a16:creationId xmlns:a16="http://schemas.microsoft.com/office/drawing/2014/main" id="{49C685BA-1591-8F06-37EF-5E81005D72CC}"/>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4" name="Picture 13">
            <a:extLst>
              <a:ext uri="{FF2B5EF4-FFF2-40B4-BE49-F238E27FC236}">
                <a16:creationId xmlns:a16="http://schemas.microsoft.com/office/drawing/2014/main" id="{EB4F0859-2300-79F5-B04B-08A39F0ECB4C}"/>
              </a:ext>
            </a:extLst>
          </p:cNvPr>
          <p:cNvPicPr>
            <a:picLocks noChangeAspect="1"/>
          </p:cNvPicPr>
          <p:nvPr/>
        </p:nvPicPr>
        <p:blipFill>
          <a:blip r:embed="rId3"/>
          <a:stretch>
            <a:fillRect/>
          </a:stretch>
        </p:blipFill>
        <p:spPr>
          <a:xfrm rot="651215">
            <a:off x="7270263" y="3150587"/>
            <a:ext cx="945561" cy="1287881"/>
          </a:xfrm>
          <a:prstGeom prst="rect">
            <a:avLst/>
          </a:prstGeom>
        </p:spPr>
      </p:pic>
    </p:spTree>
    <p:extLst>
      <p:ext uri="{BB962C8B-B14F-4D97-AF65-F5344CB8AC3E}">
        <p14:creationId xmlns:p14="http://schemas.microsoft.com/office/powerpoint/2010/main" val="32972701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32996" y="1313162"/>
            <a:ext cx="6289131" cy="21435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Non-Permanent Resident Aliens can qualify in any of our programs on all occupancies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Non-Permanent Resident Aliens should have an unexpired VISA and an EAD card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Can Structure as an ITIN borrower if missing either a VISA or EAD card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Up to 80% LTV</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Most property types allowed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Loan Amounts up to $1M (greater allowed case-by-case)</a:t>
            </a:r>
          </a:p>
        </p:txBody>
      </p:sp>
      <p:sp>
        <p:nvSpPr>
          <p:cNvPr id="6" name="Google Shape;129;p19">
            <a:extLst>
              <a:ext uri="{FF2B5EF4-FFF2-40B4-BE49-F238E27FC236}">
                <a16:creationId xmlns:a16="http://schemas.microsoft.com/office/drawing/2014/main" id="{1FDE8DC8-1523-B176-A011-B721B5073583}"/>
              </a:ext>
            </a:extLst>
          </p:cNvPr>
          <p:cNvSpPr txBox="1">
            <a:spLocks noGrp="1"/>
          </p:cNvSpPr>
          <p:nvPr>
            <p:ph type="title"/>
          </p:nvPr>
        </p:nvSpPr>
        <p:spPr>
          <a:xfrm>
            <a:off x="0" y="0"/>
            <a:ext cx="9144000" cy="1016468"/>
          </a:xfrm>
          <a:prstGeom prst="rect">
            <a:avLst/>
          </a:prstGeom>
          <a:solidFill>
            <a:srgbClr val="0033A1"/>
          </a:solidFill>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rPr>
              <a:t>NON-PERMANENT RESIDENT ALIENS</a:t>
            </a:r>
            <a:endParaRPr sz="3600" b="1" dirty="0">
              <a:solidFill>
                <a:schemeClr val="bg1"/>
              </a:solidFill>
            </a:endParaRPr>
          </a:p>
        </p:txBody>
      </p:sp>
      <p:cxnSp>
        <p:nvCxnSpPr>
          <p:cNvPr id="7" name="Straight Connector 6">
            <a:extLst>
              <a:ext uri="{FF2B5EF4-FFF2-40B4-BE49-F238E27FC236}">
                <a16:creationId xmlns:a16="http://schemas.microsoft.com/office/drawing/2014/main" id="{147D18D3-82FA-1AD5-228F-B36AB150A700}"/>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pic>
        <p:nvPicPr>
          <p:cNvPr id="3" name="Picture 2" descr="A picture containing text, label, passport, logo&#10;&#10;Description automatically generated">
            <a:extLst>
              <a:ext uri="{FF2B5EF4-FFF2-40B4-BE49-F238E27FC236}">
                <a16:creationId xmlns:a16="http://schemas.microsoft.com/office/drawing/2014/main" id="{65A9DB14-5687-B6A6-8B60-28041F27B2FF}"/>
              </a:ext>
            </a:extLst>
          </p:cNvPr>
          <p:cNvPicPr>
            <a:picLocks noChangeAspect="1"/>
          </p:cNvPicPr>
          <p:nvPr/>
        </p:nvPicPr>
        <p:blipFill>
          <a:blip r:embed="rId3"/>
          <a:stretch>
            <a:fillRect/>
          </a:stretch>
        </p:blipFill>
        <p:spPr>
          <a:xfrm>
            <a:off x="5455997" y="2314739"/>
            <a:ext cx="3888894" cy="2595043"/>
          </a:xfrm>
          <a:prstGeom prst="ellipse">
            <a:avLst/>
          </a:prstGeom>
          <a:ln>
            <a:noFill/>
          </a:ln>
          <a:effectLst>
            <a:softEdge rad="112500"/>
          </a:effectLst>
        </p:spPr>
      </p:pic>
    </p:spTree>
    <p:extLst>
      <p:ext uri="{BB962C8B-B14F-4D97-AF65-F5344CB8AC3E}">
        <p14:creationId xmlns:p14="http://schemas.microsoft.com/office/powerpoint/2010/main" val="3930434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530175" y="2307788"/>
            <a:ext cx="6767100" cy="53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t>QUESTIONS?</a:t>
            </a:r>
            <a:endParaRPr b="1" dirty="0">
              <a:latin typeface="+mj-lt"/>
            </a:endParaRPr>
          </a:p>
        </p:txBody>
      </p:sp>
      <p:sp>
        <p:nvSpPr>
          <p:cNvPr id="95" name="Google Shape;95;p15"/>
          <p:cNvSpPr txBox="1">
            <a:spLocks noGrp="1"/>
          </p:cNvSpPr>
          <p:nvPr>
            <p:ph type="subTitle" idx="1"/>
          </p:nvPr>
        </p:nvSpPr>
        <p:spPr>
          <a:xfrm>
            <a:off x="1567326" y="2782913"/>
            <a:ext cx="6927900" cy="35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j-lt"/>
              </a:rPr>
              <a:t>Let’s start with the first set of slides</a:t>
            </a:r>
            <a:endParaRPr>
              <a:latin typeface="+mj-lt"/>
            </a:endParaRPr>
          </a:p>
        </p:txBody>
      </p:sp>
      <p:sp>
        <p:nvSpPr>
          <p:cNvPr id="96" name="Google Shape;96;p15"/>
          <p:cNvSpPr txBox="1"/>
          <p:nvPr/>
        </p:nvSpPr>
        <p:spPr>
          <a:xfrm>
            <a:off x="526358" y="2279925"/>
            <a:ext cx="802500" cy="58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dirty="0">
              <a:solidFill>
                <a:schemeClr val="bg1"/>
              </a:solidFill>
              <a:latin typeface="+mj-lt"/>
              <a:ea typeface="Quicksand"/>
              <a:cs typeface="Quicksand"/>
              <a:sym typeface="Quicksand"/>
            </a:endParaRPr>
          </a:p>
        </p:txBody>
      </p:sp>
      <p:sp>
        <p:nvSpPr>
          <p:cNvPr id="97" name="Google Shape;97;p15"/>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mj-lt"/>
              </a:rPr>
              <a:t>17</a:t>
            </a:fld>
            <a:endParaRPr>
              <a:latin typeface="+mj-lt"/>
            </a:endParaRPr>
          </a:p>
        </p:txBody>
      </p:sp>
      <p:pic>
        <p:nvPicPr>
          <p:cNvPr id="6" name="Picture 5">
            <a:extLst>
              <a:ext uri="{FF2B5EF4-FFF2-40B4-BE49-F238E27FC236}">
                <a16:creationId xmlns:a16="http://schemas.microsoft.com/office/drawing/2014/main" id="{CD0C46A3-339F-A358-05DB-C9D7779C6583}"/>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5567" r="198" b="78117"/>
          <a:stretch/>
        </p:blipFill>
        <p:spPr>
          <a:xfrm flipH="1">
            <a:off x="3278154" y="2654619"/>
            <a:ext cx="5865846" cy="3051707"/>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2590651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5"/>
          <p:cNvSpPr txBox="1">
            <a:spLocks noGrp="1"/>
          </p:cNvSpPr>
          <p:nvPr>
            <p:ph type="ctrTitle"/>
          </p:nvPr>
        </p:nvSpPr>
        <p:spPr>
          <a:xfrm>
            <a:off x="1530175" y="2307788"/>
            <a:ext cx="7421320" cy="532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dirty="0">
                <a:latin typeface="+mj-lt"/>
              </a:rPr>
              <a:t>SELF-EMPLOYED, INVESTORS &amp; FOREIGN NATIONAL BORROWERS</a:t>
            </a:r>
            <a:endParaRPr lang="en-US" sz="2800" b="1" dirty="0">
              <a:solidFill>
                <a:srgbClr val="323E48"/>
              </a:solidFill>
              <a:latin typeface="+mj-lt"/>
            </a:endParaRPr>
          </a:p>
        </p:txBody>
      </p:sp>
      <p:sp>
        <p:nvSpPr>
          <p:cNvPr id="96" name="Google Shape;96;p15"/>
          <p:cNvSpPr txBox="1"/>
          <p:nvPr/>
        </p:nvSpPr>
        <p:spPr>
          <a:xfrm>
            <a:off x="526358" y="2279925"/>
            <a:ext cx="802500" cy="589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000">
              <a:solidFill>
                <a:schemeClr val="bg1"/>
              </a:solidFill>
              <a:latin typeface="+mj-lt"/>
              <a:ea typeface="Quicksand"/>
              <a:cs typeface="Quicksand"/>
              <a:sym typeface="Quicksand"/>
            </a:endParaRPr>
          </a:p>
        </p:txBody>
      </p:sp>
      <p:sp>
        <p:nvSpPr>
          <p:cNvPr id="97" name="Google Shape;97;p15"/>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latin typeface="+mj-lt"/>
              </a:rPr>
              <a:t>2</a:t>
            </a:fld>
            <a:endParaRPr>
              <a:latin typeface="+mj-lt"/>
            </a:endParaRPr>
          </a:p>
        </p:txBody>
      </p:sp>
      <p:pic>
        <p:nvPicPr>
          <p:cNvPr id="6" name="Picture 5">
            <a:extLst>
              <a:ext uri="{FF2B5EF4-FFF2-40B4-BE49-F238E27FC236}">
                <a16:creationId xmlns:a16="http://schemas.microsoft.com/office/drawing/2014/main" id="{8E068AC1-76F3-4B66-4A81-CE2BE51A71FE}"/>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5567" r="198" b="78117"/>
          <a:stretch/>
        </p:blipFill>
        <p:spPr>
          <a:xfrm flipH="1">
            <a:off x="3278154" y="3019004"/>
            <a:ext cx="5865846" cy="3051707"/>
          </a:xfrm>
          <a:prstGeom prst="rect">
            <a:avLst/>
          </a:prstGeom>
          <a:effectLst>
            <a:outerShdw blurRad="50800" dist="50800" dir="5400000" algn="ctr" rotWithShape="0">
              <a:srgbClr val="000000">
                <a:alpha val="0"/>
              </a:srgbClr>
            </a:outerShdw>
          </a:effectLst>
        </p:spPr>
      </p:pic>
    </p:spTree>
    <p:extLst>
      <p:ext uri="{BB962C8B-B14F-4D97-AF65-F5344CB8AC3E}">
        <p14:creationId xmlns:p14="http://schemas.microsoft.com/office/powerpoint/2010/main" val="1436133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4"/>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tx2">
                    <a:lumMod val="10000"/>
                  </a:schemeClr>
                </a:solidFill>
                <a:latin typeface="+mj-lt"/>
              </a:rPr>
              <a:t>3</a:t>
            </a:fld>
            <a:endParaRPr>
              <a:solidFill>
                <a:schemeClr val="tx2">
                  <a:lumMod val="10000"/>
                </a:schemeClr>
              </a:solidFill>
              <a:latin typeface="+mj-lt"/>
            </a:endParaRPr>
          </a:p>
        </p:txBody>
      </p:sp>
      <p:sp>
        <p:nvSpPr>
          <p:cNvPr id="9" name="Google Shape;129;p19">
            <a:extLst>
              <a:ext uri="{FF2B5EF4-FFF2-40B4-BE49-F238E27FC236}">
                <a16:creationId xmlns:a16="http://schemas.microsoft.com/office/drawing/2014/main" id="{12829CE7-3904-AB4B-E183-F8E2532178F4}"/>
              </a:ext>
            </a:extLst>
          </p:cNvPr>
          <p:cNvSpPr txBox="1">
            <a:spLocks/>
          </p:cNvSpPr>
          <p:nvPr/>
        </p:nvSpPr>
        <p:spPr>
          <a:xfrm>
            <a:off x="1165475" y="549649"/>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b="1" dirty="0"/>
              <a:t>DISCLAIMER</a:t>
            </a:r>
          </a:p>
        </p:txBody>
      </p:sp>
      <p:sp>
        <p:nvSpPr>
          <p:cNvPr id="3" name="Google Shape;146;p21">
            <a:extLst>
              <a:ext uri="{FF2B5EF4-FFF2-40B4-BE49-F238E27FC236}">
                <a16:creationId xmlns:a16="http://schemas.microsoft.com/office/drawing/2014/main" id="{C1A17E61-B57A-34BE-339B-9049C84EA0EA}"/>
              </a:ext>
            </a:extLst>
          </p:cNvPr>
          <p:cNvSpPr txBox="1">
            <a:spLocks/>
          </p:cNvSpPr>
          <p:nvPr/>
        </p:nvSpPr>
        <p:spPr>
          <a:xfrm>
            <a:off x="1165474" y="922609"/>
            <a:ext cx="7506578" cy="29577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just">
              <a:spcBef>
                <a:spcPts val="600"/>
              </a:spcBef>
              <a:spcAft>
                <a:spcPts val="600"/>
              </a:spcAft>
              <a:buClr>
                <a:srgbClr val="8AB7E9"/>
              </a:buClr>
              <a:buSzPct val="130000"/>
            </a:pPr>
            <a:r>
              <a:rPr lang="en-US" sz="800" dirty="0">
                <a:solidFill>
                  <a:srgbClr val="323E48"/>
                </a:solidFill>
              </a:rPr>
              <a:t>Acra Lending is a registered dba name of Citadel Servicing Corporation, 3 Ada Parkway, Ste 200A, Irvine, CA 92618; (888)-800-7661 (“CSC”) NMLS ID 144549. Acra Lending operates in 41 states and the District of </a:t>
            </a:r>
            <a:r>
              <a:rPr lang="en-US" sz="800" dirty="0" err="1">
                <a:solidFill>
                  <a:srgbClr val="323E48"/>
                </a:solidFill>
              </a:rPr>
              <a:t>Columnbia</a:t>
            </a:r>
            <a:r>
              <a:rPr lang="en-US" sz="800" dirty="0">
                <a:solidFill>
                  <a:srgbClr val="323E48"/>
                </a:solidFill>
              </a:rPr>
              <a:t>: Alabama Consumer Credit License # 22078, Arizona Mortgage Bankers License # 1034431, Arkansas Combination Mortgage Banker-Broker-Servicer License # 109106, Licensed by the Department of Business Oversight under the California Residential Mortgage Lending Act. California – Department of Financial Protection and Innovation Financing Law License # 60DBO94450, California – Department of Financial Protection and Innovation Residential Mortgage Lending Act License # 41DBO-74196, California - DRE Real Estate Corporation License Endorsement License # 01799059, Colorado Mortgage Company Registration, Connecticut Mortgage Lender License # ML-144549, Delaware Lender License # 20322, District of Columbia Mortgage Lender License # MLB144549, Florida Mortgage Lender Servicer License # MLD523, Georgia Mortgage Lender License/Registration # 23462, Hawaii Mortgage Loan Originator License # HI-144549, Idaho, Illinois Residential Mortgage License # MB.6761204, Indiana-DFI Mortgage Lending License # 30531, Kansas Mortgage Company License # MC.0025274, Kentucky Mortgage Company License # MC327787, Louisiana Residential Mortgage Lending License, Maine Supervised Lender License # 144549, Maryland Mortgage Lender License # 144549, Michigan 1st Mortgage Broker/Lender/Servicer License # FL0020685, Minnesota Residential Mortgage Originator License Other Trade Name #1 MN-MO-144549.1, Missouri Mortgage Company License # 144549, Montana Mortgage Lender License # 144549, Nebraska Mortgage Banker License, Nevada Mortgage Company License # 4449, New Hampshire Mortgage Banker License # 21139-MB, New Jersey Residential Mortgage Lender License, New Mexico Mortgage Loan Company License, North Carolina Mortgage Lender License # L-160722, Ohio Residential Mortgage Lending Act Certificate of Registration RM.804651.000, Oklahoma Mortgage Lender License - Other Trade Name #1 ML013105, Oregon Mortgage Lending License # ML-5599, Pennsylvania Mortgage Lender License # 51804, South Carolina-BFI Mortgage Lender/Servicer License - Other Trade Name #1 MLS - 144549 OTN #1, Tennessee Mortgage License # 125315, Texas - SML Mortgage Company License, Utah-DRE Mortgage Entity License - Other Trade Name #1 12074249, Vermont Lender License - Other Trade Name #1 7601, Virginia Lender License # MC-5845, Washington Consumer Loan Company License # CL-144549, Wisconsin Mortgage Banker License # 144549BA, Wyoming Mortgage Lender/Broker License # 3781. This is intended for business professionals only. Acra Lending is an equal opportunity lender. Rates, terms, conditions, and programs are subject to change without notice. Offer of credit subject to credit approval per applicable underwriting and program guidelines, applicant eligibility, and market conditions. Not all applicants may qualify. Restrictions may apply. Not valid in the following states AK, IA, MA, MS, NY, ND, RI, SD, and WV</a:t>
            </a:r>
            <a:endParaRPr lang="en-US" sz="800" dirty="0">
              <a:solidFill>
                <a:srgbClr val="323E48"/>
              </a:solidFill>
              <a:latin typeface="+mn-lt"/>
            </a:endParaRPr>
          </a:p>
        </p:txBody>
      </p:sp>
      <p:pic>
        <p:nvPicPr>
          <p:cNvPr id="10" name="Picture 9" descr="A white symbol with a black background&#10;&#10;Description automatically generated">
            <a:extLst>
              <a:ext uri="{FF2B5EF4-FFF2-40B4-BE49-F238E27FC236}">
                <a16:creationId xmlns:a16="http://schemas.microsoft.com/office/drawing/2014/main" id="{352AEF5B-E59F-8FE2-95E9-A09CB162915C}"/>
              </a:ext>
            </a:extLst>
          </p:cNvPr>
          <p:cNvPicPr>
            <a:picLocks noChangeAspect="1"/>
          </p:cNvPicPr>
          <p:nvPr/>
        </p:nvPicPr>
        <p:blipFill>
          <a:blip r:embed="rId3">
            <a:extLst>
              <a:ext uri="{BEBA8EAE-BF5A-486C-A8C5-ECC9F3942E4B}">
                <a14:imgProps xmlns:a14="http://schemas.microsoft.com/office/drawing/2010/main">
                  <a14:imgLayer r:embed="rId4">
                    <a14:imgEffect>
                      <a14:artisticGlowEdges/>
                    </a14:imgEffect>
                  </a14:imgLayer>
                </a14:imgProps>
              </a:ext>
            </a:extLst>
          </a:blip>
          <a:stretch>
            <a:fillRect/>
          </a:stretch>
        </p:blipFill>
        <p:spPr>
          <a:xfrm>
            <a:off x="1218278" y="3908323"/>
            <a:ext cx="477140" cy="477140"/>
          </a:xfrm>
          <a:prstGeom prst="rect">
            <a:avLst/>
          </a:prstGeom>
          <a:noFill/>
        </p:spPr>
      </p:pic>
    </p:spTree>
    <p:extLst>
      <p:ext uri="{BB962C8B-B14F-4D97-AF65-F5344CB8AC3E}">
        <p14:creationId xmlns:p14="http://schemas.microsoft.com/office/powerpoint/2010/main" val="319820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40" name="Google Shape;540;p44"/>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chemeClr val="tx2">
                    <a:lumMod val="10000"/>
                  </a:schemeClr>
                </a:solidFill>
                <a:latin typeface="+mj-lt"/>
              </a:rPr>
              <a:t>4</a:t>
            </a:fld>
            <a:endParaRPr>
              <a:solidFill>
                <a:schemeClr val="tx2">
                  <a:lumMod val="10000"/>
                </a:schemeClr>
              </a:solidFill>
              <a:latin typeface="+mj-lt"/>
            </a:endParaRPr>
          </a:p>
        </p:txBody>
      </p:sp>
      <p:pic>
        <p:nvPicPr>
          <p:cNvPr id="4" name="Google Shape;541;p44">
            <a:extLst>
              <a:ext uri="{FF2B5EF4-FFF2-40B4-BE49-F238E27FC236}">
                <a16:creationId xmlns:a16="http://schemas.microsoft.com/office/drawing/2014/main" id="{2AAAF8A7-6AF6-7426-C382-10F610A63A30}"/>
              </a:ext>
            </a:extLst>
          </p:cNvPr>
          <p:cNvPicPr preferRelativeResize="0"/>
          <p:nvPr/>
        </p:nvPicPr>
        <p:blipFill rotWithShape="1">
          <a:blip r:embed="rId3"/>
          <a:srcRect l="9654" t="9976" r="19147" b="19535"/>
          <a:stretch/>
        </p:blipFill>
        <p:spPr>
          <a:xfrm>
            <a:off x="5659798" y="1312784"/>
            <a:ext cx="1514759" cy="1499614"/>
          </a:xfrm>
          <a:prstGeom prst="ellipse">
            <a:avLst/>
          </a:prstGeom>
          <a:noFill/>
          <a:ln w="25400">
            <a:solidFill>
              <a:srgbClr val="8AB7E9"/>
            </a:solidFill>
          </a:ln>
        </p:spPr>
      </p:pic>
      <p:sp>
        <p:nvSpPr>
          <p:cNvPr id="8" name="Google Shape;542;p44">
            <a:extLst>
              <a:ext uri="{FF2B5EF4-FFF2-40B4-BE49-F238E27FC236}">
                <a16:creationId xmlns:a16="http://schemas.microsoft.com/office/drawing/2014/main" id="{208B77D4-3BA6-299A-502F-B187ED528A5E}"/>
              </a:ext>
            </a:extLst>
          </p:cNvPr>
          <p:cNvSpPr txBox="1"/>
          <p:nvPr/>
        </p:nvSpPr>
        <p:spPr>
          <a:xfrm>
            <a:off x="5108127" y="3065029"/>
            <a:ext cx="2618100" cy="133170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dirty="0">
                <a:solidFill>
                  <a:srgbClr val="0033A1"/>
                </a:solidFill>
                <a:latin typeface="+mj-lt"/>
                <a:ea typeface="Quicksand"/>
                <a:cs typeface="Quicksand"/>
                <a:sym typeface="Quicksand"/>
              </a:rPr>
              <a:t>RYAN BARRUS</a:t>
            </a:r>
          </a:p>
          <a:p>
            <a:pPr marL="0" lvl="0" indent="0" algn="ctr" rtl="0">
              <a:spcBef>
                <a:spcPts val="0"/>
              </a:spcBef>
              <a:spcAft>
                <a:spcPts val="0"/>
              </a:spcAft>
              <a:buNone/>
            </a:pPr>
            <a:r>
              <a:rPr lang="en-US" sz="1000" b="1" dirty="0">
                <a:solidFill>
                  <a:srgbClr val="323E48"/>
                </a:solidFill>
                <a:latin typeface="+mj-lt"/>
                <a:ea typeface="Quicksand"/>
                <a:cs typeface="Quicksand"/>
                <a:sym typeface="Quicksand"/>
              </a:rPr>
              <a:t>Senior</a:t>
            </a:r>
            <a:r>
              <a:rPr lang="en" sz="1000" b="1" dirty="0">
                <a:solidFill>
                  <a:srgbClr val="323E48"/>
                </a:solidFill>
                <a:latin typeface="+mj-lt"/>
                <a:ea typeface="Quicksand"/>
                <a:cs typeface="Quicksand"/>
                <a:sym typeface="Quicksand"/>
              </a:rPr>
              <a:t> Vice Presidemt</a:t>
            </a:r>
            <a:endParaRPr lang="en" sz="1000" dirty="0">
              <a:solidFill>
                <a:srgbClr val="323E48"/>
              </a:solidFill>
              <a:latin typeface="+mj-lt"/>
              <a:ea typeface="Quicksand"/>
              <a:cs typeface="Quicksand"/>
              <a:sym typeface="Quicksand"/>
            </a:endParaRPr>
          </a:p>
          <a:p>
            <a:pPr marL="0" lvl="0" indent="0" algn="ctr" rtl="0">
              <a:spcBef>
                <a:spcPts val="0"/>
              </a:spcBef>
              <a:spcAft>
                <a:spcPts val="0"/>
              </a:spcAft>
              <a:buNone/>
            </a:pPr>
            <a:endParaRPr lang="en" sz="1000" dirty="0">
              <a:solidFill>
                <a:schemeClr val="tx2">
                  <a:lumMod val="10000"/>
                </a:schemeClr>
              </a:solidFill>
              <a:latin typeface="+mj-lt"/>
              <a:ea typeface="Quicksand"/>
              <a:cs typeface="Quicksand"/>
              <a:sym typeface="Quicksand"/>
            </a:endParaRPr>
          </a:p>
          <a:p>
            <a:pPr marL="0" lvl="0" indent="0" algn="ctr" rtl="0">
              <a:spcBef>
                <a:spcPts val="300"/>
              </a:spcBef>
              <a:spcAft>
                <a:spcPts val="300"/>
              </a:spcAft>
              <a:buNone/>
            </a:pPr>
            <a:r>
              <a:rPr lang="en" sz="1100" b="1" dirty="0">
                <a:solidFill>
                  <a:srgbClr val="0033A1"/>
                </a:solidFill>
                <a:latin typeface="+mj-lt"/>
                <a:ea typeface="Quicksand"/>
                <a:cs typeface="Quicksand"/>
                <a:sym typeface="Quicksand"/>
              </a:rPr>
              <a:t>C:</a:t>
            </a:r>
            <a:r>
              <a:rPr lang="en" sz="1100" dirty="0">
                <a:solidFill>
                  <a:srgbClr val="0033A1"/>
                </a:solidFill>
                <a:latin typeface="+mj-lt"/>
                <a:ea typeface="Quicksand"/>
                <a:cs typeface="Quicksand"/>
                <a:sym typeface="Quicksand"/>
              </a:rPr>
              <a:t> </a:t>
            </a:r>
            <a:r>
              <a:rPr lang="en" sz="1100" dirty="0">
                <a:solidFill>
                  <a:srgbClr val="323E48"/>
                </a:solidFill>
                <a:latin typeface="+mj-lt"/>
                <a:ea typeface="Quicksand"/>
                <a:cs typeface="Quicksand"/>
                <a:sym typeface="Quicksand"/>
              </a:rPr>
              <a:t>(801) 471-7926</a:t>
            </a:r>
          </a:p>
          <a:p>
            <a:pPr marL="0" lvl="0" indent="0" algn="ctr" rtl="0">
              <a:spcBef>
                <a:spcPts val="300"/>
              </a:spcBef>
              <a:spcAft>
                <a:spcPts val="300"/>
              </a:spcAft>
              <a:buNone/>
            </a:pPr>
            <a:r>
              <a:rPr lang="en" sz="1100" b="1" dirty="0">
                <a:solidFill>
                  <a:srgbClr val="0033A1"/>
                </a:solidFill>
                <a:latin typeface="+mj-lt"/>
                <a:ea typeface="Quicksand"/>
                <a:cs typeface="Quicksand"/>
                <a:sym typeface="Quicksand"/>
              </a:rPr>
              <a:t>E: </a:t>
            </a:r>
            <a:r>
              <a:rPr lang="en" sz="1100" dirty="0">
                <a:solidFill>
                  <a:srgbClr val="323E48"/>
                </a:solidFill>
                <a:latin typeface="+mj-lt"/>
                <a:ea typeface="Quicksand"/>
                <a:cs typeface="Quicksand"/>
                <a:sym typeface="Quicksand"/>
              </a:rPr>
              <a:t>ryan.barrus@acralending.com</a:t>
            </a:r>
          </a:p>
          <a:p>
            <a:pPr algn="ctr">
              <a:spcBef>
                <a:spcPts val="300"/>
              </a:spcBef>
              <a:spcAft>
                <a:spcPts val="300"/>
              </a:spcAft>
            </a:pPr>
            <a:r>
              <a:rPr lang="en" sz="1100" b="1" dirty="0">
                <a:solidFill>
                  <a:srgbClr val="0033A1"/>
                </a:solidFill>
                <a:latin typeface="+mj-lt"/>
                <a:ea typeface="Quicksand"/>
                <a:cs typeface="Quicksand"/>
                <a:sym typeface="Quicksand"/>
              </a:rPr>
              <a:t>W: </a:t>
            </a:r>
            <a:r>
              <a:rPr lang="en" sz="1100" dirty="0">
                <a:solidFill>
                  <a:srgbClr val="323E48"/>
                </a:solidFill>
                <a:latin typeface="+mj-lt"/>
                <a:ea typeface="Quicksand"/>
                <a:cs typeface="Quicksand"/>
                <a:sym typeface="Quicksand"/>
              </a:rPr>
              <a:t>acralending.com</a:t>
            </a:r>
          </a:p>
        </p:txBody>
      </p:sp>
      <p:sp>
        <p:nvSpPr>
          <p:cNvPr id="9" name="Google Shape;129;p19">
            <a:extLst>
              <a:ext uri="{FF2B5EF4-FFF2-40B4-BE49-F238E27FC236}">
                <a16:creationId xmlns:a16="http://schemas.microsoft.com/office/drawing/2014/main" id="{12829CE7-3904-AB4B-E183-F8E2532178F4}"/>
              </a:ext>
            </a:extLst>
          </p:cNvPr>
          <p:cNvSpPr txBox="1">
            <a:spLocks/>
          </p:cNvSpPr>
          <p:nvPr/>
        </p:nvSpPr>
        <p:spPr>
          <a:xfrm>
            <a:off x="1165475" y="549649"/>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b="1" dirty="0"/>
              <a:t>MEET THE TEAM</a:t>
            </a:r>
          </a:p>
        </p:txBody>
      </p:sp>
      <p:cxnSp>
        <p:nvCxnSpPr>
          <p:cNvPr id="3" name="Straight Connector 2">
            <a:extLst>
              <a:ext uri="{FF2B5EF4-FFF2-40B4-BE49-F238E27FC236}">
                <a16:creationId xmlns:a16="http://schemas.microsoft.com/office/drawing/2014/main" id="{59A85E97-18B3-F9D5-7038-6ABC6418928D}"/>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pic>
        <p:nvPicPr>
          <p:cNvPr id="6" name="Google Shape;541;p44">
            <a:extLst>
              <a:ext uri="{FF2B5EF4-FFF2-40B4-BE49-F238E27FC236}">
                <a16:creationId xmlns:a16="http://schemas.microsoft.com/office/drawing/2014/main" id="{BFA24F7F-AD67-57C9-88B3-022E604C3C84}"/>
              </a:ext>
            </a:extLst>
          </p:cNvPr>
          <p:cNvPicPr preferRelativeResize="0"/>
          <p:nvPr/>
        </p:nvPicPr>
        <p:blipFill rotWithShape="1">
          <a:blip r:embed="rId4"/>
          <a:srcRect l="11781" t="12306" r="21148" b="18902"/>
          <a:stretch/>
        </p:blipFill>
        <p:spPr>
          <a:xfrm>
            <a:off x="2113777" y="1347161"/>
            <a:ext cx="1461321" cy="1498804"/>
          </a:xfrm>
          <a:prstGeom prst="ellipse">
            <a:avLst/>
          </a:prstGeom>
          <a:noFill/>
          <a:ln w="25400">
            <a:solidFill>
              <a:srgbClr val="8AB7E9"/>
            </a:solidFill>
          </a:ln>
        </p:spPr>
      </p:pic>
      <p:sp>
        <p:nvSpPr>
          <p:cNvPr id="10" name="Google Shape;542;p44">
            <a:extLst>
              <a:ext uri="{FF2B5EF4-FFF2-40B4-BE49-F238E27FC236}">
                <a16:creationId xmlns:a16="http://schemas.microsoft.com/office/drawing/2014/main" id="{FCD4D19B-F1D7-5631-8909-C7D7910305EA}"/>
              </a:ext>
            </a:extLst>
          </p:cNvPr>
          <p:cNvSpPr txBox="1"/>
          <p:nvPr/>
        </p:nvSpPr>
        <p:spPr>
          <a:xfrm>
            <a:off x="1562106" y="3065030"/>
            <a:ext cx="2618100" cy="133170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b="1" dirty="0">
                <a:solidFill>
                  <a:srgbClr val="0033A1"/>
                </a:solidFill>
                <a:latin typeface="+mj-lt"/>
                <a:ea typeface="Quicksand"/>
                <a:cs typeface="Quicksand"/>
                <a:sym typeface="Quicksand"/>
              </a:rPr>
              <a:t>JOE TOMASELLO</a:t>
            </a:r>
            <a:endParaRPr lang="en" sz="500" dirty="0">
              <a:solidFill>
                <a:schemeClr val="tx2">
                  <a:lumMod val="10000"/>
                </a:schemeClr>
              </a:solidFill>
              <a:latin typeface="+mj-lt"/>
              <a:ea typeface="Quicksand"/>
              <a:cs typeface="Quicksand"/>
              <a:sym typeface="Quicksand"/>
            </a:endParaRPr>
          </a:p>
          <a:p>
            <a:pPr marL="0" lvl="0" indent="0" algn="ctr" rtl="0">
              <a:spcBef>
                <a:spcPts val="0"/>
              </a:spcBef>
              <a:spcAft>
                <a:spcPts val="0"/>
              </a:spcAft>
              <a:buNone/>
            </a:pPr>
            <a:r>
              <a:rPr lang="en" sz="1000" b="1" dirty="0">
                <a:solidFill>
                  <a:srgbClr val="323E48"/>
                </a:solidFill>
                <a:latin typeface="+mj-lt"/>
                <a:ea typeface="Quicksand"/>
                <a:cs typeface="Quicksand"/>
                <a:sym typeface="Quicksand"/>
              </a:rPr>
              <a:t>Senior Vice President</a:t>
            </a:r>
            <a:endParaRPr lang="en" sz="1000" dirty="0">
              <a:solidFill>
                <a:srgbClr val="323E48"/>
              </a:solidFill>
              <a:latin typeface="+mj-lt"/>
              <a:ea typeface="Quicksand"/>
              <a:cs typeface="Quicksand"/>
              <a:sym typeface="Quicksand"/>
            </a:endParaRPr>
          </a:p>
          <a:p>
            <a:pPr marL="0" lvl="0" indent="0" algn="ctr" rtl="0">
              <a:spcBef>
                <a:spcPts val="0"/>
              </a:spcBef>
              <a:spcAft>
                <a:spcPts val="0"/>
              </a:spcAft>
              <a:buNone/>
            </a:pPr>
            <a:endParaRPr lang="en" sz="1000" dirty="0">
              <a:solidFill>
                <a:schemeClr val="tx2">
                  <a:lumMod val="10000"/>
                </a:schemeClr>
              </a:solidFill>
              <a:latin typeface="+mj-lt"/>
              <a:ea typeface="Quicksand"/>
              <a:cs typeface="Quicksand"/>
              <a:sym typeface="Quicksand"/>
            </a:endParaRPr>
          </a:p>
          <a:p>
            <a:pPr algn="ctr">
              <a:spcBef>
                <a:spcPts val="300"/>
              </a:spcBef>
              <a:spcAft>
                <a:spcPts val="300"/>
              </a:spcAft>
            </a:pPr>
            <a:r>
              <a:rPr lang="en" sz="1100" b="1" dirty="0">
                <a:solidFill>
                  <a:srgbClr val="0033A1"/>
                </a:solidFill>
                <a:latin typeface="+mj-lt"/>
                <a:ea typeface="Quicksand"/>
                <a:cs typeface="Quicksand"/>
                <a:sym typeface="Quicksand"/>
              </a:rPr>
              <a:t>C:</a:t>
            </a:r>
            <a:r>
              <a:rPr lang="en" sz="1100" dirty="0">
                <a:solidFill>
                  <a:srgbClr val="0033A1"/>
                </a:solidFill>
                <a:latin typeface="+mj-lt"/>
                <a:ea typeface="Quicksand"/>
                <a:cs typeface="Quicksand"/>
                <a:sym typeface="Quicksand"/>
              </a:rPr>
              <a:t> </a:t>
            </a:r>
            <a:r>
              <a:rPr lang="en" sz="1100" dirty="0">
                <a:solidFill>
                  <a:srgbClr val="323E48"/>
                </a:solidFill>
                <a:latin typeface="+mj-lt"/>
                <a:ea typeface="Quicksand"/>
                <a:cs typeface="Quicksand"/>
                <a:sym typeface="Quicksand"/>
              </a:rPr>
              <a:t>(559) 352-5156</a:t>
            </a:r>
          </a:p>
          <a:p>
            <a:pPr marL="0" lvl="0" indent="0" algn="ctr" rtl="0">
              <a:spcBef>
                <a:spcPts val="300"/>
              </a:spcBef>
              <a:spcAft>
                <a:spcPts val="300"/>
              </a:spcAft>
              <a:buNone/>
            </a:pPr>
            <a:r>
              <a:rPr lang="en" sz="1100" b="1" dirty="0">
                <a:solidFill>
                  <a:srgbClr val="0033A1"/>
                </a:solidFill>
                <a:latin typeface="+mj-lt"/>
                <a:ea typeface="Quicksand"/>
                <a:cs typeface="Quicksand"/>
                <a:sym typeface="Quicksand"/>
              </a:rPr>
              <a:t>E: </a:t>
            </a:r>
            <a:r>
              <a:rPr lang="en" sz="1100" dirty="0">
                <a:solidFill>
                  <a:srgbClr val="323E48"/>
                </a:solidFill>
                <a:latin typeface="+mj-lt"/>
                <a:ea typeface="Quicksand"/>
                <a:cs typeface="Quicksand"/>
                <a:sym typeface="Quicksand"/>
              </a:rPr>
              <a:t>joe.tomasello@acralending.com</a:t>
            </a:r>
          </a:p>
          <a:p>
            <a:pPr algn="ctr">
              <a:spcBef>
                <a:spcPts val="300"/>
              </a:spcBef>
              <a:spcAft>
                <a:spcPts val="300"/>
              </a:spcAft>
            </a:pPr>
            <a:r>
              <a:rPr lang="en" sz="1100" b="1" dirty="0">
                <a:solidFill>
                  <a:srgbClr val="0033A1"/>
                </a:solidFill>
                <a:latin typeface="+mj-lt"/>
                <a:ea typeface="Quicksand"/>
                <a:cs typeface="Quicksand"/>
                <a:sym typeface="Quicksand"/>
              </a:rPr>
              <a:t>W: </a:t>
            </a:r>
            <a:r>
              <a:rPr lang="en" sz="1100" dirty="0">
                <a:solidFill>
                  <a:srgbClr val="323E48"/>
                </a:solidFill>
                <a:latin typeface="+mj-lt"/>
                <a:ea typeface="Quicksand"/>
                <a:cs typeface="Quicksand"/>
                <a:sym typeface="Quicksand"/>
              </a:rPr>
              <a:t>acralending.com</a:t>
            </a:r>
          </a:p>
        </p:txBody>
      </p:sp>
    </p:spTree>
    <p:extLst>
      <p:ext uri="{BB962C8B-B14F-4D97-AF65-F5344CB8AC3E}">
        <p14:creationId xmlns:p14="http://schemas.microsoft.com/office/powerpoint/2010/main" val="11928062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1165475" y="604610"/>
            <a:ext cx="6858000"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b="1" dirty="0">
                <a:latin typeface="+mj-lt"/>
              </a:rPr>
              <a:t>CONTENTS</a:t>
            </a:r>
            <a:endParaRPr sz="2400" b="1" dirty="0">
              <a:latin typeface="+mj-lt"/>
            </a:endParaRPr>
          </a:p>
        </p:txBody>
      </p:sp>
      <p:sp>
        <p:nvSpPr>
          <p:cNvPr id="77" name="Google Shape;77;p13"/>
          <p:cNvSpPr txBox="1"/>
          <p:nvPr/>
        </p:nvSpPr>
        <p:spPr>
          <a:xfrm>
            <a:off x="1115542" y="1249820"/>
            <a:ext cx="4693992" cy="3219052"/>
          </a:xfrm>
          <a:prstGeom prst="rect">
            <a:avLst/>
          </a:prstGeom>
          <a:noFill/>
          <a:ln>
            <a:noFill/>
          </a:ln>
        </p:spPr>
        <p:txBody>
          <a:bodyPr spcFirstLastPara="1" wrap="square" lIns="91425" tIns="91425" rIns="91425" bIns="91425" anchor="t" anchorCtr="0">
            <a:noAutofit/>
          </a:bodyPr>
          <a:lstStyle/>
          <a:p>
            <a:pPr lvl="0" algn="l" rtl="0">
              <a:spcBef>
                <a:spcPts val="600"/>
              </a:spcBef>
              <a:spcAft>
                <a:spcPts val="0"/>
              </a:spcAft>
              <a:buClr>
                <a:srgbClr val="FFBF3C"/>
              </a:buClr>
              <a:buSzPct val="130000"/>
            </a:pPr>
            <a:endParaRPr lang="en-US" sz="1200" dirty="0">
              <a:solidFill>
                <a:schemeClr val="accent1"/>
              </a:solidFill>
              <a:latin typeface="+mn-lt"/>
              <a:ea typeface="Quicksand"/>
              <a:cs typeface="Quicksand"/>
              <a:sym typeface="Quicksand"/>
            </a:endParaRPr>
          </a:p>
          <a:p>
            <a:pPr marL="171450" lvl="0" indent="-171450" algn="l" rtl="0">
              <a:spcBef>
                <a:spcPts val="600"/>
              </a:spcBef>
              <a:spcAft>
                <a:spcPts val="0"/>
              </a:spcAft>
              <a:buClr>
                <a:srgbClr val="8AB7E9"/>
              </a:buClr>
              <a:buSzPct val="130000"/>
              <a:buFont typeface="Arial" panose="020B0604020202020204" pitchFamily="34" charset="0"/>
              <a:buChar char="•"/>
            </a:pPr>
            <a:r>
              <a:rPr lang="en-US" sz="1200" dirty="0">
                <a:solidFill>
                  <a:schemeClr val="accent1"/>
                </a:solidFill>
                <a:latin typeface="+mn-lt"/>
                <a:ea typeface="Quicksand"/>
                <a:cs typeface="Quicksand"/>
                <a:sym typeface="Quicksand"/>
              </a:rPr>
              <a:t>SOLUTIONS FOR SELF-EMPLOYED BORROWERS</a:t>
            </a:r>
          </a:p>
          <a:p>
            <a:pPr marL="171450" lvl="0" indent="-171450" algn="l" rtl="0">
              <a:spcBef>
                <a:spcPts val="600"/>
              </a:spcBef>
              <a:spcAft>
                <a:spcPts val="0"/>
              </a:spcAft>
              <a:buClr>
                <a:srgbClr val="FFBF3C"/>
              </a:buClr>
              <a:buSzPct val="130000"/>
              <a:buFont typeface="Wingdings" panose="05000000000000000000" pitchFamily="2" charset="2"/>
              <a:buChar char="§"/>
            </a:pPr>
            <a:endParaRPr lang="en-US" sz="1200" dirty="0">
              <a:solidFill>
                <a:schemeClr val="accent1"/>
              </a:solidFill>
              <a:latin typeface="+mn-lt"/>
              <a:ea typeface="Quicksand"/>
              <a:cs typeface="Quicksand"/>
              <a:sym typeface="Quicksand"/>
            </a:endParaRPr>
          </a:p>
          <a:p>
            <a:pPr marL="171450" lvl="0" indent="-171450" algn="l" rtl="0">
              <a:spcBef>
                <a:spcPts val="600"/>
              </a:spcBef>
              <a:spcAft>
                <a:spcPts val="0"/>
              </a:spcAft>
              <a:buClr>
                <a:srgbClr val="8AB7E9"/>
              </a:buClr>
              <a:buSzPct val="130000"/>
              <a:buFont typeface="Arial" panose="020B0604020202020204" pitchFamily="34" charset="0"/>
              <a:buChar char="•"/>
            </a:pPr>
            <a:r>
              <a:rPr lang="en-US" sz="1200" dirty="0">
                <a:solidFill>
                  <a:schemeClr val="accent1"/>
                </a:solidFill>
                <a:latin typeface="+mn-lt"/>
                <a:ea typeface="Quicksand"/>
                <a:cs typeface="Quicksand"/>
                <a:sym typeface="Quicksand"/>
              </a:rPr>
              <a:t>SOLUTIONS FOR INVESTOR BORROWERS</a:t>
            </a:r>
          </a:p>
          <a:p>
            <a:pPr marL="171450" lvl="0" indent="-171450" algn="l" rtl="0">
              <a:spcBef>
                <a:spcPts val="600"/>
              </a:spcBef>
              <a:spcAft>
                <a:spcPts val="0"/>
              </a:spcAft>
              <a:buClr>
                <a:srgbClr val="FFBF3C"/>
              </a:buClr>
              <a:buSzPct val="130000"/>
              <a:buFont typeface="Wingdings" panose="05000000000000000000" pitchFamily="2" charset="2"/>
              <a:buChar char="§"/>
            </a:pPr>
            <a:endParaRPr lang="en-US" sz="1200" dirty="0">
              <a:solidFill>
                <a:schemeClr val="accent1"/>
              </a:solidFill>
              <a:latin typeface="+mn-lt"/>
              <a:ea typeface="Quicksand"/>
              <a:cs typeface="Quicksand"/>
              <a:sym typeface="Quicksand"/>
            </a:endParaRPr>
          </a:p>
          <a:p>
            <a:pPr marL="171450" lvl="0" indent="-171450" algn="l" rtl="0">
              <a:spcBef>
                <a:spcPts val="600"/>
              </a:spcBef>
              <a:spcAft>
                <a:spcPts val="0"/>
              </a:spcAft>
              <a:buClr>
                <a:srgbClr val="8AB7E9"/>
              </a:buClr>
              <a:buSzPct val="130000"/>
              <a:buFont typeface="Arial" panose="020B0604020202020204" pitchFamily="34" charset="0"/>
              <a:buChar char="•"/>
            </a:pPr>
            <a:r>
              <a:rPr lang="en-US" sz="1200" dirty="0">
                <a:solidFill>
                  <a:schemeClr val="accent1"/>
                </a:solidFill>
                <a:latin typeface="+mn-lt"/>
                <a:ea typeface="Quicksand"/>
                <a:cs typeface="Quicksand"/>
                <a:sym typeface="Quicksand"/>
              </a:rPr>
              <a:t>SOLUTIONS FOR FOREIGN NATIONAL BORROWERS</a:t>
            </a:r>
          </a:p>
          <a:p>
            <a:pPr marL="171450" lvl="0" indent="-171450" algn="l" rtl="0">
              <a:spcBef>
                <a:spcPts val="600"/>
              </a:spcBef>
              <a:spcAft>
                <a:spcPts val="0"/>
              </a:spcAft>
              <a:buClr>
                <a:srgbClr val="8AB7E9"/>
              </a:buClr>
              <a:buSzPct val="130000"/>
              <a:buFont typeface="Arial" panose="020B0604020202020204" pitchFamily="34" charset="0"/>
              <a:buChar char="•"/>
            </a:pPr>
            <a:r>
              <a:rPr lang="en-US" sz="1000" dirty="0">
                <a:solidFill>
                  <a:srgbClr val="323E48"/>
                </a:solidFill>
                <a:latin typeface="+mn-lt"/>
                <a:sym typeface="Quicksand"/>
              </a:rPr>
              <a:t>FOREIGN NATIONAL</a:t>
            </a:r>
          </a:p>
          <a:p>
            <a:pPr marL="171450" lvl="0" indent="-171450" algn="l" rtl="0">
              <a:spcBef>
                <a:spcPts val="600"/>
              </a:spcBef>
              <a:spcAft>
                <a:spcPts val="0"/>
              </a:spcAft>
              <a:buClr>
                <a:srgbClr val="8AB7E9"/>
              </a:buClr>
              <a:buSzPct val="130000"/>
              <a:buFont typeface="Arial" panose="020B0604020202020204" pitchFamily="34" charset="0"/>
              <a:buChar char="•"/>
            </a:pPr>
            <a:r>
              <a:rPr lang="en-US" sz="1000" dirty="0">
                <a:solidFill>
                  <a:srgbClr val="323E48"/>
                </a:solidFill>
                <a:latin typeface="+mn-lt"/>
                <a:sym typeface="Quicksand"/>
              </a:rPr>
              <a:t>ITIN</a:t>
            </a:r>
          </a:p>
          <a:p>
            <a:pPr marL="171450" lvl="0" indent="-171450" algn="l" rtl="0">
              <a:spcBef>
                <a:spcPts val="600"/>
              </a:spcBef>
              <a:spcAft>
                <a:spcPts val="0"/>
              </a:spcAft>
              <a:buClr>
                <a:srgbClr val="8AB7E9"/>
              </a:buClr>
              <a:buSzPct val="130000"/>
              <a:buFont typeface="Arial" panose="020B0604020202020204" pitchFamily="34" charset="0"/>
              <a:buChar char="•"/>
            </a:pPr>
            <a:r>
              <a:rPr lang="en-US" sz="1000" dirty="0">
                <a:solidFill>
                  <a:srgbClr val="323E48"/>
                </a:solidFill>
                <a:latin typeface="+mn-lt"/>
                <a:sym typeface="Quicksand"/>
              </a:rPr>
              <a:t>NON-PERMANENT RESIDENT ALIEN</a:t>
            </a:r>
          </a:p>
          <a:p>
            <a:pPr>
              <a:spcBef>
                <a:spcPts val="600"/>
              </a:spcBef>
              <a:buClr>
                <a:srgbClr val="FFBF3C"/>
              </a:buClr>
              <a:buSzPct val="130000"/>
            </a:pPr>
            <a:endParaRPr lang="en-US" sz="1200" dirty="0">
              <a:solidFill>
                <a:schemeClr val="accent1"/>
              </a:solidFill>
              <a:latin typeface="+mn-lt"/>
              <a:sym typeface="Quicksand"/>
            </a:endParaRPr>
          </a:p>
          <a:p>
            <a:pPr marL="171450" indent="-171450">
              <a:spcBef>
                <a:spcPts val="600"/>
              </a:spcBef>
              <a:buClr>
                <a:srgbClr val="8AB7E9"/>
              </a:buClr>
              <a:buSzPct val="130000"/>
              <a:buFont typeface="Wingdings" panose="05000000000000000000" pitchFamily="2" charset="2"/>
              <a:buChar char="§"/>
            </a:pPr>
            <a:r>
              <a:rPr lang="en-US" sz="1200" dirty="0">
                <a:solidFill>
                  <a:schemeClr val="accent1"/>
                </a:solidFill>
                <a:latin typeface="+mn-lt"/>
                <a:sym typeface="Quicksand"/>
              </a:rPr>
              <a:t>QUESTIONS</a:t>
            </a:r>
            <a:br>
              <a:rPr lang="en-US" sz="1200" dirty="0">
                <a:solidFill>
                  <a:schemeClr val="accent1"/>
                </a:solidFill>
                <a:latin typeface="+mn-lt"/>
                <a:sym typeface="Quicksand"/>
              </a:rPr>
            </a:br>
            <a:endParaRPr lang="en-US" sz="1200" dirty="0">
              <a:solidFill>
                <a:schemeClr val="accent1"/>
              </a:solidFill>
              <a:latin typeface="+mn-lt"/>
              <a:sym typeface="Quicksand"/>
            </a:endParaRPr>
          </a:p>
        </p:txBody>
      </p:sp>
      <p:sp>
        <p:nvSpPr>
          <p:cNvPr id="80" name="Google Shape;80;p13"/>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pic>
        <p:nvPicPr>
          <p:cNvPr id="6" name="Picture 5">
            <a:extLst>
              <a:ext uri="{FF2B5EF4-FFF2-40B4-BE49-F238E27FC236}">
                <a16:creationId xmlns:a16="http://schemas.microsoft.com/office/drawing/2014/main" id="{C8FB603F-E1F2-3D68-3609-A1200303EF9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l="75567" r="198" b="78117"/>
          <a:stretch/>
        </p:blipFill>
        <p:spPr>
          <a:xfrm flipH="1">
            <a:off x="3278154" y="2654619"/>
            <a:ext cx="5865846" cy="3051707"/>
          </a:xfrm>
          <a:prstGeom prst="rect">
            <a:avLst/>
          </a:prstGeom>
          <a:effectLst>
            <a:outerShdw blurRad="50800" dist="50800" dir="5400000" algn="ctr" rotWithShape="0">
              <a:srgbClr val="000000">
                <a:alpha val="0"/>
              </a:srgbClr>
            </a:outerShdw>
          </a:effectLst>
        </p:spPr>
      </p:pic>
      <p:cxnSp>
        <p:nvCxnSpPr>
          <p:cNvPr id="2" name="Straight Connector 1">
            <a:extLst>
              <a:ext uri="{FF2B5EF4-FFF2-40B4-BE49-F238E27FC236}">
                <a16:creationId xmlns:a16="http://schemas.microsoft.com/office/drawing/2014/main" id="{8DEBFE24-DF57-22FC-C27C-6E239F4181DC}"/>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922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4" name="Arrow: Pentagon 3">
            <a:extLst>
              <a:ext uri="{FF2B5EF4-FFF2-40B4-BE49-F238E27FC236}">
                <a16:creationId xmlns:a16="http://schemas.microsoft.com/office/drawing/2014/main" id="{53C0BF8B-4E3D-4DD0-8906-7CCA31BC2034}"/>
              </a:ext>
            </a:extLst>
          </p:cNvPr>
          <p:cNvSpPr/>
          <p:nvPr/>
        </p:nvSpPr>
        <p:spPr>
          <a:xfrm>
            <a:off x="955651" y="1142153"/>
            <a:ext cx="6270171" cy="345000"/>
          </a:xfrm>
          <a:prstGeom prst="homePlate">
            <a:avLst/>
          </a:prstGeom>
          <a:solidFill>
            <a:srgbClr val="323E48"/>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  PROGRAMS DESIGNED FOR ALL SELF-EMPLOYED BORROWERS</a:t>
            </a:r>
          </a:p>
        </p:txBody>
      </p:sp>
      <p:sp>
        <p:nvSpPr>
          <p:cNvPr id="12" name="Google Shape;146;p21">
            <a:extLst>
              <a:ext uri="{FF2B5EF4-FFF2-40B4-BE49-F238E27FC236}">
                <a16:creationId xmlns:a16="http://schemas.microsoft.com/office/drawing/2014/main" id="{1615C26B-0F1A-4E37-AFB4-7F529CF2403C}"/>
              </a:ext>
            </a:extLst>
          </p:cNvPr>
          <p:cNvSpPr txBox="1">
            <a:spLocks/>
          </p:cNvSpPr>
          <p:nvPr/>
        </p:nvSpPr>
        <p:spPr>
          <a:xfrm>
            <a:off x="1143000" y="673401"/>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dirty="0">
                <a:solidFill>
                  <a:schemeClr val="bg1"/>
                </a:solidFill>
              </a:rPr>
              <a:t>ATR-IN-FULL</a:t>
            </a: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32997" y="1540043"/>
            <a:ext cx="6192826" cy="26717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Borrowers who own at least 25% of a Corporation or LLC</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Sole Proprietors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Borrowers on a 1099</a:t>
            </a:r>
          </a:p>
          <a:p>
            <a:pPr>
              <a:spcBef>
                <a:spcPts val="600"/>
              </a:spcBef>
              <a:spcAft>
                <a:spcPts val="600"/>
              </a:spcAft>
              <a:buClr>
                <a:srgbClr val="FFBF3C"/>
              </a:buClr>
              <a:buSzPct val="130000"/>
            </a:pPr>
            <a:r>
              <a:rPr lang="en-US" sz="1200" dirty="0">
                <a:solidFill>
                  <a:srgbClr val="0033A1"/>
                </a:solidFill>
                <a:latin typeface="+mn-lt"/>
              </a:rPr>
              <a:t>OPTIONS: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12 Month Bank Statement Program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P&amp;L Program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1099 Only Program</a:t>
            </a:r>
          </a:p>
          <a:p>
            <a:pPr>
              <a:buClr>
                <a:srgbClr val="FFBF3C"/>
              </a:buClr>
              <a:buSzPct val="130000"/>
            </a:pPr>
            <a:endParaRPr lang="en-US" sz="1200" dirty="0">
              <a:solidFill>
                <a:schemeClr val="tx2">
                  <a:lumMod val="25000"/>
                </a:schemeClr>
              </a:solidFill>
              <a:latin typeface="+mn-lt"/>
            </a:endParaRPr>
          </a:p>
        </p:txBody>
      </p:sp>
      <p:sp>
        <p:nvSpPr>
          <p:cNvPr id="17" name="Google Shape;176;p25">
            <a:extLst>
              <a:ext uri="{FF2B5EF4-FFF2-40B4-BE49-F238E27FC236}">
                <a16:creationId xmlns:a16="http://schemas.microsoft.com/office/drawing/2014/main" id="{7D9B23AB-CAAA-4A20-A0AD-585A70CE84BD}"/>
              </a:ext>
            </a:extLst>
          </p:cNvPr>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12-MONTH BANK STATEMENT</a:t>
            </a:r>
            <a:endParaRPr sz="2400" dirty="0"/>
          </a:p>
        </p:txBody>
      </p:sp>
      <p:sp>
        <p:nvSpPr>
          <p:cNvPr id="2" name="Google Shape;129;p19">
            <a:extLst>
              <a:ext uri="{FF2B5EF4-FFF2-40B4-BE49-F238E27FC236}">
                <a16:creationId xmlns:a16="http://schemas.microsoft.com/office/drawing/2014/main" id="{8A827802-1AEB-F0A6-D4E9-3BF57164F406}"/>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SELF-EMPLOYED BORROWERS</a:t>
            </a:r>
          </a:p>
        </p:txBody>
      </p:sp>
      <p:cxnSp>
        <p:nvCxnSpPr>
          <p:cNvPr id="11" name="Straight Connector 10">
            <a:extLst>
              <a:ext uri="{FF2B5EF4-FFF2-40B4-BE49-F238E27FC236}">
                <a16:creationId xmlns:a16="http://schemas.microsoft.com/office/drawing/2014/main" id="{B2519A73-E25D-E919-FB10-FEC46E1072C3}"/>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3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
        <p:nvSpPr>
          <p:cNvPr id="12" name="Google Shape;146;p21">
            <a:extLst>
              <a:ext uri="{FF2B5EF4-FFF2-40B4-BE49-F238E27FC236}">
                <a16:creationId xmlns:a16="http://schemas.microsoft.com/office/drawing/2014/main" id="{1615C26B-0F1A-4E37-AFB4-7F529CF2403C}"/>
              </a:ext>
            </a:extLst>
          </p:cNvPr>
          <p:cNvSpPr txBox="1">
            <a:spLocks/>
          </p:cNvSpPr>
          <p:nvPr/>
        </p:nvSpPr>
        <p:spPr>
          <a:xfrm>
            <a:off x="1143000" y="673401"/>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dirty="0">
                <a:solidFill>
                  <a:schemeClr val="bg1"/>
                </a:solidFill>
              </a:rPr>
              <a:t>ATR-IN-FULL</a:t>
            </a: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32997" y="1167865"/>
            <a:ext cx="6192826" cy="380289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Income documentation: Borrower’s most recent 12 months bank statements (No Tax Returns). Qualifying income is calculated using the 12-month deposit average</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Qualify with a Personal Account or Business Account</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Personal Account: Uses 100% of all deposits if the borrower uses a separate business account for business expenses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Business Account: Uses 50% of all deposits. If borrower’s business expense ratio is less that 50% and confirmed by the borrower’s CPA, we will allow down to 25% expense ratio</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Program available up to 90% LTV with no MI</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Loan Amounts to $10M</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FICOs down to 600</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reserves required at 75% LTV and below</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No 4506T / 1112s / K1s / P&amp;Ls</a:t>
            </a:r>
          </a:p>
        </p:txBody>
      </p:sp>
      <p:sp>
        <p:nvSpPr>
          <p:cNvPr id="17" name="Google Shape;176;p25">
            <a:extLst>
              <a:ext uri="{FF2B5EF4-FFF2-40B4-BE49-F238E27FC236}">
                <a16:creationId xmlns:a16="http://schemas.microsoft.com/office/drawing/2014/main" id="{7D9B23AB-CAAA-4A20-A0AD-585A70CE84BD}"/>
              </a:ext>
            </a:extLst>
          </p:cNvPr>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12-MONTH BANK STATEMENT</a:t>
            </a:r>
            <a:endParaRPr sz="2400" dirty="0"/>
          </a:p>
        </p:txBody>
      </p:sp>
      <p:sp>
        <p:nvSpPr>
          <p:cNvPr id="2" name="Google Shape;129;p19">
            <a:extLst>
              <a:ext uri="{FF2B5EF4-FFF2-40B4-BE49-F238E27FC236}">
                <a16:creationId xmlns:a16="http://schemas.microsoft.com/office/drawing/2014/main" id="{8A827802-1AEB-F0A6-D4E9-3BF57164F406}"/>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12 MONTH BANK STATEMENT</a:t>
            </a:r>
          </a:p>
        </p:txBody>
      </p:sp>
      <p:pic>
        <p:nvPicPr>
          <p:cNvPr id="3" name="Picture 2">
            <a:extLst>
              <a:ext uri="{FF2B5EF4-FFF2-40B4-BE49-F238E27FC236}">
                <a16:creationId xmlns:a16="http://schemas.microsoft.com/office/drawing/2014/main" id="{A6302D49-BEDD-561E-305F-350D5F6152BB}"/>
              </a:ext>
            </a:extLst>
          </p:cNvPr>
          <p:cNvPicPr>
            <a:picLocks noChangeAspect="1"/>
          </p:cNvPicPr>
          <p:nvPr/>
        </p:nvPicPr>
        <p:blipFill>
          <a:blip r:embed="rId3"/>
          <a:stretch>
            <a:fillRect/>
          </a:stretch>
        </p:blipFill>
        <p:spPr>
          <a:xfrm rot="678981">
            <a:off x="7343483" y="3157817"/>
            <a:ext cx="1019267" cy="13120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6" name="Google Shape;313;p32">
            <a:extLst>
              <a:ext uri="{FF2B5EF4-FFF2-40B4-BE49-F238E27FC236}">
                <a16:creationId xmlns:a16="http://schemas.microsoft.com/office/drawing/2014/main" id="{478F4588-E109-9869-7C20-E74FBAA3A7D5}"/>
              </a:ext>
            </a:extLst>
          </p:cNvPr>
          <p:cNvGrpSpPr/>
          <p:nvPr/>
        </p:nvGrpSpPr>
        <p:grpSpPr>
          <a:xfrm rot="663698">
            <a:off x="7286700" y="2966787"/>
            <a:ext cx="1132867" cy="1692386"/>
            <a:chOff x="5011702" y="465959"/>
            <a:chExt cx="2736410" cy="4222433"/>
          </a:xfrm>
          <a:solidFill>
            <a:schemeClr val="bg2">
              <a:lumMod val="50000"/>
            </a:schemeClr>
          </a:solidFill>
        </p:grpSpPr>
        <p:sp>
          <p:nvSpPr>
            <p:cNvPr id="7" name="Google Shape;314;p32">
              <a:extLst>
                <a:ext uri="{FF2B5EF4-FFF2-40B4-BE49-F238E27FC236}">
                  <a16:creationId xmlns:a16="http://schemas.microsoft.com/office/drawing/2014/main" id="{1C7D5EF9-F7D0-8418-CE71-921EBC75D3D0}"/>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15;p32">
              <a:extLst>
                <a:ext uri="{FF2B5EF4-FFF2-40B4-BE49-F238E27FC236}">
                  <a16:creationId xmlns:a16="http://schemas.microsoft.com/office/drawing/2014/main" id="{D38541EC-A0E2-2D1C-780E-8489B6024940}"/>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16;p32">
              <a:extLst>
                <a:ext uri="{FF2B5EF4-FFF2-40B4-BE49-F238E27FC236}">
                  <a16:creationId xmlns:a16="http://schemas.microsoft.com/office/drawing/2014/main" id="{D83388B1-631E-C47F-F9C4-98118AE82EC5}"/>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17;p32">
              <a:extLst>
                <a:ext uri="{FF2B5EF4-FFF2-40B4-BE49-F238E27FC236}">
                  <a16:creationId xmlns:a16="http://schemas.microsoft.com/office/drawing/2014/main" id="{94B96D1A-3DE0-8C30-128E-ECCA010EC9FC}"/>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11" name="Straight Connector 10">
            <a:extLst>
              <a:ext uri="{FF2B5EF4-FFF2-40B4-BE49-F238E27FC236}">
                <a16:creationId xmlns:a16="http://schemas.microsoft.com/office/drawing/2014/main" id="{B2519A73-E25D-E919-FB10-FEC46E1072C3}"/>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618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
        <p:nvSpPr>
          <p:cNvPr id="12" name="Google Shape;146;p21">
            <a:extLst>
              <a:ext uri="{FF2B5EF4-FFF2-40B4-BE49-F238E27FC236}">
                <a16:creationId xmlns:a16="http://schemas.microsoft.com/office/drawing/2014/main" id="{1615C26B-0F1A-4E37-AFB4-7F529CF2403C}"/>
              </a:ext>
            </a:extLst>
          </p:cNvPr>
          <p:cNvSpPr txBox="1">
            <a:spLocks/>
          </p:cNvSpPr>
          <p:nvPr/>
        </p:nvSpPr>
        <p:spPr>
          <a:xfrm>
            <a:off x="1143000" y="673401"/>
            <a:ext cx="6858000" cy="3450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r>
              <a:rPr lang="en-US" sz="2400" dirty="0">
                <a:solidFill>
                  <a:schemeClr val="bg1"/>
                </a:solidFill>
              </a:rPr>
              <a:t>ATR-IN-FULL</a:t>
            </a:r>
          </a:p>
        </p:txBody>
      </p:sp>
      <p:sp>
        <p:nvSpPr>
          <p:cNvPr id="17" name="Google Shape;176;p25">
            <a:extLst>
              <a:ext uri="{FF2B5EF4-FFF2-40B4-BE49-F238E27FC236}">
                <a16:creationId xmlns:a16="http://schemas.microsoft.com/office/drawing/2014/main" id="{7D9B23AB-CAAA-4A20-A0AD-585A70CE84BD}"/>
              </a:ext>
            </a:extLst>
          </p:cNvPr>
          <p:cNvSpPr txBox="1">
            <a:spLocks noGrp="1"/>
          </p:cNvSpPr>
          <p:nvPr>
            <p:ph type="title"/>
          </p:nvPr>
        </p:nvSpPr>
        <p:spPr>
          <a:xfrm>
            <a:off x="1165475" y="549649"/>
            <a:ext cx="6858000" cy="345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400" dirty="0"/>
              <a:t>BANK STATEMENT ANALYSIS</a:t>
            </a:r>
            <a:endParaRPr sz="2400" dirty="0"/>
          </a:p>
        </p:txBody>
      </p:sp>
      <p:pic>
        <p:nvPicPr>
          <p:cNvPr id="5" name="Picture 4">
            <a:extLst>
              <a:ext uri="{FF2B5EF4-FFF2-40B4-BE49-F238E27FC236}">
                <a16:creationId xmlns:a16="http://schemas.microsoft.com/office/drawing/2014/main" id="{6544D5A5-2099-53FC-989D-05E5940B8E76}"/>
              </a:ext>
            </a:extLst>
          </p:cNvPr>
          <p:cNvPicPr>
            <a:picLocks noChangeAspect="1"/>
          </p:cNvPicPr>
          <p:nvPr/>
        </p:nvPicPr>
        <p:blipFill>
          <a:blip r:embed="rId3"/>
          <a:stretch>
            <a:fillRect/>
          </a:stretch>
        </p:blipFill>
        <p:spPr>
          <a:xfrm>
            <a:off x="1165476" y="1271910"/>
            <a:ext cx="2900862" cy="2736325"/>
          </a:xfrm>
          <a:prstGeom prst="rect">
            <a:avLst/>
          </a:prstGeom>
          <a:ln>
            <a:noFill/>
          </a:ln>
          <a:effectLst>
            <a:outerShdw blurRad="292100" dist="139700" dir="2700000" algn="tl" rotWithShape="0">
              <a:srgbClr val="333333">
                <a:alpha val="65000"/>
              </a:srgbClr>
            </a:outerShdw>
          </a:effectLst>
        </p:spPr>
      </p:pic>
      <p:grpSp>
        <p:nvGrpSpPr>
          <p:cNvPr id="9" name="Google Shape;325;p33">
            <a:extLst>
              <a:ext uri="{FF2B5EF4-FFF2-40B4-BE49-F238E27FC236}">
                <a16:creationId xmlns:a16="http://schemas.microsoft.com/office/drawing/2014/main" id="{2CFEA20B-660A-3FD6-6CB4-B1C227E9A172}"/>
              </a:ext>
            </a:extLst>
          </p:cNvPr>
          <p:cNvGrpSpPr/>
          <p:nvPr/>
        </p:nvGrpSpPr>
        <p:grpSpPr>
          <a:xfrm>
            <a:off x="4131988" y="2623912"/>
            <a:ext cx="4665519" cy="2207782"/>
            <a:chOff x="3938374" y="1462324"/>
            <a:chExt cx="4542205" cy="2661224"/>
          </a:xfrm>
          <a:solidFill>
            <a:schemeClr val="bg2">
              <a:lumMod val="50000"/>
            </a:schemeClr>
          </a:solidFill>
        </p:grpSpPr>
        <p:sp>
          <p:nvSpPr>
            <p:cNvPr id="10" name="Google Shape;326;p33">
              <a:extLst>
                <a:ext uri="{FF2B5EF4-FFF2-40B4-BE49-F238E27FC236}">
                  <a16:creationId xmlns:a16="http://schemas.microsoft.com/office/drawing/2014/main" id="{2B59811F-1BC9-7D4D-1009-1A5F03516A80}"/>
                </a:ext>
              </a:extLst>
            </p:cNvPr>
            <p:cNvSpPr/>
            <p:nvPr/>
          </p:nvSpPr>
          <p:spPr>
            <a:xfrm>
              <a:off x="4309824" y="1462324"/>
              <a:ext cx="3797910" cy="2542169"/>
            </a:xfrm>
            <a:custGeom>
              <a:avLst/>
              <a:gdLst/>
              <a:ahLst/>
              <a:cxnLst/>
              <a:rect l="l" t="t" r="r" b="b"/>
              <a:pathLst>
                <a:path w="5161606" h="3454973" extrusionOk="0">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rgbClr val="000000"/>
                </a:solidFill>
                <a:latin typeface="Calibri"/>
                <a:ea typeface="Calibri"/>
                <a:cs typeface="Calibri"/>
                <a:sym typeface="Calibri"/>
              </a:endParaRPr>
            </a:p>
          </p:txBody>
        </p:sp>
        <p:sp>
          <p:nvSpPr>
            <p:cNvPr id="11" name="Google Shape;327;p33">
              <a:extLst>
                <a:ext uri="{FF2B5EF4-FFF2-40B4-BE49-F238E27FC236}">
                  <a16:creationId xmlns:a16="http://schemas.microsoft.com/office/drawing/2014/main" id="{EB3A8312-3DD6-8DF8-E208-FF8762B08879}"/>
                </a:ext>
              </a:extLst>
            </p:cNvPr>
            <p:cNvSpPr/>
            <p:nvPr/>
          </p:nvSpPr>
          <p:spPr>
            <a:xfrm>
              <a:off x="3938374" y="4053515"/>
              <a:ext cx="4542205" cy="70032"/>
            </a:xfrm>
            <a:custGeom>
              <a:avLst/>
              <a:gdLst/>
              <a:ahLst/>
              <a:cxnLst/>
              <a:rect l="l" t="t" r="r" b="b"/>
              <a:pathLst>
                <a:path w="6173152" h="95178" extrusionOk="0">
                  <a:moveTo>
                    <a:pt x="0" y="0"/>
                  </a:moveTo>
                  <a:cubicBezTo>
                    <a:pt x="0" y="0"/>
                    <a:pt x="129540" y="95178"/>
                    <a:pt x="450533" y="95178"/>
                  </a:cubicBezTo>
                  <a:lnTo>
                    <a:pt x="5817870" y="95178"/>
                  </a:lnTo>
                  <a:cubicBezTo>
                    <a:pt x="5948363" y="95178"/>
                    <a:pt x="6173153" y="0"/>
                    <a:pt x="6173153" y="0"/>
                  </a:cubicBezTo>
                  <a:lnTo>
                    <a:pt x="0"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328;p33">
              <a:extLst>
                <a:ext uri="{FF2B5EF4-FFF2-40B4-BE49-F238E27FC236}">
                  <a16:creationId xmlns:a16="http://schemas.microsoft.com/office/drawing/2014/main" id="{1CDFFACB-346C-774F-13E7-FA13DEADFEE3}"/>
                </a:ext>
              </a:extLst>
            </p:cNvPr>
            <p:cNvSpPr/>
            <p:nvPr/>
          </p:nvSpPr>
          <p:spPr>
            <a:xfrm>
              <a:off x="3938374" y="3997489"/>
              <a:ext cx="4541505" cy="56025"/>
            </a:xfrm>
            <a:custGeom>
              <a:avLst/>
              <a:gdLst/>
              <a:ahLst/>
              <a:cxnLst/>
              <a:rect l="l" t="t" r="r" b="b"/>
              <a:pathLst>
                <a:path w="6172200" h="76142" extrusionOk="0">
                  <a:moveTo>
                    <a:pt x="0" y="76143"/>
                  </a:moveTo>
                  <a:lnTo>
                    <a:pt x="6172200" y="76143"/>
                  </a:lnTo>
                  <a:lnTo>
                    <a:pt x="6172200" y="0"/>
                  </a:lnTo>
                  <a:lnTo>
                    <a:pt x="0"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329;p33">
              <a:extLst>
                <a:ext uri="{FF2B5EF4-FFF2-40B4-BE49-F238E27FC236}">
                  <a16:creationId xmlns:a16="http://schemas.microsoft.com/office/drawing/2014/main" id="{FCF6E959-AB77-B455-C378-44A52472F0B3}"/>
                </a:ext>
              </a:extLst>
            </p:cNvPr>
            <p:cNvSpPr/>
            <p:nvPr/>
          </p:nvSpPr>
          <p:spPr>
            <a:xfrm>
              <a:off x="5872718" y="3997489"/>
              <a:ext cx="665106" cy="35016"/>
            </a:xfrm>
            <a:custGeom>
              <a:avLst/>
              <a:gdLst/>
              <a:ahLst/>
              <a:cxnLst/>
              <a:rect l="l" t="t" r="r" b="b"/>
              <a:pathLst>
                <a:path w="903922" h="47589" extrusionOk="0">
                  <a:moveTo>
                    <a:pt x="0" y="0"/>
                  </a:moveTo>
                  <a:cubicBezTo>
                    <a:pt x="0" y="0"/>
                    <a:pt x="26670" y="47589"/>
                    <a:pt x="53340" y="47589"/>
                  </a:cubicBezTo>
                  <a:lnTo>
                    <a:pt x="850582" y="47589"/>
                  </a:lnTo>
                  <a:cubicBezTo>
                    <a:pt x="877253" y="47589"/>
                    <a:pt x="903922" y="0"/>
                    <a:pt x="903922" y="0"/>
                  </a:cubicBezTo>
                  <a:lnTo>
                    <a:pt x="0" y="0"/>
                  </a:lnTo>
                  <a:close/>
                </a:path>
              </a:pathLst>
            </a:custGeom>
            <a:grp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pic>
        <p:nvPicPr>
          <p:cNvPr id="15" name="Picture 14">
            <a:extLst>
              <a:ext uri="{FF2B5EF4-FFF2-40B4-BE49-F238E27FC236}">
                <a16:creationId xmlns:a16="http://schemas.microsoft.com/office/drawing/2014/main" id="{A622D846-4EDF-1B35-AA7E-8EC8F5650B3D}"/>
              </a:ext>
            </a:extLst>
          </p:cNvPr>
          <p:cNvPicPr>
            <a:picLocks noChangeAspect="1"/>
          </p:cNvPicPr>
          <p:nvPr/>
        </p:nvPicPr>
        <p:blipFill>
          <a:blip r:embed="rId4"/>
          <a:stretch>
            <a:fillRect/>
          </a:stretch>
        </p:blipFill>
        <p:spPr>
          <a:xfrm>
            <a:off x="4685566" y="2831360"/>
            <a:ext cx="3571534" cy="1670241"/>
          </a:xfrm>
          <a:prstGeom prst="rect">
            <a:avLst/>
          </a:prstGeom>
        </p:spPr>
      </p:pic>
      <p:sp>
        <p:nvSpPr>
          <p:cNvPr id="2" name="Google Shape;129;p19">
            <a:extLst>
              <a:ext uri="{FF2B5EF4-FFF2-40B4-BE49-F238E27FC236}">
                <a16:creationId xmlns:a16="http://schemas.microsoft.com/office/drawing/2014/main" id="{5A47DB3B-A55F-2714-68C4-9053232404F5}"/>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BANK STATEMENT ANALYSIS</a:t>
            </a:r>
          </a:p>
        </p:txBody>
      </p:sp>
      <p:cxnSp>
        <p:nvCxnSpPr>
          <p:cNvPr id="3" name="Straight Connector 2">
            <a:extLst>
              <a:ext uri="{FF2B5EF4-FFF2-40B4-BE49-F238E27FC236}">
                <a16:creationId xmlns:a16="http://schemas.microsoft.com/office/drawing/2014/main" id="{F8DCDB37-C645-D831-6A5F-49680BA08093}"/>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9502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8" name="Google Shape;148;p21"/>
          <p:cNvSpPr txBox="1">
            <a:spLocks noGrp="1"/>
          </p:cNvSpPr>
          <p:nvPr>
            <p:ph type="sldNum" idx="12"/>
          </p:nvPr>
        </p:nvSpPr>
        <p:spPr>
          <a:xfrm>
            <a:off x="8523157" y="4752131"/>
            <a:ext cx="548700" cy="315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
        <p:nvSpPr>
          <p:cNvPr id="16" name="Google Shape;146;p21">
            <a:extLst>
              <a:ext uri="{FF2B5EF4-FFF2-40B4-BE49-F238E27FC236}">
                <a16:creationId xmlns:a16="http://schemas.microsoft.com/office/drawing/2014/main" id="{BA60527E-16FE-41C8-AA5A-21256D1E6E5F}"/>
              </a:ext>
            </a:extLst>
          </p:cNvPr>
          <p:cNvSpPr txBox="1">
            <a:spLocks/>
          </p:cNvSpPr>
          <p:nvPr/>
        </p:nvSpPr>
        <p:spPr>
          <a:xfrm>
            <a:off x="1076760" y="1146088"/>
            <a:ext cx="6990479" cy="2731522"/>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Great option for SE borrowers who have a business expense ration below 25%</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Income Docs: CPA prepared P&amp;L covering previous two years and YTD (No Bank Statements). Qualifying income is calculated using the net profit on the P&amp;L divided by the amount of months covered over the two year and YTD period</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Excellent option for borrowers who operate as a ole proprietor and only use one bank account for both their business and personal expenses</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Available up to 80% LTV</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Down to a 600 FICO</a:t>
            </a:r>
          </a:p>
          <a:p>
            <a:pPr marL="285750" indent="-285750">
              <a:spcBef>
                <a:spcPts val="600"/>
              </a:spcBef>
              <a:spcAft>
                <a:spcPts val="600"/>
              </a:spcAft>
              <a:buClr>
                <a:srgbClr val="8AB7E9"/>
              </a:buClr>
              <a:buSzPct val="130000"/>
              <a:buFont typeface="Arial" panose="020B0604020202020204" pitchFamily="34" charset="0"/>
              <a:buChar char="•"/>
            </a:pPr>
            <a:r>
              <a:rPr lang="en-US" sz="1200" dirty="0">
                <a:solidFill>
                  <a:schemeClr val="tx2">
                    <a:lumMod val="25000"/>
                  </a:schemeClr>
                </a:solidFill>
                <a:latin typeface="+mn-lt"/>
              </a:rPr>
              <a:t>Property Types: SFRs, Condos, Townhomes</a:t>
            </a:r>
          </a:p>
        </p:txBody>
      </p:sp>
      <p:sp>
        <p:nvSpPr>
          <p:cNvPr id="2" name="Google Shape;129;p19">
            <a:extLst>
              <a:ext uri="{FF2B5EF4-FFF2-40B4-BE49-F238E27FC236}">
                <a16:creationId xmlns:a16="http://schemas.microsoft.com/office/drawing/2014/main" id="{484EEB34-1418-98C5-3D72-6A9B796F1FA2}"/>
              </a:ext>
            </a:extLst>
          </p:cNvPr>
          <p:cNvSpPr txBox="1">
            <a:spLocks/>
          </p:cNvSpPr>
          <p:nvPr/>
        </p:nvSpPr>
        <p:spPr>
          <a:xfrm>
            <a:off x="0" y="0"/>
            <a:ext cx="9144000" cy="1016468"/>
          </a:xfrm>
          <a:prstGeom prst="rect">
            <a:avLst/>
          </a:prstGeom>
          <a:solidFill>
            <a:srgbClr val="0033A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mj-lt"/>
                <a:ea typeface="Quicksand"/>
                <a:cs typeface="Quicksand"/>
                <a:sym typeface="Quicksand"/>
              </a:defRPr>
            </a:lvl1pPr>
            <a:lvl2pPr marR="0" lvl="1"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2pPr>
            <a:lvl3pPr marR="0" lvl="2"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3pPr>
            <a:lvl4pPr marR="0" lvl="3"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4pPr>
            <a:lvl5pPr marR="0" lvl="4"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5pPr>
            <a:lvl6pPr marR="0" lvl="5"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6pPr>
            <a:lvl7pPr marR="0" lvl="6"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7pPr>
            <a:lvl8pPr marR="0" lvl="7"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8pPr>
            <a:lvl9pPr marR="0" lvl="8" algn="l" rtl="0">
              <a:lnSpc>
                <a:spcPct val="100000"/>
              </a:lnSpc>
              <a:spcBef>
                <a:spcPts val="0"/>
              </a:spcBef>
              <a:spcAft>
                <a:spcPts val="0"/>
              </a:spcAft>
              <a:buClr>
                <a:schemeClr val="accent1"/>
              </a:buClr>
              <a:buSzPts val="1800"/>
              <a:buFont typeface="Quicksand"/>
              <a:buNone/>
              <a:defRPr sz="1800" b="0" i="0" u="none" strike="noStrike" cap="none">
                <a:solidFill>
                  <a:schemeClr val="accent1"/>
                </a:solidFill>
                <a:latin typeface="Quicksand"/>
                <a:ea typeface="Quicksand"/>
                <a:cs typeface="Quicksand"/>
                <a:sym typeface="Quicksand"/>
              </a:defRPr>
            </a:lvl9pPr>
          </a:lstStyle>
          <a:p>
            <a:pPr algn="ctr"/>
            <a:r>
              <a:rPr lang="en-US" sz="3600" b="1" dirty="0">
                <a:solidFill>
                  <a:schemeClr val="bg1"/>
                </a:solidFill>
              </a:rPr>
              <a:t>P&amp;L PROGRAMS</a:t>
            </a:r>
          </a:p>
        </p:txBody>
      </p:sp>
      <p:cxnSp>
        <p:nvCxnSpPr>
          <p:cNvPr id="6" name="Straight Connector 5">
            <a:extLst>
              <a:ext uri="{FF2B5EF4-FFF2-40B4-BE49-F238E27FC236}">
                <a16:creationId xmlns:a16="http://schemas.microsoft.com/office/drawing/2014/main" id="{114229C5-E9C0-25EA-C30B-C18DDDD506B3}"/>
              </a:ext>
            </a:extLst>
          </p:cNvPr>
          <p:cNvCxnSpPr/>
          <p:nvPr/>
        </p:nvCxnSpPr>
        <p:spPr>
          <a:xfrm>
            <a:off x="0" y="1016468"/>
            <a:ext cx="9144000" cy="0"/>
          </a:xfrm>
          <a:prstGeom prst="line">
            <a:avLst/>
          </a:prstGeom>
          <a:ln w="38100">
            <a:solidFill>
              <a:srgbClr val="8AB7E9"/>
            </a:solidFill>
          </a:ln>
        </p:spPr>
        <p:style>
          <a:lnRef idx="1">
            <a:schemeClr val="accent1"/>
          </a:lnRef>
          <a:fillRef idx="0">
            <a:schemeClr val="accent1"/>
          </a:fillRef>
          <a:effectRef idx="0">
            <a:schemeClr val="accent1"/>
          </a:effectRef>
          <a:fontRef idx="minor">
            <a:schemeClr val="tx1"/>
          </a:fontRef>
        </p:style>
      </p:cxnSp>
      <p:grpSp>
        <p:nvGrpSpPr>
          <p:cNvPr id="14" name="Google Shape;313;p32">
            <a:extLst>
              <a:ext uri="{FF2B5EF4-FFF2-40B4-BE49-F238E27FC236}">
                <a16:creationId xmlns:a16="http://schemas.microsoft.com/office/drawing/2014/main" id="{6E42EF18-EDD7-E1E5-5BCC-F61C0685428C}"/>
              </a:ext>
            </a:extLst>
          </p:cNvPr>
          <p:cNvGrpSpPr/>
          <p:nvPr/>
        </p:nvGrpSpPr>
        <p:grpSpPr>
          <a:xfrm rot="663698">
            <a:off x="7452045" y="3100039"/>
            <a:ext cx="1159583" cy="1686252"/>
            <a:chOff x="5011702" y="465959"/>
            <a:chExt cx="2736410" cy="4222433"/>
          </a:xfrm>
          <a:solidFill>
            <a:schemeClr val="bg2">
              <a:lumMod val="50000"/>
            </a:schemeClr>
          </a:solidFill>
        </p:grpSpPr>
        <p:sp>
          <p:nvSpPr>
            <p:cNvPr id="15" name="Google Shape;314;p32">
              <a:extLst>
                <a:ext uri="{FF2B5EF4-FFF2-40B4-BE49-F238E27FC236}">
                  <a16:creationId xmlns:a16="http://schemas.microsoft.com/office/drawing/2014/main" id="{D3554514-0F1E-1A3B-00A4-E8ED8078F921}"/>
                </a:ext>
              </a:extLst>
            </p:cNvPr>
            <p:cNvSpPr/>
            <p:nvPr/>
          </p:nvSpPr>
          <p:spPr>
            <a:xfrm>
              <a:off x="5011702" y="465959"/>
              <a:ext cx="2736410" cy="4222433"/>
            </a:xfrm>
            <a:custGeom>
              <a:avLst/>
              <a:gdLst/>
              <a:ahLst/>
              <a:cxnLst/>
              <a:rect l="l" t="t" r="r" b="b"/>
              <a:pathLst>
                <a:path w="135802" h="209550" extrusionOk="0">
                  <a:moveTo>
                    <a:pt x="132205" y="18886"/>
                  </a:moveTo>
                  <a:lnTo>
                    <a:pt x="132205" y="190364"/>
                  </a:lnTo>
                  <a:lnTo>
                    <a:pt x="3597" y="190364"/>
                  </a:lnTo>
                  <a:lnTo>
                    <a:pt x="3597" y="18886"/>
                  </a:lnTo>
                  <a:close/>
                  <a:moveTo>
                    <a:pt x="8019" y="0"/>
                  </a:moveTo>
                  <a:lnTo>
                    <a:pt x="7270" y="75"/>
                  </a:lnTo>
                  <a:lnTo>
                    <a:pt x="6445" y="150"/>
                  </a:lnTo>
                  <a:lnTo>
                    <a:pt x="5696" y="375"/>
                  </a:lnTo>
                  <a:lnTo>
                    <a:pt x="4946" y="600"/>
                  </a:lnTo>
                  <a:lnTo>
                    <a:pt x="4197" y="974"/>
                  </a:lnTo>
                  <a:lnTo>
                    <a:pt x="3522" y="1349"/>
                  </a:lnTo>
                  <a:lnTo>
                    <a:pt x="2923" y="1874"/>
                  </a:lnTo>
                  <a:lnTo>
                    <a:pt x="2323" y="2323"/>
                  </a:lnTo>
                  <a:lnTo>
                    <a:pt x="1874" y="2923"/>
                  </a:lnTo>
                  <a:lnTo>
                    <a:pt x="1349" y="3522"/>
                  </a:lnTo>
                  <a:lnTo>
                    <a:pt x="974" y="4197"/>
                  </a:lnTo>
                  <a:lnTo>
                    <a:pt x="600" y="4946"/>
                  </a:lnTo>
                  <a:lnTo>
                    <a:pt x="375" y="5696"/>
                  </a:lnTo>
                  <a:lnTo>
                    <a:pt x="150" y="6445"/>
                  </a:lnTo>
                  <a:lnTo>
                    <a:pt x="75" y="7270"/>
                  </a:lnTo>
                  <a:lnTo>
                    <a:pt x="0" y="8019"/>
                  </a:lnTo>
                  <a:lnTo>
                    <a:pt x="0" y="201531"/>
                  </a:lnTo>
                  <a:lnTo>
                    <a:pt x="75" y="202280"/>
                  </a:lnTo>
                  <a:lnTo>
                    <a:pt x="150" y="203105"/>
                  </a:lnTo>
                  <a:lnTo>
                    <a:pt x="375" y="203854"/>
                  </a:lnTo>
                  <a:lnTo>
                    <a:pt x="600" y="204604"/>
                  </a:lnTo>
                  <a:lnTo>
                    <a:pt x="974" y="205353"/>
                  </a:lnTo>
                  <a:lnTo>
                    <a:pt x="1349" y="206028"/>
                  </a:lnTo>
                  <a:lnTo>
                    <a:pt x="1874" y="206627"/>
                  </a:lnTo>
                  <a:lnTo>
                    <a:pt x="2323" y="207227"/>
                  </a:lnTo>
                  <a:lnTo>
                    <a:pt x="2923" y="207676"/>
                  </a:lnTo>
                  <a:lnTo>
                    <a:pt x="3522" y="208201"/>
                  </a:lnTo>
                  <a:lnTo>
                    <a:pt x="4197" y="208576"/>
                  </a:lnTo>
                  <a:lnTo>
                    <a:pt x="4946" y="208950"/>
                  </a:lnTo>
                  <a:lnTo>
                    <a:pt x="5696" y="209175"/>
                  </a:lnTo>
                  <a:lnTo>
                    <a:pt x="6445" y="209400"/>
                  </a:lnTo>
                  <a:lnTo>
                    <a:pt x="7270" y="209475"/>
                  </a:lnTo>
                  <a:lnTo>
                    <a:pt x="8019" y="209550"/>
                  </a:lnTo>
                  <a:lnTo>
                    <a:pt x="127783" y="209550"/>
                  </a:lnTo>
                  <a:lnTo>
                    <a:pt x="128532" y="209475"/>
                  </a:lnTo>
                  <a:lnTo>
                    <a:pt x="129357" y="209400"/>
                  </a:lnTo>
                  <a:lnTo>
                    <a:pt x="130106" y="209175"/>
                  </a:lnTo>
                  <a:lnTo>
                    <a:pt x="130856" y="208950"/>
                  </a:lnTo>
                  <a:lnTo>
                    <a:pt x="131605" y="208576"/>
                  </a:lnTo>
                  <a:lnTo>
                    <a:pt x="132280" y="208201"/>
                  </a:lnTo>
                  <a:lnTo>
                    <a:pt x="132879" y="207676"/>
                  </a:lnTo>
                  <a:lnTo>
                    <a:pt x="133479" y="207227"/>
                  </a:lnTo>
                  <a:lnTo>
                    <a:pt x="133928" y="206627"/>
                  </a:lnTo>
                  <a:lnTo>
                    <a:pt x="134453" y="206028"/>
                  </a:lnTo>
                  <a:lnTo>
                    <a:pt x="134828" y="205353"/>
                  </a:lnTo>
                  <a:lnTo>
                    <a:pt x="135202" y="204604"/>
                  </a:lnTo>
                  <a:lnTo>
                    <a:pt x="135427" y="203854"/>
                  </a:lnTo>
                  <a:lnTo>
                    <a:pt x="135652" y="203105"/>
                  </a:lnTo>
                  <a:lnTo>
                    <a:pt x="135727" y="202280"/>
                  </a:lnTo>
                  <a:lnTo>
                    <a:pt x="135802" y="201531"/>
                  </a:lnTo>
                  <a:lnTo>
                    <a:pt x="135802" y="8019"/>
                  </a:lnTo>
                  <a:lnTo>
                    <a:pt x="135727" y="7270"/>
                  </a:lnTo>
                  <a:lnTo>
                    <a:pt x="135652" y="6445"/>
                  </a:lnTo>
                  <a:lnTo>
                    <a:pt x="135427" y="5696"/>
                  </a:lnTo>
                  <a:lnTo>
                    <a:pt x="135202" y="4946"/>
                  </a:lnTo>
                  <a:lnTo>
                    <a:pt x="134828" y="4197"/>
                  </a:lnTo>
                  <a:lnTo>
                    <a:pt x="134453" y="3522"/>
                  </a:lnTo>
                  <a:lnTo>
                    <a:pt x="133928" y="2923"/>
                  </a:lnTo>
                  <a:lnTo>
                    <a:pt x="133479" y="2323"/>
                  </a:lnTo>
                  <a:lnTo>
                    <a:pt x="132879" y="1874"/>
                  </a:lnTo>
                  <a:lnTo>
                    <a:pt x="132280" y="1349"/>
                  </a:lnTo>
                  <a:lnTo>
                    <a:pt x="131605" y="974"/>
                  </a:lnTo>
                  <a:lnTo>
                    <a:pt x="130856" y="600"/>
                  </a:lnTo>
                  <a:lnTo>
                    <a:pt x="130106" y="375"/>
                  </a:lnTo>
                  <a:lnTo>
                    <a:pt x="129357" y="150"/>
                  </a:lnTo>
                  <a:lnTo>
                    <a:pt x="128532" y="75"/>
                  </a:lnTo>
                  <a:lnTo>
                    <a:pt x="127783"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15;p32">
              <a:extLst>
                <a:ext uri="{FF2B5EF4-FFF2-40B4-BE49-F238E27FC236}">
                  <a16:creationId xmlns:a16="http://schemas.microsoft.com/office/drawing/2014/main" id="{3959DB41-CA9C-CB4B-1C17-DAB9AB06148E}"/>
                </a:ext>
              </a:extLst>
            </p:cNvPr>
            <p:cNvSpPr/>
            <p:nvPr/>
          </p:nvSpPr>
          <p:spPr>
            <a:xfrm>
              <a:off x="6268155" y="4422593"/>
              <a:ext cx="225015" cy="144999"/>
            </a:xfrm>
            <a:custGeom>
              <a:avLst/>
              <a:gdLst/>
              <a:ahLst/>
              <a:cxnLst/>
              <a:rect l="l" t="t" r="r" b="b"/>
              <a:pathLst>
                <a:path w="11167" h="7196" extrusionOk="0">
                  <a:moveTo>
                    <a:pt x="3597" y="0"/>
                  </a:moveTo>
                  <a:lnTo>
                    <a:pt x="2848" y="75"/>
                  </a:lnTo>
                  <a:lnTo>
                    <a:pt x="2173" y="300"/>
                  </a:lnTo>
                  <a:lnTo>
                    <a:pt x="1574" y="600"/>
                  </a:lnTo>
                  <a:lnTo>
                    <a:pt x="1049" y="1050"/>
                  </a:lnTo>
                  <a:lnTo>
                    <a:pt x="600" y="1574"/>
                  </a:lnTo>
                  <a:lnTo>
                    <a:pt x="300" y="2174"/>
                  </a:lnTo>
                  <a:lnTo>
                    <a:pt x="75" y="2848"/>
                  </a:lnTo>
                  <a:lnTo>
                    <a:pt x="0" y="3598"/>
                  </a:lnTo>
                  <a:lnTo>
                    <a:pt x="75" y="4347"/>
                  </a:lnTo>
                  <a:lnTo>
                    <a:pt x="300" y="5022"/>
                  </a:lnTo>
                  <a:lnTo>
                    <a:pt x="600" y="5621"/>
                  </a:lnTo>
                  <a:lnTo>
                    <a:pt x="1049" y="6146"/>
                  </a:lnTo>
                  <a:lnTo>
                    <a:pt x="1574" y="6596"/>
                  </a:lnTo>
                  <a:lnTo>
                    <a:pt x="2173" y="6896"/>
                  </a:lnTo>
                  <a:lnTo>
                    <a:pt x="2848" y="7120"/>
                  </a:lnTo>
                  <a:lnTo>
                    <a:pt x="3597" y="7195"/>
                  </a:lnTo>
                  <a:lnTo>
                    <a:pt x="7644" y="7195"/>
                  </a:lnTo>
                  <a:lnTo>
                    <a:pt x="8319" y="7120"/>
                  </a:lnTo>
                  <a:lnTo>
                    <a:pt x="8994" y="6896"/>
                  </a:lnTo>
                  <a:lnTo>
                    <a:pt x="9593" y="6596"/>
                  </a:lnTo>
                  <a:lnTo>
                    <a:pt x="10118" y="6146"/>
                  </a:lnTo>
                  <a:lnTo>
                    <a:pt x="10567" y="5621"/>
                  </a:lnTo>
                  <a:lnTo>
                    <a:pt x="10867" y="5022"/>
                  </a:lnTo>
                  <a:lnTo>
                    <a:pt x="11092" y="4347"/>
                  </a:lnTo>
                  <a:lnTo>
                    <a:pt x="11167" y="3598"/>
                  </a:lnTo>
                  <a:lnTo>
                    <a:pt x="11092" y="2848"/>
                  </a:lnTo>
                  <a:lnTo>
                    <a:pt x="10867" y="2174"/>
                  </a:lnTo>
                  <a:lnTo>
                    <a:pt x="10567" y="1574"/>
                  </a:lnTo>
                  <a:lnTo>
                    <a:pt x="10118" y="1050"/>
                  </a:lnTo>
                  <a:lnTo>
                    <a:pt x="9593" y="600"/>
                  </a:lnTo>
                  <a:lnTo>
                    <a:pt x="8994" y="300"/>
                  </a:lnTo>
                  <a:lnTo>
                    <a:pt x="8319" y="75"/>
                  </a:lnTo>
                  <a:lnTo>
                    <a:pt x="7644"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16;p32">
              <a:extLst>
                <a:ext uri="{FF2B5EF4-FFF2-40B4-BE49-F238E27FC236}">
                  <a16:creationId xmlns:a16="http://schemas.microsoft.com/office/drawing/2014/main" id="{A6BB5674-512A-5B37-D5EA-6F53494E2978}"/>
                </a:ext>
              </a:extLst>
            </p:cNvPr>
            <p:cNvSpPr/>
            <p:nvPr/>
          </p:nvSpPr>
          <p:spPr>
            <a:xfrm>
              <a:off x="6251531" y="633587"/>
              <a:ext cx="43826" cy="43806"/>
            </a:xfrm>
            <a:custGeom>
              <a:avLst/>
              <a:gdLst/>
              <a:ahLst/>
              <a:cxnLst/>
              <a:rect l="l" t="t" r="r" b="b"/>
              <a:pathLst>
                <a:path w="2175" h="2174" extrusionOk="0">
                  <a:moveTo>
                    <a:pt x="1125" y="0"/>
                  </a:moveTo>
                  <a:lnTo>
                    <a:pt x="825" y="75"/>
                  </a:lnTo>
                  <a:lnTo>
                    <a:pt x="675" y="75"/>
                  </a:lnTo>
                  <a:lnTo>
                    <a:pt x="450" y="225"/>
                  </a:lnTo>
                  <a:lnTo>
                    <a:pt x="300" y="300"/>
                  </a:lnTo>
                  <a:lnTo>
                    <a:pt x="225" y="525"/>
                  </a:lnTo>
                  <a:lnTo>
                    <a:pt x="76" y="675"/>
                  </a:lnTo>
                  <a:lnTo>
                    <a:pt x="1" y="824"/>
                  </a:lnTo>
                  <a:lnTo>
                    <a:pt x="1" y="1124"/>
                  </a:lnTo>
                  <a:lnTo>
                    <a:pt x="1" y="1349"/>
                  </a:lnTo>
                  <a:lnTo>
                    <a:pt x="76" y="1499"/>
                  </a:lnTo>
                  <a:lnTo>
                    <a:pt x="225" y="1649"/>
                  </a:lnTo>
                  <a:lnTo>
                    <a:pt x="300" y="1874"/>
                  </a:lnTo>
                  <a:lnTo>
                    <a:pt x="450" y="2024"/>
                  </a:lnTo>
                  <a:lnTo>
                    <a:pt x="675" y="2099"/>
                  </a:lnTo>
                  <a:lnTo>
                    <a:pt x="825" y="2173"/>
                  </a:lnTo>
                  <a:lnTo>
                    <a:pt x="1275" y="2173"/>
                  </a:lnTo>
                  <a:lnTo>
                    <a:pt x="1500" y="2099"/>
                  </a:lnTo>
                  <a:lnTo>
                    <a:pt x="1649" y="2024"/>
                  </a:lnTo>
                  <a:lnTo>
                    <a:pt x="1799" y="1874"/>
                  </a:lnTo>
                  <a:lnTo>
                    <a:pt x="1949" y="1649"/>
                  </a:lnTo>
                  <a:lnTo>
                    <a:pt x="2099" y="1499"/>
                  </a:lnTo>
                  <a:lnTo>
                    <a:pt x="2099" y="1349"/>
                  </a:lnTo>
                  <a:lnTo>
                    <a:pt x="2174" y="1124"/>
                  </a:lnTo>
                  <a:lnTo>
                    <a:pt x="2099" y="824"/>
                  </a:lnTo>
                  <a:lnTo>
                    <a:pt x="2099" y="675"/>
                  </a:lnTo>
                  <a:lnTo>
                    <a:pt x="1949" y="525"/>
                  </a:lnTo>
                  <a:lnTo>
                    <a:pt x="1799" y="300"/>
                  </a:lnTo>
                  <a:lnTo>
                    <a:pt x="1649" y="225"/>
                  </a:lnTo>
                  <a:lnTo>
                    <a:pt x="1500" y="75"/>
                  </a:lnTo>
                  <a:lnTo>
                    <a:pt x="1275" y="75"/>
                  </a:lnTo>
                  <a:lnTo>
                    <a:pt x="1125"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17;p32">
              <a:extLst>
                <a:ext uri="{FF2B5EF4-FFF2-40B4-BE49-F238E27FC236}">
                  <a16:creationId xmlns:a16="http://schemas.microsoft.com/office/drawing/2014/main" id="{4687E8DA-E0AA-56B3-42BE-14A966F9A45C}"/>
                </a:ext>
              </a:extLst>
            </p:cNvPr>
            <p:cNvSpPr/>
            <p:nvPr/>
          </p:nvSpPr>
          <p:spPr>
            <a:xfrm>
              <a:off x="6340634" y="615452"/>
              <a:ext cx="80056" cy="80056"/>
            </a:xfrm>
            <a:custGeom>
              <a:avLst/>
              <a:gdLst/>
              <a:ahLst/>
              <a:cxnLst/>
              <a:rect l="l" t="t" r="r" b="b"/>
              <a:pathLst>
                <a:path w="3973" h="3973" extrusionOk="0">
                  <a:moveTo>
                    <a:pt x="2024" y="1"/>
                  </a:moveTo>
                  <a:lnTo>
                    <a:pt x="1574" y="76"/>
                  </a:lnTo>
                  <a:lnTo>
                    <a:pt x="1200" y="151"/>
                  </a:lnTo>
                  <a:lnTo>
                    <a:pt x="900" y="375"/>
                  </a:lnTo>
                  <a:lnTo>
                    <a:pt x="600" y="600"/>
                  </a:lnTo>
                  <a:lnTo>
                    <a:pt x="375" y="900"/>
                  </a:lnTo>
                  <a:lnTo>
                    <a:pt x="150" y="1200"/>
                  </a:lnTo>
                  <a:lnTo>
                    <a:pt x="75" y="1575"/>
                  </a:lnTo>
                  <a:lnTo>
                    <a:pt x="0" y="2024"/>
                  </a:lnTo>
                  <a:lnTo>
                    <a:pt x="75" y="2399"/>
                  </a:lnTo>
                  <a:lnTo>
                    <a:pt x="150" y="2774"/>
                  </a:lnTo>
                  <a:lnTo>
                    <a:pt x="375" y="3073"/>
                  </a:lnTo>
                  <a:lnTo>
                    <a:pt x="600" y="3373"/>
                  </a:lnTo>
                  <a:lnTo>
                    <a:pt x="900" y="3673"/>
                  </a:lnTo>
                  <a:lnTo>
                    <a:pt x="1200" y="3823"/>
                  </a:lnTo>
                  <a:lnTo>
                    <a:pt x="1574" y="3973"/>
                  </a:lnTo>
                  <a:lnTo>
                    <a:pt x="2399" y="3973"/>
                  </a:lnTo>
                  <a:lnTo>
                    <a:pt x="2773" y="3823"/>
                  </a:lnTo>
                  <a:lnTo>
                    <a:pt x="3073" y="3673"/>
                  </a:lnTo>
                  <a:lnTo>
                    <a:pt x="3373" y="3373"/>
                  </a:lnTo>
                  <a:lnTo>
                    <a:pt x="3598" y="3073"/>
                  </a:lnTo>
                  <a:lnTo>
                    <a:pt x="3823" y="2774"/>
                  </a:lnTo>
                  <a:lnTo>
                    <a:pt x="3898" y="2399"/>
                  </a:lnTo>
                  <a:lnTo>
                    <a:pt x="3973" y="2024"/>
                  </a:lnTo>
                  <a:lnTo>
                    <a:pt x="3898" y="1575"/>
                  </a:lnTo>
                  <a:lnTo>
                    <a:pt x="3823" y="1200"/>
                  </a:lnTo>
                  <a:lnTo>
                    <a:pt x="3598" y="900"/>
                  </a:lnTo>
                  <a:lnTo>
                    <a:pt x="3373" y="600"/>
                  </a:lnTo>
                  <a:lnTo>
                    <a:pt x="3073" y="375"/>
                  </a:lnTo>
                  <a:lnTo>
                    <a:pt x="2773" y="151"/>
                  </a:lnTo>
                  <a:lnTo>
                    <a:pt x="2399" y="76"/>
                  </a:lnTo>
                  <a:lnTo>
                    <a:pt x="2024" y="1"/>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1" name="Picture 20">
            <a:extLst>
              <a:ext uri="{FF2B5EF4-FFF2-40B4-BE49-F238E27FC236}">
                <a16:creationId xmlns:a16="http://schemas.microsoft.com/office/drawing/2014/main" id="{DBB7B66F-A6A6-9403-BE73-160132BF13ED}"/>
              </a:ext>
            </a:extLst>
          </p:cNvPr>
          <p:cNvPicPr>
            <a:picLocks noChangeAspect="1"/>
          </p:cNvPicPr>
          <p:nvPr/>
        </p:nvPicPr>
        <p:blipFill>
          <a:blip r:embed="rId3"/>
          <a:stretch>
            <a:fillRect/>
          </a:stretch>
        </p:blipFill>
        <p:spPr>
          <a:xfrm rot="651490">
            <a:off x="7521186" y="3279726"/>
            <a:ext cx="1026487" cy="1326077"/>
          </a:xfrm>
          <a:prstGeom prst="rect">
            <a:avLst/>
          </a:prstGeom>
        </p:spPr>
      </p:pic>
    </p:spTree>
    <p:extLst>
      <p:ext uri="{BB962C8B-B14F-4D97-AF65-F5344CB8AC3E}">
        <p14:creationId xmlns:p14="http://schemas.microsoft.com/office/powerpoint/2010/main" val="638254669"/>
      </p:ext>
    </p:extLst>
  </p:cSld>
  <p:clrMapOvr>
    <a:masterClrMapping/>
  </p:clrMapOvr>
</p:sld>
</file>

<file path=ppt/theme/theme1.xml><?xml version="1.0" encoding="utf-8"?>
<a:theme xmlns:a="http://schemas.openxmlformats.org/drawingml/2006/main" name="Acra Lending Master Temaple - 2022">
  <a:themeElements>
    <a:clrScheme name="Custom 1">
      <a:dk1>
        <a:srgbClr val="2E3037"/>
      </a:dk1>
      <a:lt1>
        <a:srgbClr val="FFFFFF"/>
      </a:lt1>
      <a:dk2>
        <a:srgbClr val="666666"/>
      </a:dk2>
      <a:lt2>
        <a:srgbClr val="F3F3F3"/>
      </a:lt2>
      <a:accent1>
        <a:srgbClr val="0033A1"/>
      </a:accent1>
      <a:accent2>
        <a:srgbClr val="8AB7E9"/>
      </a:accent2>
      <a:accent3>
        <a:srgbClr val="323E48"/>
      </a:accent3>
      <a:accent4>
        <a:srgbClr val="00205C"/>
      </a:accent4>
      <a:accent5>
        <a:srgbClr val="FFBF3C"/>
      </a:accent5>
      <a:accent6>
        <a:srgbClr val="E2E7EE"/>
      </a:accent6>
      <a:hlink>
        <a:srgbClr val="323E48"/>
      </a:hlink>
      <a:folHlink>
        <a:srgbClr val="0033A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5809</TotalTime>
  <Words>1526</Words>
  <Application>Microsoft Office PowerPoint</Application>
  <PresentationFormat>On-screen Show (16:9)</PresentationFormat>
  <Paragraphs>157</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Wingdings</vt:lpstr>
      <vt:lpstr>Quicksand</vt:lpstr>
      <vt:lpstr>Acra Lending Master Temaple - 2022</vt:lpstr>
      <vt:lpstr>THE LEADER IN TODAY’S NON-QM PROGRAMS</vt:lpstr>
      <vt:lpstr>SELF-EMPLOYED, INVESTORS &amp; FOREIGN NATIONAL BORROWERS</vt:lpstr>
      <vt:lpstr>PowerPoint Presentation</vt:lpstr>
      <vt:lpstr>PowerPoint Presentation</vt:lpstr>
      <vt:lpstr>CONTENTS</vt:lpstr>
      <vt:lpstr>12-MONTH BANK STATEMENT</vt:lpstr>
      <vt:lpstr>12-MONTH BANK STATEMENT</vt:lpstr>
      <vt:lpstr>BANK STATEMENT ANALYSIS</vt:lpstr>
      <vt:lpstr>PowerPoint Presentation</vt:lpstr>
      <vt:lpstr>PowerPoint Presentation</vt:lpstr>
      <vt:lpstr>PowerPoint Presentation</vt:lpstr>
      <vt:lpstr>DSCR - INVESTOR CASH FLOW</vt:lpstr>
      <vt:lpstr>INTEREST ONLY</vt:lpstr>
      <vt:lpstr>FOREIGN NATIONAL</vt:lpstr>
      <vt:lpstr>ITIN</vt:lpstr>
      <vt:lpstr>NON-PERMANENT RESIDENT ALIENS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Hitz Mistry</dc:creator>
  <cp:lastModifiedBy>Tessa Auriemma</cp:lastModifiedBy>
  <cp:revision>99</cp:revision>
  <dcterms:modified xsi:type="dcterms:W3CDTF">2023-09-26T17:39:27Z</dcterms:modified>
</cp:coreProperties>
</file>