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18"/>
  </p:notesMasterIdLst>
  <p:sldIdLst>
    <p:sldId id="338" r:id="rId2"/>
    <p:sldId id="335" r:id="rId3"/>
    <p:sldId id="345" r:id="rId4"/>
    <p:sldId id="337" r:id="rId5"/>
    <p:sldId id="341" r:id="rId6"/>
    <p:sldId id="346" r:id="rId7"/>
    <p:sldId id="312" r:id="rId8"/>
    <p:sldId id="297" r:id="rId9"/>
    <p:sldId id="347" r:id="rId10"/>
    <p:sldId id="348" r:id="rId11"/>
    <p:sldId id="349" r:id="rId12"/>
    <p:sldId id="350" r:id="rId13"/>
    <p:sldId id="351" r:id="rId14"/>
    <p:sldId id="352" r:id="rId15"/>
    <p:sldId id="309" r:id="rId16"/>
    <p:sldId id="354" r:id="rId17"/>
  </p:sldIdLst>
  <p:sldSz cx="9144000" cy="5143500" type="screen16x9"/>
  <p:notesSz cx="6858000" cy="9144000"/>
  <p:embeddedFontLst>
    <p:embeddedFont>
      <p:font typeface="Quicksand" panose="020B0604020202020204" charset="0"/>
      <p:regular r:id="rId19"/>
      <p:bold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B7E9"/>
    <a:srgbClr val="323E48"/>
    <a:srgbClr val="FFBF3C"/>
    <a:srgbClr val="0033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CE042EE-030E-48AD-AEE1-48DBF1C2F338}">
  <a:tblStyle styleId="{8CE042EE-030E-48AD-AEE1-48DBF1C2F33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71A6B3E-507F-4017-96D8-7895C4FAF287}"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11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0265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909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8960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5775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3458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127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b92539d425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b92539d425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9583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1777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b92539d425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b92539d425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2742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b92539d42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b92539d42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5509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b92539d42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b92539d42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3952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8271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0222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9089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319175" y="1312687"/>
            <a:ext cx="6680400" cy="1159800"/>
          </a:xfrm>
          <a:prstGeom prst="rect">
            <a:avLst/>
          </a:prstGeom>
        </p:spPr>
        <p:txBody>
          <a:bodyPr spcFirstLastPara="1" wrap="square" lIns="91425" tIns="91425" rIns="91425" bIns="91425" anchor="t" anchorCtr="0">
            <a:noAutofit/>
          </a:bodyPr>
          <a:lstStyle>
            <a:lvl1pPr lvl="0">
              <a:spcBef>
                <a:spcPts val="0"/>
              </a:spcBef>
              <a:spcAft>
                <a:spcPts val="0"/>
              </a:spcAft>
              <a:buSzPts val="5000"/>
              <a:buNone/>
              <a:defRPr sz="5000">
                <a:latin typeface="+mj-lt"/>
              </a:defRPr>
            </a:lvl1pPr>
            <a:lvl2pPr lvl="1">
              <a:spcBef>
                <a:spcPts val="0"/>
              </a:spcBef>
              <a:spcAft>
                <a:spcPts val="0"/>
              </a:spcAft>
              <a:buSzPts val="5000"/>
              <a:buNone/>
              <a:defRPr sz="5000"/>
            </a:lvl2pPr>
            <a:lvl3pPr lvl="2">
              <a:spcBef>
                <a:spcPts val="0"/>
              </a:spcBef>
              <a:spcAft>
                <a:spcPts val="0"/>
              </a:spcAft>
              <a:buSzPts val="5000"/>
              <a:buNone/>
              <a:defRPr sz="5000"/>
            </a:lvl3pPr>
            <a:lvl4pPr lvl="3">
              <a:spcBef>
                <a:spcPts val="0"/>
              </a:spcBef>
              <a:spcAft>
                <a:spcPts val="0"/>
              </a:spcAft>
              <a:buSzPts val="5000"/>
              <a:buNone/>
              <a:defRPr sz="5000"/>
            </a:lvl4pPr>
            <a:lvl5pPr lvl="4">
              <a:spcBef>
                <a:spcPts val="0"/>
              </a:spcBef>
              <a:spcAft>
                <a:spcPts val="0"/>
              </a:spcAft>
              <a:buSzPts val="5000"/>
              <a:buNone/>
              <a:defRPr sz="5000"/>
            </a:lvl5pPr>
            <a:lvl6pPr lvl="5">
              <a:spcBef>
                <a:spcPts val="0"/>
              </a:spcBef>
              <a:spcAft>
                <a:spcPts val="0"/>
              </a:spcAft>
              <a:buSzPts val="5000"/>
              <a:buNone/>
              <a:defRPr sz="5000"/>
            </a:lvl6pPr>
            <a:lvl7pPr lvl="6">
              <a:spcBef>
                <a:spcPts val="0"/>
              </a:spcBef>
              <a:spcAft>
                <a:spcPts val="0"/>
              </a:spcAft>
              <a:buSzPts val="5000"/>
              <a:buNone/>
              <a:defRPr sz="5000"/>
            </a:lvl7pPr>
            <a:lvl8pPr lvl="7">
              <a:spcBef>
                <a:spcPts val="0"/>
              </a:spcBef>
              <a:spcAft>
                <a:spcPts val="0"/>
              </a:spcAft>
              <a:buSzPts val="5000"/>
              <a:buNone/>
              <a:defRPr sz="5000"/>
            </a:lvl8pPr>
            <a:lvl9pPr lvl="8">
              <a:spcBef>
                <a:spcPts val="0"/>
              </a:spcBef>
              <a:spcAft>
                <a:spcPts val="0"/>
              </a:spcAft>
              <a:buSzPts val="5000"/>
              <a:buNone/>
              <a:defRPr sz="5000"/>
            </a:lvl9pPr>
          </a:lstStyle>
          <a:p>
            <a:endParaRPr dirty="0"/>
          </a:p>
        </p:txBody>
      </p:sp>
      <p:cxnSp>
        <p:nvCxnSpPr>
          <p:cNvPr id="11" name="Google Shape;11;p2"/>
          <p:cNvCxnSpPr>
            <a:cxnSpLocks/>
            <a:stCxn id="12" idx="4"/>
          </p:cNvCxnSpPr>
          <p:nvPr/>
        </p:nvCxnSpPr>
        <p:spPr>
          <a:xfrm>
            <a:off x="939750" y="1943840"/>
            <a:ext cx="0" cy="3199660"/>
          </a:xfrm>
          <a:prstGeom prst="straightConnector1">
            <a:avLst/>
          </a:prstGeom>
          <a:noFill/>
          <a:ln w="9525" cap="flat" cmpd="sng">
            <a:solidFill>
              <a:srgbClr val="8AB7E9"/>
            </a:solidFill>
            <a:prstDash val="solid"/>
            <a:round/>
            <a:headEnd type="none" w="med" len="med"/>
            <a:tailEnd type="none" w="med" len="med"/>
          </a:ln>
        </p:spPr>
      </p:cxnSp>
      <p:sp>
        <p:nvSpPr>
          <p:cNvPr id="12" name="Google Shape;12;p2"/>
          <p:cNvSpPr/>
          <p:nvPr/>
        </p:nvSpPr>
        <p:spPr>
          <a:xfrm>
            <a:off x="845250" y="1754840"/>
            <a:ext cx="189000" cy="189000"/>
          </a:xfrm>
          <a:prstGeom prst="ellipse">
            <a:avLst/>
          </a:prstGeom>
          <a:solidFill>
            <a:schemeClr val="accent1"/>
          </a:solidFill>
          <a:ln w="28575" cap="flat" cmpd="sng">
            <a:solidFill>
              <a:srgbClr val="8AB7E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1530175" y="2307788"/>
            <a:ext cx="6767100" cy="532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atin typeface="+mj-l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dirty="0"/>
          </a:p>
        </p:txBody>
      </p:sp>
      <p:sp>
        <p:nvSpPr>
          <p:cNvPr id="15" name="Google Shape;15;p3"/>
          <p:cNvSpPr txBox="1">
            <a:spLocks noGrp="1"/>
          </p:cNvSpPr>
          <p:nvPr>
            <p:ph type="subTitle" idx="1"/>
          </p:nvPr>
        </p:nvSpPr>
        <p:spPr>
          <a:xfrm>
            <a:off x="1567326" y="2782913"/>
            <a:ext cx="6927900" cy="353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atin typeface="+mn-lt"/>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dirty="0"/>
          </a:p>
        </p:txBody>
      </p:sp>
      <p:sp>
        <p:nvSpPr>
          <p:cNvPr id="16" name="Google Shape;16;p3"/>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17" name="Google Shape;17;p3"/>
          <p:cNvCxnSpPr/>
          <p:nvPr/>
        </p:nvCxnSpPr>
        <p:spPr>
          <a:xfrm>
            <a:off x="939645" y="0"/>
            <a:ext cx="0" cy="5143500"/>
          </a:xfrm>
          <a:prstGeom prst="straightConnector1">
            <a:avLst/>
          </a:prstGeom>
          <a:noFill/>
          <a:ln w="9525" cap="flat" cmpd="sng">
            <a:solidFill>
              <a:srgbClr val="8AB7E9"/>
            </a:solidFill>
            <a:prstDash val="solid"/>
            <a:round/>
            <a:headEnd type="none" w="med" len="med"/>
            <a:tailEnd type="none" w="med" len="med"/>
          </a:ln>
        </p:spPr>
      </p:cxnSp>
      <p:sp>
        <p:nvSpPr>
          <p:cNvPr id="18" name="Google Shape;18;p3"/>
          <p:cNvSpPr/>
          <p:nvPr/>
        </p:nvSpPr>
        <p:spPr>
          <a:xfrm flipH="1">
            <a:off x="632556" y="2267403"/>
            <a:ext cx="614400" cy="614400"/>
          </a:xfrm>
          <a:prstGeom prst="ellipse">
            <a:avLst/>
          </a:prstGeom>
          <a:solidFill>
            <a:schemeClr val="accent1"/>
          </a:solidFill>
          <a:ln w="28575" cap="flat" cmpd="sng">
            <a:solidFill>
              <a:srgbClr val="8AB7E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1165475" y="549649"/>
            <a:ext cx="6858000" cy="3450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Quicksand"/>
              <a:buNone/>
              <a:defRPr sz="1800">
                <a:latin typeface="+mj-lt"/>
                <a:ea typeface="Quicksand"/>
                <a:cs typeface="Quicksand"/>
                <a:sym typeface="Quicksand"/>
              </a:defRPr>
            </a:lvl1pPr>
            <a:lvl2pPr lvl="1" rtl="0">
              <a:spcBef>
                <a:spcPts val="0"/>
              </a:spcBef>
              <a:spcAft>
                <a:spcPts val="0"/>
              </a:spcAft>
              <a:buSzPts val="1800"/>
              <a:buFont typeface="Quicksand"/>
              <a:buNone/>
              <a:defRPr sz="1800">
                <a:latin typeface="Quicksand"/>
                <a:ea typeface="Quicksand"/>
                <a:cs typeface="Quicksand"/>
                <a:sym typeface="Quicksand"/>
              </a:defRPr>
            </a:lvl2pPr>
            <a:lvl3pPr lvl="2" rtl="0">
              <a:spcBef>
                <a:spcPts val="0"/>
              </a:spcBef>
              <a:spcAft>
                <a:spcPts val="0"/>
              </a:spcAft>
              <a:buSzPts val="1800"/>
              <a:buFont typeface="Quicksand"/>
              <a:buNone/>
              <a:defRPr sz="1800">
                <a:latin typeface="Quicksand"/>
                <a:ea typeface="Quicksand"/>
                <a:cs typeface="Quicksand"/>
                <a:sym typeface="Quicksand"/>
              </a:defRPr>
            </a:lvl3pPr>
            <a:lvl4pPr lvl="3" rtl="0">
              <a:spcBef>
                <a:spcPts val="0"/>
              </a:spcBef>
              <a:spcAft>
                <a:spcPts val="0"/>
              </a:spcAft>
              <a:buSzPts val="1800"/>
              <a:buFont typeface="Quicksand"/>
              <a:buNone/>
              <a:defRPr sz="1800">
                <a:latin typeface="Quicksand"/>
                <a:ea typeface="Quicksand"/>
                <a:cs typeface="Quicksand"/>
                <a:sym typeface="Quicksand"/>
              </a:defRPr>
            </a:lvl4pPr>
            <a:lvl5pPr lvl="4" rtl="0">
              <a:spcBef>
                <a:spcPts val="0"/>
              </a:spcBef>
              <a:spcAft>
                <a:spcPts val="0"/>
              </a:spcAft>
              <a:buSzPts val="1800"/>
              <a:buFont typeface="Quicksand"/>
              <a:buNone/>
              <a:defRPr sz="1800">
                <a:latin typeface="Quicksand"/>
                <a:ea typeface="Quicksand"/>
                <a:cs typeface="Quicksand"/>
                <a:sym typeface="Quicksand"/>
              </a:defRPr>
            </a:lvl5pPr>
            <a:lvl6pPr lvl="5" rtl="0">
              <a:spcBef>
                <a:spcPts val="0"/>
              </a:spcBef>
              <a:spcAft>
                <a:spcPts val="0"/>
              </a:spcAft>
              <a:buSzPts val="1800"/>
              <a:buFont typeface="Quicksand"/>
              <a:buNone/>
              <a:defRPr sz="1800">
                <a:latin typeface="Quicksand"/>
                <a:ea typeface="Quicksand"/>
                <a:cs typeface="Quicksand"/>
                <a:sym typeface="Quicksand"/>
              </a:defRPr>
            </a:lvl6pPr>
            <a:lvl7pPr lvl="6" rtl="0">
              <a:spcBef>
                <a:spcPts val="0"/>
              </a:spcBef>
              <a:spcAft>
                <a:spcPts val="0"/>
              </a:spcAft>
              <a:buSzPts val="1800"/>
              <a:buFont typeface="Quicksand"/>
              <a:buNone/>
              <a:defRPr sz="1800">
                <a:latin typeface="Quicksand"/>
                <a:ea typeface="Quicksand"/>
                <a:cs typeface="Quicksand"/>
                <a:sym typeface="Quicksand"/>
              </a:defRPr>
            </a:lvl7pPr>
            <a:lvl8pPr lvl="7" rtl="0">
              <a:spcBef>
                <a:spcPts val="0"/>
              </a:spcBef>
              <a:spcAft>
                <a:spcPts val="0"/>
              </a:spcAft>
              <a:buSzPts val="1800"/>
              <a:buFont typeface="Quicksand"/>
              <a:buNone/>
              <a:defRPr sz="1800">
                <a:latin typeface="Quicksand"/>
                <a:ea typeface="Quicksand"/>
                <a:cs typeface="Quicksand"/>
                <a:sym typeface="Quicksand"/>
              </a:defRPr>
            </a:lvl8pPr>
            <a:lvl9pPr lvl="8" rtl="0">
              <a:spcBef>
                <a:spcPts val="0"/>
              </a:spcBef>
              <a:spcAft>
                <a:spcPts val="0"/>
              </a:spcAft>
              <a:buSzPts val="1800"/>
              <a:buFont typeface="Quicksand"/>
              <a:buNone/>
              <a:defRPr sz="1800">
                <a:latin typeface="Quicksand"/>
                <a:ea typeface="Quicksand"/>
                <a:cs typeface="Quicksand"/>
                <a:sym typeface="Quicksand"/>
              </a:defRPr>
            </a:lvl9pPr>
          </a:lstStyle>
          <a:p>
            <a:endParaRPr dirty="0"/>
          </a:p>
        </p:txBody>
      </p:sp>
      <p:sp>
        <p:nvSpPr>
          <p:cNvPr id="27" name="Google Shape;27;p5"/>
          <p:cNvSpPr txBox="1">
            <a:spLocks noGrp="1"/>
          </p:cNvSpPr>
          <p:nvPr>
            <p:ph type="body" idx="1"/>
          </p:nvPr>
        </p:nvSpPr>
        <p:spPr>
          <a:xfrm>
            <a:off x="1165498" y="1086799"/>
            <a:ext cx="6858000" cy="37257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Clr>
                <a:srgbClr val="F3F3F3"/>
              </a:buClr>
              <a:buSzPts val="3000"/>
              <a:buFont typeface="Quicksand"/>
              <a:buChar char="◦"/>
              <a:defRPr sz="3000">
                <a:solidFill>
                  <a:srgbClr val="F3F3F3"/>
                </a:solidFill>
                <a:latin typeface="+mj-lt"/>
                <a:ea typeface="Quicksand"/>
                <a:cs typeface="Quicksand"/>
                <a:sym typeface="Quicksand"/>
              </a:defRPr>
            </a:lvl1pPr>
            <a:lvl2pPr marL="914400" lvl="1" indent="-381000" rtl="0">
              <a:spcBef>
                <a:spcPts val="0"/>
              </a:spcBef>
              <a:spcAft>
                <a:spcPts val="0"/>
              </a:spcAft>
              <a:buClr>
                <a:srgbClr val="F3F3F3"/>
              </a:buClr>
              <a:buSzPts val="2400"/>
              <a:buFont typeface="Quicksand"/>
              <a:buChar char="▫"/>
              <a:defRPr sz="2400">
                <a:solidFill>
                  <a:srgbClr val="F3F3F3"/>
                </a:solidFill>
                <a:latin typeface="Quicksand"/>
                <a:ea typeface="Quicksand"/>
                <a:cs typeface="Quicksand"/>
                <a:sym typeface="Quicksand"/>
              </a:defRPr>
            </a:lvl2pPr>
            <a:lvl3pPr marL="1371600" lvl="2" indent="-381000" rtl="0">
              <a:spcBef>
                <a:spcPts val="0"/>
              </a:spcBef>
              <a:spcAft>
                <a:spcPts val="0"/>
              </a:spcAft>
              <a:buClr>
                <a:srgbClr val="F3F3F3"/>
              </a:buClr>
              <a:buSzPts val="2400"/>
              <a:buFont typeface="Quicksand"/>
              <a:buChar char="■"/>
              <a:defRPr sz="2400">
                <a:solidFill>
                  <a:srgbClr val="F3F3F3"/>
                </a:solidFill>
                <a:latin typeface="Quicksand"/>
                <a:ea typeface="Quicksand"/>
                <a:cs typeface="Quicksand"/>
                <a:sym typeface="Quicksand"/>
              </a:defRPr>
            </a:lvl3pPr>
            <a:lvl4pPr marL="1828800" lvl="3" indent="-342900" rtl="0">
              <a:spcBef>
                <a:spcPts val="0"/>
              </a:spcBef>
              <a:spcAft>
                <a:spcPts val="0"/>
              </a:spcAft>
              <a:buClr>
                <a:srgbClr val="F3F3F3"/>
              </a:buClr>
              <a:buSzPts val="1800"/>
              <a:buFont typeface="Quicksand"/>
              <a:buChar char="●"/>
              <a:defRPr sz="1800">
                <a:solidFill>
                  <a:srgbClr val="F3F3F3"/>
                </a:solidFill>
                <a:latin typeface="Quicksand"/>
                <a:ea typeface="Quicksand"/>
                <a:cs typeface="Quicksand"/>
                <a:sym typeface="Quicksand"/>
              </a:defRPr>
            </a:lvl4pPr>
            <a:lvl5pPr marL="2286000" lvl="4" indent="-342900" rtl="0">
              <a:spcBef>
                <a:spcPts val="0"/>
              </a:spcBef>
              <a:spcAft>
                <a:spcPts val="0"/>
              </a:spcAft>
              <a:buClr>
                <a:srgbClr val="F3F3F3"/>
              </a:buClr>
              <a:buSzPts val="1800"/>
              <a:buFont typeface="Quicksand"/>
              <a:buChar char="○"/>
              <a:defRPr sz="1800">
                <a:solidFill>
                  <a:srgbClr val="F3F3F3"/>
                </a:solidFill>
                <a:latin typeface="Quicksand"/>
                <a:ea typeface="Quicksand"/>
                <a:cs typeface="Quicksand"/>
                <a:sym typeface="Quicksand"/>
              </a:defRPr>
            </a:lvl5pPr>
            <a:lvl6pPr marL="2743200" lvl="5" indent="-342900" rtl="0">
              <a:spcBef>
                <a:spcPts val="0"/>
              </a:spcBef>
              <a:spcAft>
                <a:spcPts val="0"/>
              </a:spcAft>
              <a:buClr>
                <a:srgbClr val="F3F3F3"/>
              </a:buClr>
              <a:buSzPts val="1800"/>
              <a:buFont typeface="Quicksand"/>
              <a:buChar char="■"/>
              <a:defRPr sz="1800">
                <a:solidFill>
                  <a:srgbClr val="F3F3F3"/>
                </a:solidFill>
                <a:latin typeface="Quicksand"/>
                <a:ea typeface="Quicksand"/>
                <a:cs typeface="Quicksand"/>
                <a:sym typeface="Quicksand"/>
              </a:defRPr>
            </a:lvl6pPr>
            <a:lvl7pPr marL="3200400" lvl="6" indent="-342900" rtl="0">
              <a:spcBef>
                <a:spcPts val="0"/>
              </a:spcBef>
              <a:spcAft>
                <a:spcPts val="0"/>
              </a:spcAft>
              <a:buClr>
                <a:srgbClr val="F3F3F3"/>
              </a:buClr>
              <a:buSzPts val="1800"/>
              <a:buFont typeface="Quicksand"/>
              <a:buChar char="●"/>
              <a:defRPr sz="1800">
                <a:solidFill>
                  <a:srgbClr val="F3F3F3"/>
                </a:solidFill>
                <a:latin typeface="Quicksand"/>
                <a:ea typeface="Quicksand"/>
                <a:cs typeface="Quicksand"/>
                <a:sym typeface="Quicksand"/>
              </a:defRPr>
            </a:lvl7pPr>
            <a:lvl8pPr marL="3657600" lvl="7" indent="-342900" rtl="0">
              <a:spcBef>
                <a:spcPts val="0"/>
              </a:spcBef>
              <a:spcAft>
                <a:spcPts val="0"/>
              </a:spcAft>
              <a:buClr>
                <a:srgbClr val="F3F3F3"/>
              </a:buClr>
              <a:buSzPts val="1800"/>
              <a:buFont typeface="Quicksand"/>
              <a:buChar char="○"/>
              <a:defRPr sz="1800">
                <a:solidFill>
                  <a:srgbClr val="F3F3F3"/>
                </a:solidFill>
                <a:latin typeface="Quicksand"/>
                <a:ea typeface="Quicksand"/>
                <a:cs typeface="Quicksand"/>
                <a:sym typeface="Quicksand"/>
              </a:defRPr>
            </a:lvl8pPr>
            <a:lvl9pPr marL="4114800" lvl="8" indent="-342900" rtl="0">
              <a:spcBef>
                <a:spcPts val="0"/>
              </a:spcBef>
              <a:spcAft>
                <a:spcPts val="0"/>
              </a:spcAft>
              <a:buClr>
                <a:srgbClr val="F3F3F3"/>
              </a:buClr>
              <a:buSzPts val="1800"/>
              <a:buFont typeface="Quicksand"/>
              <a:buChar char="■"/>
              <a:defRPr sz="1800">
                <a:solidFill>
                  <a:srgbClr val="F3F3F3"/>
                </a:solidFill>
                <a:latin typeface="Quicksand"/>
                <a:ea typeface="Quicksand"/>
                <a:cs typeface="Quicksand"/>
                <a:sym typeface="Quicksand"/>
              </a:defRPr>
            </a:lvl9pPr>
          </a:lstStyle>
          <a:p>
            <a:endParaRPr dirty="0"/>
          </a:p>
        </p:txBody>
      </p:sp>
      <p:sp>
        <p:nvSpPr>
          <p:cNvPr id="28" name="Google Shape;28;p5"/>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29" name="Google Shape;29;p5"/>
          <p:cNvCxnSpPr/>
          <p:nvPr/>
        </p:nvCxnSpPr>
        <p:spPr>
          <a:xfrm>
            <a:off x="945638" y="0"/>
            <a:ext cx="0" cy="5143500"/>
          </a:xfrm>
          <a:prstGeom prst="straightConnector1">
            <a:avLst/>
          </a:prstGeom>
          <a:noFill/>
          <a:ln w="9525" cap="flat" cmpd="sng">
            <a:solidFill>
              <a:srgbClr val="8AB7E9"/>
            </a:solidFill>
            <a:prstDash val="solid"/>
            <a:round/>
            <a:headEnd type="none" w="med" len="med"/>
            <a:tailEnd type="none" w="med" len="med"/>
          </a:ln>
        </p:spPr>
      </p:cxnSp>
      <p:sp>
        <p:nvSpPr>
          <p:cNvPr id="30" name="Google Shape;30;p5"/>
          <p:cNvSpPr/>
          <p:nvPr/>
        </p:nvSpPr>
        <p:spPr>
          <a:xfrm>
            <a:off x="874396" y="605794"/>
            <a:ext cx="142500" cy="142500"/>
          </a:xfrm>
          <a:prstGeom prst="ellipse">
            <a:avLst/>
          </a:prstGeom>
          <a:solidFill>
            <a:schemeClr val="accent1"/>
          </a:solidFill>
          <a:ln w="28575" cap="flat" cmpd="sng">
            <a:solidFill>
              <a:srgbClr val="8AB7E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1165475" y="549649"/>
            <a:ext cx="6858000" cy="3450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atin typeface="+mj-lt"/>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dirty="0"/>
          </a:p>
        </p:txBody>
      </p:sp>
      <p:sp>
        <p:nvSpPr>
          <p:cNvPr id="34" name="Google Shape;34;p6"/>
          <p:cNvSpPr txBox="1">
            <a:spLocks noGrp="1"/>
          </p:cNvSpPr>
          <p:nvPr>
            <p:ph type="body" idx="1"/>
          </p:nvPr>
        </p:nvSpPr>
        <p:spPr>
          <a:xfrm>
            <a:off x="1165475" y="1174117"/>
            <a:ext cx="3306900" cy="3725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atin typeface="+mn-lt"/>
              </a:defRPr>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dirty="0"/>
          </a:p>
        </p:txBody>
      </p:sp>
      <p:sp>
        <p:nvSpPr>
          <p:cNvPr id="35" name="Google Shape;35;p6"/>
          <p:cNvSpPr txBox="1">
            <a:spLocks noGrp="1"/>
          </p:cNvSpPr>
          <p:nvPr>
            <p:ph type="body" idx="2"/>
          </p:nvPr>
        </p:nvSpPr>
        <p:spPr>
          <a:xfrm>
            <a:off x="4671570" y="1174117"/>
            <a:ext cx="3306900" cy="3725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atin typeface="+mn-lt"/>
              </a:defRPr>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dirty="0"/>
          </a:p>
        </p:txBody>
      </p:sp>
      <p:sp>
        <p:nvSpPr>
          <p:cNvPr id="36" name="Google Shape;36;p6"/>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37" name="Google Shape;37;p6"/>
          <p:cNvCxnSpPr/>
          <p:nvPr/>
        </p:nvCxnSpPr>
        <p:spPr>
          <a:xfrm>
            <a:off x="945638" y="0"/>
            <a:ext cx="0" cy="5143500"/>
          </a:xfrm>
          <a:prstGeom prst="straightConnector1">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38" name="Google Shape;38;p6"/>
          <p:cNvSpPr/>
          <p:nvPr/>
        </p:nvSpPr>
        <p:spPr>
          <a:xfrm>
            <a:off x="874396" y="605794"/>
            <a:ext cx="142500" cy="142500"/>
          </a:xfrm>
          <a:prstGeom prst="ellipse">
            <a:avLst/>
          </a:prstGeom>
          <a:solidFill>
            <a:schemeClr val="accent1"/>
          </a:solidFill>
          <a:ln w="28575" cap="flat" cmpd="sng">
            <a:solidFill>
              <a:srgbClr val="8AB7E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1165475" y="549649"/>
            <a:ext cx="6858000" cy="3450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atin typeface="+mj-lt"/>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dirty="0"/>
          </a:p>
        </p:txBody>
      </p:sp>
      <p:sp>
        <p:nvSpPr>
          <p:cNvPr id="51" name="Google Shape;51;p8"/>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52" name="Google Shape;52;p8"/>
          <p:cNvCxnSpPr/>
          <p:nvPr/>
        </p:nvCxnSpPr>
        <p:spPr>
          <a:xfrm>
            <a:off x="945638" y="0"/>
            <a:ext cx="0" cy="5143500"/>
          </a:xfrm>
          <a:prstGeom prst="straightConnector1">
            <a:avLst/>
          </a:prstGeom>
          <a:noFill/>
          <a:ln w="9525" cap="flat" cmpd="sng">
            <a:solidFill>
              <a:srgbClr val="8AB7E9"/>
            </a:solidFill>
            <a:prstDash val="solid"/>
            <a:round/>
            <a:headEnd type="none" w="med" len="med"/>
            <a:tailEnd type="none" w="med" len="med"/>
          </a:ln>
        </p:spPr>
      </p:cxnSp>
      <p:sp>
        <p:nvSpPr>
          <p:cNvPr id="53" name="Google Shape;53;p8"/>
          <p:cNvSpPr/>
          <p:nvPr/>
        </p:nvSpPr>
        <p:spPr>
          <a:xfrm>
            <a:off x="874396" y="586477"/>
            <a:ext cx="142500" cy="142500"/>
          </a:xfrm>
          <a:prstGeom prst="ellipse">
            <a:avLst/>
          </a:prstGeom>
          <a:solidFill>
            <a:schemeClr val="accent1"/>
          </a:solidFill>
          <a:ln w="28575" cap="flat" cmpd="sng">
            <a:solidFill>
              <a:srgbClr val="8AB7E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65475" y="549649"/>
            <a:ext cx="6858000" cy="345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1800"/>
              <a:buFont typeface="Quicksand"/>
              <a:buNone/>
              <a:defRPr sz="1800">
                <a:solidFill>
                  <a:schemeClr val="accent1"/>
                </a:solidFill>
                <a:latin typeface="Quicksand"/>
                <a:ea typeface="Quicksand"/>
                <a:cs typeface="Quicksand"/>
                <a:sym typeface="Quicksand"/>
              </a:defRPr>
            </a:lvl1pPr>
            <a:lvl2pPr lvl="1">
              <a:spcBef>
                <a:spcPts val="0"/>
              </a:spcBef>
              <a:spcAft>
                <a:spcPts val="0"/>
              </a:spcAft>
              <a:buClr>
                <a:schemeClr val="accent1"/>
              </a:buClr>
              <a:buSzPts val="1800"/>
              <a:buFont typeface="Quicksand"/>
              <a:buNone/>
              <a:defRPr sz="1800">
                <a:solidFill>
                  <a:schemeClr val="accent1"/>
                </a:solidFill>
                <a:latin typeface="Quicksand"/>
                <a:ea typeface="Quicksand"/>
                <a:cs typeface="Quicksand"/>
                <a:sym typeface="Quicksand"/>
              </a:defRPr>
            </a:lvl2pPr>
            <a:lvl3pPr lvl="2">
              <a:spcBef>
                <a:spcPts val="0"/>
              </a:spcBef>
              <a:spcAft>
                <a:spcPts val="0"/>
              </a:spcAft>
              <a:buClr>
                <a:schemeClr val="accent1"/>
              </a:buClr>
              <a:buSzPts val="1800"/>
              <a:buFont typeface="Quicksand"/>
              <a:buNone/>
              <a:defRPr sz="1800">
                <a:solidFill>
                  <a:schemeClr val="accent1"/>
                </a:solidFill>
                <a:latin typeface="Quicksand"/>
                <a:ea typeface="Quicksand"/>
                <a:cs typeface="Quicksand"/>
                <a:sym typeface="Quicksand"/>
              </a:defRPr>
            </a:lvl3pPr>
            <a:lvl4pPr lvl="3">
              <a:spcBef>
                <a:spcPts val="0"/>
              </a:spcBef>
              <a:spcAft>
                <a:spcPts val="0"/>
              </a:spcAft>
              <a:buClr>
                <a:schemeClr val="accent1"/>
              </a:buClr>
              <a:buSzPts val="1800"/>
              <a:buFont typeface="Quicksand"/>
              <a:buNone/>
              <a:defRPr sz="1800">
                <a:solidFill>
                  <a:schemeClr val="accent1"/>
                </a:solidFill>
                <a:latin typeface="Quicksand"/>
                <a:ea typeface="Quicksand"/>
                <a:cs typeface="Quicksand"/>
                <a:sym typeface="Quicksand"/>
              </a:defRPr>
            </a:lvl4pPr>
            <a:lvl5pPr lvl="4">
              <a:spcBef>
                <a:spcPts val="0"/>
              </a:spcBef>
              <a:spcAft>
                <a:spcPts val="0"/>
              </a:spcAft>
              <a:buClr>
                <a:schemeClr val="accent1"/>
              </a:buClr>
              <a:buSzPts val="1800"/>
              <a:buFont typeface="Quicksand"/>
              <a:buNone/>
              <a:defRPr sz="1800">
                <a:solidFill>
                  <a:schemeClr val="accent1"/>
                </a:solidFill>
                <a:latin typeface="Quicksand"/>
                <a:ea typeface="Quicksand"/>
                <a:cs typeface="Quicksand"/>
                <a:sym typeface="Quicksand"/>
              </a:defRPr>
            </a:lvl5pPr>
            <a:lvl6pPr lvl="5">
              <a:spcBef>
                <a:spcPts val="0"/>
              </a:spcBef>
              <a:spcAft>
                <a:spcPts val="0"/>
              </a:spcAft>
              <a:buClr>
                <a:schemeClr val="accent1"/>
              </a:buClr>
              <a:buSzPts val="1800"/>
              <a:buFont typeface="Quicksand"/>
              <a:buNone/>
              <a:defRPr sz="1800">
                <a:solidFill>
                  <a:schemeClr val="accent1"/>
                </a:solidFill>
                <a:latin typeface="Quicksand"/>
                <a:ea typeface="Quicksand"/>
                <a:cs typeface="Quicksand"/>
                <a:sym typeface="Quicksand"/>
              </a:defRPr>
            </a:lvl6pPr>
            <a:lvl7pPr lvl="6">
              <a:spcBef>
                <a:spcPts val="0"/>
              </a:spcBef>
              <a:spcAft>
                <a:spcPts val="0"/>
              </a:spcAft>
              <a:buClr>
                <a:schemeClr val="accent1"/>
              </a:buClr>
              <a:buSzPts val="1800"/>
              <a:buFont typeface="Quicksand"/>
              <a:buNone/>
              <a:defRPr sz="1800">
                <a:solidFill>
                  <a:schemeClr val="accent1"/>
                </a:solidFill>
                <a:latin typeface="Quicksand"/>
                <a:ea typeface="Quicksand"/>
                <a:cs typeface="Quicksand"/>
                <a:sym typeface="Quicksand"/>
              </a:defRPr>
            </a:lvl7pPr>
            <a:lvl8pPr lvl="7">
              <a:spcBef>
                <a:spcPts val="0"/>
              </a:spcBef>
              <a:spcAft>
                <a:spcPts val="0"/>
              </a:spcAft>
              <a:buClr>
                <a:schemeClr val="accent1"/>
              </a:buClr>
              <a:buSzPts val="1800"/>
              <a:buFont typeface="Quicksand"/>
              <a:buNone/>
              <a:defRPr sz="1800">
                <a:solidFill>
                  <a:schemeClr val="accent1"/>
                </a:solidFill>
                <a:latin typeface="Quicksand"/>
                <a:ea typeface="Quicksand"/>
                <a:cs typeface="Quicksand"/>
                <a:sym typeface="Quicksand"/>
              </a:defRPr>
            </a:lvl8pPr>
            <a:lvl9pPr lvl="8">
              <a:spcBef>
                <a:spcPts val="0"/>
              </a:spcBef>
              <a:spcAft>
                <a:spcPts val="0"/>
              </a:spcAft>
              <a:buClr>
                <a:schemeClr val="accent1"/>
              </a:buClr>
              <a:buSzPts val="1800"/>
              <a:buFont typeface="Quicksand"/>
              <a:buNone/>
              <a:defRPr sz="1800">
                <a:solidFill>
                  <a:schemeClr val="accent1"/>
                </a:solidFill>
                <a:latin typeface="Quicksand"/>
                <a:ea typeface="Quicksand"/>
                <a:cs typeface="Quicksand"/>
                <a:sym typeface="Quicksand"/>
              </a:defRPr>
            </a:lvl9pPr>
          </a:lstStyle>
          <a:p>
            <a:endParaRPr dirty="0"/>
          </a:p>
        </p:txBody>
      </p:sp>
      <p:sp>
        <p:nvSpPr>
          <p:cNvPr id="7" name="Google Shape;7;p1"/>
          <p:cNvSpPr txBox="1">
            <a:spLocks noGrp="1"/>
          </p:cNvSpPr>
          <p:nvPr>
            <p:ph type="body" idx="1"/>
          </p:nvPr>
        </p:nvSpPr>
        <p:spPr>
          <a:xfrm>
            <a:off x="1165498" y="1086799"/>
            <a:ext cx="6858000" cy="37257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1"/>
              </a:buClr>
              <a:buSzPts val="2400"/>
              <a:buFont typeface="Quicksand"/>
              <a:buChar char="◦"/>
              <a:defRPr sz="2400">
                <a:solidFill>
                  <a:schemeClr val="lt1"/>
                </a:solidFill>
                <a:latin typeface="Quicksand"/>
                <a:ea typeface="Quicksand"/>
                <a:cs typeface="Quicksand"/>
                <a:sym typeface="Quicksand"/>
              </a:defRPr>
            </a:lvl1pPr>
            <a:lvl2pPr marL="914400" lvl="1" indent="-381000">
              <a:spcBef>
                <a:spcPts val="0"/>
              </a:spcBef>
              <a:spcAft>
                <a:spcPts val="0"/>
              </a:spcAft>
              <a:buClr>
                <a:schemeClr val="accent1"/>
              </a:buClr>
              <a:buSzPts val="2400"/>
              <a:buFont typeface="Quicksand"/>
              <a:buChar char="▫"/>
              <a:defRPr sz="2400">
                <a:solidFill>
                  <a:schemeClr val="lt1"/>
                </a:solidFill>
                <a:latin typeface="Quicksand"/>
                <a:ea typeface="Quicksand"/>
                <a:cs typeface="Quicksand"/>
                <a:sym typeface="Quicksand"/>
              </a:defRPr>
            </a:lvl2pPr>
            <a:lvl3pPr marL="1371600" lvl="2" indent="-381000">
              <a:spcBef>
                <a:spcPts val="0"/>
              </a:spcBef>
              <a:spcAft>
                <a:spcPts val="0"/>
              </a:spcAft>
              <a:buClr>
                <a:schemeClr val="accent1"/>
              </a:buClr>
              <a:buSzPts val="2400"/>
              <a:buFont typeface="Quicksand"/>
              <a:buChar char="■"/>
              <a:defRPr sz="2400">
                <a:solidFill>
                  <a:schemeClr val="lt1"/>
                </a:solidFill>
                <a:latin typeface="Quicksand"/>
                <a:ea typeface="Quicksand"/>
                <a:cs typeface="Quicksand"/>
                <a:sym typeface="Quicksand"/>
              </a:defRPr>
            </a:lvl3pPr>
            <a:lvl4pPr marL="1828800" lvl="3" indent="-381000">
              <a:spcBef>
                <a:spcPts val="0"/>
              </a:spcBef>
              <a:spcAft>
                <a:spcPts val="0"/>
              </a:spcAft>
              <a:buClr>
                <a:schemeClr val="lt1"/>
              </a:buClr>
              <a:buSzPts val="2400"/>
              <a:buFont typeface="Quicksand"/>
              <a:buChar char="●"/>
              <a:defRPr sz="2400">
                <a:solidFill>
                  <a:schemeClr val="lt1"/>
                </a:solidFill>
                <a:latin typeface="Quicksand"/>
                <a:ea typeface="Quicksand"/>
                <a:cs typeface="Quicksand"/>
                <a:sym typeface="Quicksand"/>
              </a:defRPr>
            </a:lvl4pPr>
            <a:lvl5pPr marL="2286000" lvl="4" indent="-381000">
              <a:spcBef>
                <a:spcPts val="0"/>
              </a:spcBef>
              <a:spcAft>
                <a:spcPts val="0"/>
              </a:spcAft>
              <a:buClr>
                <a:schemeClr val="lt1"/>
              </a:buClr>
              <a:buSzPts val="2400"/>
              <a:buFont typeface="Quicksand"/>
              <a:buChar char="○"/>
              <a:defRPr sz="2400">
                <a:solidFill>
                  <a:schemeClr val="lt1"/>
                </a:solidFill>
                <a:latin typeface="Quicksand"/>
                <a:ea typeface="Quicksand"/>
                <a:cs typeface="Quicksand"/>
                <a:sym typeface="Quicksand"/>
              </a:defRPr>
            </a:lvl5pPr>
            <a:lvl6pPr marL="2743200" lvl="5" indent="-381000">
              <a:spcBef>
                <a:spcPts val="0"/>
              </a:spcBef>
              <a:spcAft>
                <a:spcPts val="0"/>
              </a:spcAft>
              <a:buClr>
                <a:schemeClr val="lt1"/>
              </a:buClr>
              <a:buSzPts val="2400"/>
              <a:buFont typeface="Quicksand"/>
              <a:buChar char="■"/>
              <a:defRPr sz="2400">
                <a:solidFill>
                  <a:schemeClr val="lt1"/>
                </a:solidFill>
                <a:latin typeface="Quicksand"/>
                <a:ea typeface="Quicksand"/>
                <a:cs typeface="Quicksand"/>
                <a:sym typeface="Quicksand"/>
              </a:defRPr>
            </a:lvl6pPr>
            <a:lvl7pPr marL="3200400" lvl="6" indent="-381000">
              <a:spcBef>
                <a:spcPts val="0"/>
              </a:spcBef>
              <a:spcAft>
                <a:spcPts val="0"/>
              </a:spcAft>
              <a:buClr>
                <a:schemeClr val="lt1"/>
              </a:buClr>
              <a:buSzPts val="2400"/>
              <a:buFont typeface="Quicksand"/>
              <a:buChar char="●"/>
              <a:defRPr sz="2400">
                <a:solidFill>
                  <a:schemeClr val="lt1"/>
                </a:solidFill>
                <a:latin typeface="Quicksand"/>
                <a:ea typeface="Quicksand"/>
                <a:cs typeface="Quicksand"/>
                <a:sym typeface="Quicksand"/>
              </a:defRPr>
            </a:lvl7pPr>
            <a:lvl8pPr marL="3657600" lvl="7" indent="-381000">
              <a:spcBef>
                <a:spcPts val="0"/>
              </a:spcBef>
              <a:spcAft>
                <a:spcPts val="0"/>
              </a:spcAft>
              <a:buClr>
                <a:schemeClr val="lt1"/>
              </a:buClr>
              <a:buSzPts val="2400"/>
              <a:buFont typeface="Quicksand"/>
              <a:buChar char="○"/>
              <a:defRPr sz="2400">
                <a:solidFill>
                  <a:schemeClr val="lt1"/>
                </a:solidFill>
                <a:latin typeface="Quicksand"/>
                <a:ea typeface="Quicksand"/>
                <a:cs typeface="Quicksand"/>
                <a:sym typeface="Quicksand"/>
              </a:defRPr>
            </a:lvl8pPr>
            <a:lvl9pPr marL="4114800" lvl="8" indent="-381000">
              <a:spcBef>
                <a:spcPts val="0"/>
              </a:spcBef>
              <a:spcAft>
                <a:spcPts val="0"/>
              </a:spcAft>
              <a:buClr>
                <a:schemeClr val="lt1"/>
              </a:buClr>
              <a:buSzPts val="2400"/>
              <a:buFont typeface="Quicksand"/>
              <a:buChar char="■"/>
              <a:defRPr sz="2400">
                <a:solidFill>
                  <a:schemeClr val="lt1"/>
                </a:solidFill>
                <a:latin typeface="Quicksand"/>
                <a:ea typeface="Quicksand"/>
                <a:cs typeface="Quicksand"/>
                <a:sym typeface="Quicksand"/>
              </a:defRPr>
            </a:lvl9pPr>
          </a:lstStyle>
          <a:p>
            <a:endParaRPr/>
          </a:p>
        </p:txBody>
      </p:sp>
      <p:sp>
        <p:nvSpPr>
          <p:cNvPr id="8" name="Google Shape;8;p1"/>
          <p:cNvSpPr txBox="1">
            <a:spLocks noGrp="1"/>
          </p:cNvSpPr>
          <p:nvPr>
            <p:ph type="sldNum" idx="12"/>
          </p:nvPr>
        </p:nvSpPr>
        <p:spPr>
          <a:xfrm>
            <a:off x="8523157" y="4810082"/>
            <a:ext cx="548700" cy="315300"/>
          </a:xfrm>
          <a:prstGeom prst="rect">
            <a:avLst/>
          </a:prstGeom>
          <a:noFill/>
          <a:ln>
            <a:noFill/>
          </a:ln>
        </p:spPr>
        <p:txBody>
          <a:bodyPr spcFirstLastPara="1" wrap="square" lIns="91425" tIns="91425" rIns="91425" bIns="91425" anchor="t" anchorCtr="0">
            <a:noAutofit/>
          </a:bodyPr>
          <a:lstStyle>
            <a:lvl1pPr lvl="0" algn="r">
              <a:buNone/>
              <a:defRPr sz="800">
                <a:solidFill>
                  <a:schemeClr val="accent1"/>
                </a:solidFill>
                <a:latin typeface="+mn-lt"/>
                <a:ea typeface="Quicksand"/>
                <a:cs typeface="Quicksand"/>
                <a:sym typeface="Quicksand"/>
              </a:defRPr>
            </a:lvl1pPr>
            <a:lvl2pPr lvl="1" algn="r">
              <a:buNone/>
              <a:defRPr sz="1200">
                <a:solidFill>
                  <a:schemeClr val="accent1"/>
                </a:solidFill>
                <a:latin typeface="Quicksand"/>
                <a:ea typeface="Quicksand"/>
                <a:cs typeface="Quicksand"/>
                <a:sym typeface="Quicksand"/>
              </a:defRPr>
            </a:lvl2pPr>
            <a:lvl3pPr lvl="2" algn="r">
              <a:buNone/>
              <a:defRPr sz="1200">
                <a:solidFill>
                  <a:schemeClr val="accent1"/>
                </a:solidFill>
                <a:latin typeface="Quicksand"/>
                <a:ea typeface="Quicksand"/>
                <a:cs typeface="Quicksand"/>
                <a:sym typeface="Quicksand"/>
              </a:defRPr>
            </a:lvl3pPr>
            <a:lvl4pPr lvl="3" algn="r">
              <a:buNone/>
              <a:defRPr sz="1200">
                <a:solidFill>
                  <a:schemeClr val="accent1"/>
                </a:solidFill>
                <a:latin typeface="Quicksand"/>
                <a:ea typeface="Quicksand"/>
                <a:cs typeface="Quicksand"/>
                <a:sym typeface="Quicksand"/>
              </a:defRPr>
            </a:lvl4pPr>
            <a:lvl5pPr lvl="4" algn="r">
              <a:buNone/>
              <a:defRPr sz="1200">
                <a:solidFill>
                  <a:schemeClr val="accent1"/>
                </a:solidFill>
                <a:latin typeface="Quicksand"/>
                <a:ea typeface="Quicksand"/>
                <a:cs typeface="Quicksand"/>
                <a:sym typeface="Quicksand"/>
              </a:defRPr>
            </a:lvl5pPr>
            <a:lvl6pPr lvl="5" algn="r">
              <a:buNone/>
              <a:defRPr sz="1200">
                <a:solidFill>
                  <a:schemeClr val="accent1"/>
                </a:solidFill>
                <a:latin typeface="Quicksand"/>
                <a:ea typeface="Quicksand"/>
                <a:cs typeface="Quicksand"/>
                <a:sym typeface="Quicksand"/>
              </a:defRPr>
            </a:lvl6pPr>
            <a:lvl7pPr lvl="6" algn="r">
              <a:buNone/>
              <a:defRPr sz="1200">
                <a:solidFill>
                  <a:schemeClr val="accent1"/>
                </a:solidFill>
                <a:latin typeface="Quicksand"/>
                <a:ea typeface="Quicksand"/>
                <a:cs typeface="Quicksand"/>
                <a:sym typeface="Quicksand"/>
              </a:defRPr>
            </a:lvl7pPr>
            <a:lvl8pPr lvl="7" algn="r">
              <a:buNone/>
              <a:defRPr sz="1200">
                <a:solidFill>
                  <a:schemeClr val="accent1"/>
                </a:solidFill>
                <a:latin typeface="Quicksand"/>
                <a:ea typeface="Quicksand"/>
                <a:cs typeface="Quicksand"/>
                <a:sym typeface="Quicksand"/>
              </a:defRPr>
            </a:lvl8pPr>
            <a:lvl9pPr lvl="8" algn="r">
              <a:buNone/>
              <a:defRPr sz="1200">
                <a:solidFill>
                  <a:schemeClr val="accent1"/>
                </a:solidFill>
                <a:latin typeface="Quicksand"/>
                <a:ea typeface="Quicksand"/>
                <a:cs typeface="Quicksand"/>
                <a:sym typeface="Quicksand"/>
              </a:defRPr>
            </a:lvl9pPr>
          </a:lstStyle>
          <a:p>
            <a:fld id="{00000000-1234-1234-1234-123412341234}" type="slidenum">
              <a:rPr lang="en" smtClean="0"/>
              <a:pPr/>
              <a:t>‹#›</a:t>
            </a:fld>
            <a:endParaRPr lang="en"/>
          </a:p>
        </p:txBody>
      </p:sp>
      <p:pic>
        <p:nvPicPr>
          <p:cNvPr id="2" name="Picture 1" descr="A logo of a company&#10;&#10;Description automatically generated">
            <a:extLst>
              <a:ext uri="{FF2B5EF4-FFF2-40B4-BE49-F238E27FC236}">
                <a16:creationId xmlns:a16="http://schemas.microsoft.com/office/drawing/2014/main" id="{6DE466F3-2CC9-128D-CA23-E07545918696}"/>
              </a:ext>
            </a:extLst>
          </p:cNvPr>
          <p:cNvPicPr>
            <a:picLocks noChangeAspect="1"/>
          </p:cNvPicPr>
          <p:nvPr userDrawn="1"/>
        </p:nvPicPr>
        <p:blipFill>
          <a:blip r:embed="rId7"/>
          <a:stretch>
            <a:fillRect/>
          </a:stretch>
        </p:blipFill>
        <p:spPr>
          <a:xfrm>
            <a:off x="194234" y="4511340"/>
            <a:ext cx="560839" cy="380191"/>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4.jp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7.jp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jp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8.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2"/>
          <p:cNvSpPr txBox="1">
            <a:spLocks noGrp="1"/>
          </p:cNvSpPr>
          <p:nvPr>
            <p:ph type="ctrTitle"/>
          </p:nvPr>
        </p:nvSpPr>
        <p:spPr>
          <a:xfrm>
            <a:off x="1319175" y="1167865"/>
            <a:ext cx="6680400" cy="163721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b="1" dirty="0">
                <a:latin typeface="Arial" panose="020B0604020202020204" pitchFamily="34" charset="0"/>
                <a:cs typeface="Arial" panose="020B0604020202020204" pitchFamily="34" charset="0"/>
              </a:rPr>
              <a:t>THE LEADER IN TODAY’S NON-QM PROGRAMS</a:t>
            </a:r>
            <a:endParaRPr sz="4000" b="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9AD98BD-384A-288A-B9FF-AF995A5BC3C3}"/>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75567" r="198" b="78117"/>
          <a:stretch/>
        </p:blipFill>
        <p:spPr>
          <a:xfrm flipH="1">
            <a:off x="3278154" y="2654619"/>
            <a:ext cx="5865846" cy="3051707"/>
          </a:xfrm>
          <a:prstGeom prst="rect">
            <a:avLst/>
          </a:prstGeom>
          <a:effectLst>
            <a:outerShdw blurRad="50800" dist="50800" dir="5400000" algn="ctr" rotWithShape="0">
              <a:srgbClr val="000000">
                <a:alpha val="0"/>
              </a:srgbClr>
            </a:outerShdw>
          </a:effectLst>
        </p:spPr>
      </p:pic>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21"/>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sp>
        <p:nvSpPr>
          <p:cNvPr id="17" name="Google Shape;176;p25">
            <a:extLst>
              <a:ext uri="{FF2B5EF4-FFF2-40B4-BE49-F238E27FC236}">
                <a16:creationId xmlns:a16="http://schemas.microsoft.com/office/drawing/2014/main" id="{7D9B23AB-CAAA-4A20-A0AD-585A70CE84BD}"/>
              </a:ext>
            </a:extLst>
          </p:cNvPr>
          <p:cNvSpPr txBox="1">
            <a:spLocks noGrp="1"/>
          </p:cNvSpPr>
          <p:nvPr>
            <p:ph type="title"/>
          </p:nvPr>
        </p:nvSpPr>
        <p:spPr>
          <a:xfrm>
            <a:off x="1165475" y="563399"/>
            <a:ext cx="7357682" cy="34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b="1" dirty="0"/>
              <a:t>DSCR 1 - 4 UNITS</a:t>
            </a:r>
            <a:endParaRPr sz="2400" b="1" dirty="0"/>
          </a:p>
        </p:txBody>
      </p:sp>
      <p:cxnSp>
        <p:nvCxnSpPr>
          <p:cNvPr id="11" name="Straight Connector 10">
            <a:extLst>
              <a:ext uri="{FF2B5EF4-FFF2-40B4-BE49-F238E27FC236}">
                <a16:creationId xmlns:a16="http://schemas.microsoft.com/office/drawing/2014/main" id="{B2519A73-E25D-E919-FB10-FEC46E1072C3}"/>
              </a:ext>
            </a:extLst>
          </p:cNvPr>
          <p:cNvCxnSpPr/>
          <p:nvPr/>
        </p:nvCxnSpPr>
        <p:spPr>
          <a:xfrm>
            <a:off x="0" y="1016468"/>
            <a:ext cx="9144000" cy="0"/>
          </a:xfrm>
          <a:prstGeom prst="line">
            <a:avLst/>
          </a:prstGeom>
          <a:ln w="38100">
            <a:solidFill>
              <a:srgbClr val="8AB7E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3ED3780-7FC5-F3C6-DFE2-3D2B338E22DA}"/>
              </a:ext>
            </a:extLst>
          </p:cNvPr>
          <p:cNvPicPr>
            <a:picLocks noChangeAspect="1"/>
          </p:cNvPicPr>
          <p:nvPr/>
        </p:nvPicPr>
        <p:blipFill>
          <a:blip r:embed="rId3"/>
          <a:stretch>
            <a:fillRect/>
          </a:stretch>
        </p:blipFill>
        <p:spPr>
          <a:xfrm>
            <a:off x="1017428" y="1198524"/>
            <a:ext cx="4207774" cy="1613640"/>
          </a:xfrm>
          <a:prstGeom prst="rect">
            <a:avLst/>
          </a:prstGeom>
        </p:spPr>
      </p:pic>
      <p:pic>
        <p:nvPicPr>
          <p:cNvPr id="8" name="Picture 7">
            <a:extLst>
              <a:ext uri="{FF2B5EF4-FFF2-40B4-BE49-F238E27FC236}">
                <a16:creationId xmlns:a16="http://schemas.microsoft.com/office/drawing/2014/main" id="{C412DABD-FA24-43FE-15B1-8E0BE827F6AE}"/>
              </a:ext>
            </a:extLst>
          </p:cNvPr>
          <p:cNvPicPr>
            <a:picLocks noChangeAspect="1"/>
          </p:cNvPicPr>
          <p:nvPr/>
        </p:nvPicPr>
        <p:blipFill>
          <a:blip r:embed="rId4"/>
          <a:stretch>
            <a:fillRect/>
          </a:stretch>
        </p:blipFill>
        <p:spPr>
          <a:xfrm>
            <a:off x="5238952" y="1198524"/>
            <a:ext cx="3572305" cy="2863873"/>
          </a:xfrm>
          <a:prstGeom prst="rect">
            <a:avLst/>
          </a:prstGeom>
        </p:spPr>
      </p:pic>
      <p:sp>
        <p:nvSpPr>
          <p:cNvPr id="12" name="Google Shape;146;p21">
            <a:extLst>
              <a:ext uri="{FF2B5EF4-FFF2-40B4-BE49-F238E27FC236}">
                <a16:creationId xmlns:a16="http://schemas.microsoft.com/office/drawing/2014/main" id="{E005574B-EE14-F207-309E-A07F345DCAF1}"/>
              </a:ext>
            </a:extLst>
          </p:cNvPr>
          <p:cNvSpPr txBox="1">
            <a:spLocks/>
          </p:cNvSpPr>
          <p:nvPr/>
        </p:nvSpPr>
        <p:spPr>
          <a:xfrm>
            <a:off x="949870" y="2986078"/>
            <a:ext cx="3696833" cy="14001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mj-lt"/>
                <a:ea typeface="Quicksand"/>
                <a:cs typeface="Quicksand"/>
                <a:sym typeface="Quicksand"/>
              </a:defRPr>
            </a:lvl1pPr>
            <a:lvl2pPr marR="0" lvl="1"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2pPr>
            <a:lvl3pPr marR="0" lvl="2"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3pPr>
            <a:lvl4pPr marR="0" lvl="3"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4pPr>
            <a:lvl5pPr marR="0" lvl="4"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5pPr>
            <a:lvl6pPr marR="0" lvl="5"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6pPr>
            <a:lvl7pPr marR="0" lvl="6"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7pPr>
            <a:lvl8pPr marR="0" lvl="7"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8pPr>
            <a:lvl9pPr marR="0" lvl="8"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9pPr>
          </a:lstStyle>
          <a:p>
            <a:pPr>
              <a:spcBef>
                <a:spcPts val="300"/>
              </a:spcBef>
              <a:spcAft>
                <a:spcPts val="300"/>
              </a:spcAft>
              <a:buClr>
                <a:srgbClr val="FFBF3C"/>
              </a:buClr>
              <a:buSzPct val="130000"/>
            </a:pPr>
            <a:r>
              <a:rPr lang="en-US" sz="800" dirty="0">
                <a:solidFill>
                  <a:srgbClr val="0033A1"/>
                </a:solidFill>
                <a:latin typeface="+mn-lt"/>
              </a:rPr>
              <a:t>Effective Date: </a:t>
            </a:r>
            <a:r>
              <a:rPr lang="en-US" sz="800" dirty="0">
                <a:solidFill>
                  <a:srgbClr val="323E48"/>
                </a:solidFill>
                <a:latin typeface="+mn-lt"/>
              </a:rPr>
              <a:t>05/25/23</a:t>
            </a:r>
            <a:endParaRPr lang="en-US" sz="800" dirty="0">
              <a:solidFill>
                <a:srgbClr val="0033A1"/>
              </a:solidFill>
              <a:latin typeface="+mn-lt"/>
            </a:endParaRPr>
          </a:p>
        </p:txBody>
      </p:sp>
      <p:pic>
        <p:nvPicPr>
          <p:cNvPr id="5" name="Picture 4" descr="A blueprint of a house&#10;&#10;Description automatically generated with medium confidence">
            <a:extLst>
              <a:ext uri="{FF2B5EF4-FFF2-40B4-BE49-F238E27FC236}">
                <a16:creationId xmlns:a16="http://schemas.microsoft.com/office/drawing/2014/main" id="{4210B877-50FE-00A0-356D-37D75323319B}"/>
              </a:ext>
            </a:extLst>
          </p:cNvPr>
          <p:cNvPicPr>
            <a:picLocks noChangeAspect="1"/>
          </p:cNvPicPr>
          <p:nvPr/>
        </p:nvPicPr>
        <p:blipFill>
          <a:blip r:embed="rId5"/>
          <a:stretch>
            <a:fillRect/>
          </a:stretch>
        </p:blipFill>
        <p:spPr>
          <a:xfrm>
            <a:off x="1760048" y="3225164"/>
            <a:ext cx="2674448" cy="1674466"/>
          </a:xfrm>
          <a:prstGeom prst="ellipse">
            <a:avLst/>
          </a:prstGeom>
          <a:ln>
            <a:noFill/>
          </a:ln>
          <a:effectLst>
            <a:softEdge rad="112500"/>
          </a:effectLst>
        </p:spPr>
      </p:pic>
    </p:spTree>
    <p:extLst>
      <p:ext uri="{BB962C8B-B14F-4D97-AF65-F5344CB8AC3E}">
        <p14:creationId xmlns:p14="http://schemas.microsoft.com/office/powerpoint/2010/main" val="1936417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21"/>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sp>
        <p:nvSpPr>
          <p:cNvPr id="17" name="Google Shape;176;p25">
            <a:extLst>
              <a:ext uri="{FF2B5EF4-FFF2-40B4-BE49-F238E27FC236}">
                <a16:creationId xmlns:a16="http://schemas.microsoft.com/office/drawing/2014/main" id="{7D9B23AB-CAAA-4A20-A0AD-585A70CE84BD}"/>
              </a:ext>
            </a:extLst>
          </p:cNvPr>
          <p:cNvSpPr txBox="1">
            <a:spLocks noGrp="1"/>
          </p:cNvSpPr>
          <p:nvPr>
            <p:ph type="title"/>
          </p:nvPr>
        </p:nvSpPr>
        <p:spPr>
          <a:xfrm>
            <a:off x="1165475" y="563399"/>
            <a:ext cx="7357682" cy="34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b="1" dirty="0"/>
              <a:t>MULTI-FAMILY 5 - 24 UNITS (LONG TERM)</a:t>
            </a:r>
            <a:endParaRPr sz="2400" b="1" dirty="0"/>
          </a:p>
        </p:txBody>
      </p:sp>
      <p:cxnSp>
        <p:nvCxnSpPr>
          <p:cNvPr id="11" name="Straight Connector 10">
            <a:extLst>
              <a:ext uri="{FF2B5EF4-FFF2-40B4-BE49-F238E27FC236}">
                <a16:creationId xmlns:a16="http://schemas.microsoft.com/office/drawing/2014/main" id="{B2519A73-E25D-E919-FB10-FEC46E1072C3}"/>
              </a:ext>
            </a:extLst>
          </p:cNvPr>
          <p:cNvCxnSpPr/>
          <p:nvPr/>
        </p:nvCxnSpPr>
        <p:spPr>
          <a:xfrm>
            <a:off x="0" y="1016468"/>
            <a:ext cx="9144000" cy="0"/>
          </a:xfrm>
          <a:prstGeom prst="line">
            <a:avLst/>
          </a:prstGeom>
          <a:ln w="38100">
            <a:solidFill>
              <a:srgbClr val="8AB7E9"/>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E952B70-A25F-0402-9E8B-22F0B514C715}"/>
              </a:ext>
            </a:extLst>
          </p:cNvPr>
          <p:cNvPicPr>
            <a:picLocks noChangeAspect="1"/>
          </p:cNvPicPr>
          <p:nvPr/>
        </p:nvPicPr>
        <p:blipFill>
          <a:blip r:embed="rId3"/>
          <a:stretch>
            <a:fillRect/>
          </a:stretch>
        </p:blipFill>
        <p:spPr>
          <a:xfrm>
            <a:off x="995509" y="1190103"/>
            <a:ext cx="4229693" cy="1575345"/>
          </a:xfrm>
          <a:prstGeom prst="rect">
            <a:avLst/>
          </a:prstGeom>
        </p:spPr>
      </p:pic>
      <p:sp>
        <p:nvSpPr>
          <p:cNvPr id="13" name="Google Shape;146;p21">
            <a:extLst>
              <a:ext uri="{FF2B5EF4-FFF2-40B4-BE49-F238E27FC236}">
                <a16:creationId xmlns:a16="http://schemas.microsoft.com/office/drawing/2014/main" id="{15EC1840-8D5C-C5C3-8CBD-1EA3FE5D4AC9}"/>
              </a:ext>
            </a:extLst>
          </p:cNvPr>
          <p:cNvSpPr txBox="1">
            <a:spLocks/>
          </p:cNvSpPr>
          <p:nvPr/>
        </p:nvSpPr>
        <p:spPr>
          <a:xfrm>
            <a:off x="949870" y="2930662"/>
            <a:ext cx="3696833" cy="14001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mj-lt"/>
                <a:ea typeface="Quicksand"/>
                <a:cs typeface="Quicksand"/>
                <a:sym typeface="Quicksand"/>
              </a:defRPr>
            </a:lvl1pPr>
            <a:lvl2pPr marR="0" lvl="1"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2pPr>
            <a:lvl3pPr marR="0" lvl="2"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3pPr>
            <a:lvl4pPr marR="0" lvl="3"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4pPr>
            <a:lvl5pPr marR="0" lvl="4"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5pPr>
            <a:lvl6pPr marR="0" lvl="5"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6pPr>
            <a:lvl7pPr marR="0" lvl="6"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7pPr>
            <a:lvl8pPr marR="0" lvl="7"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8pPr>
            <a:lvl9pPr marR="0" lvl="8"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9pPr>
          </a:lstStyle>
          <a:p>
            <a:pPr>
              <a:spcBef>
                <a:spcPts val="300"/>
              </a:spcBef>
              <a:spcAft>
                <a:spcPts val="300"/>
              </a:spcAft>
              <a:buClr>
                <a:srgbClr val="FFBF3C"/>
              </a:buClr>
              <a:buSzPct val="130000"/>
            </a:pPr>
            <a:r>
              <a:rPr lang="en-US" sz="800" dirty="0">
                <a:solidFill>
                  <a:srgbClr val="0033A1"/>
                </a:solidFill>
                <a:latin typeface="+mn-lt"/>
              </a:rPr>
              <a:t>Effective Date: </a:t>
            </a:r>
            <a:r>
              <a:rPr lang="en-US" sz="800" dirty="0">
                <a:solidFill>
                  <a:srgbClr val="323E48"/>
                </a:solidFill>
                <a:latin typeface="+mn-lt"/>
              </a:rPr>
              <a:t>05/25/23</a:t>
            </a:r>
            <a:endParaRPr lang="en-US" sz="800" dirty="0">
              <a:solidFill>
                <a:srgbClr val="0033A1"/>
              </a:solidFill>
              <a:latin typeface="+mn-lt"/>
            </a:endParaRPr>
          </a:p>
        </p:txBody>
      </p:sp>
      <p:pic>
        <p:nvPicPr>
          <p:cNvPr id="19" name="Picture 18">
            <a:extLst>
              <a:ext uri="{FF2B5EF4-FFF2-40B4-BE49-F238E27FC236}">
                <a16:creationId xmlns:a16="http://schemas.microsoft.com/office/drawing/2014/main" id="{3DCECD06-B49D-0D36-A044-5A6AD32BCE04}"/>
              </a:ext>
            </a:extLst>
          </p:cNvPr>
          <p:cNvPicPr>
            <a:picLocks noChangeAspect="1"/>
          </p:cNvPicPr>
          <p:nvPr/>
        </p:nvPicPr>
        <p:blipFill>
          <a:blip r:embed="rId4"/>
          <a:stretch>
            <a:fillRect/>
          </a:stretch>
        </p:blipFill>
        <p:spPr>
          <a:xfrm>
            <a:off x="5251522" y="1198588"/>
            <a:ext cx="3589692" cy="2746385"/>
          </a:xfrm>
          <a:prstGeom prst="rect">
            <a:avLst/>
          </a:prstGeom>
        </p:spPr>
      </p:pic>
      <p:pic>
        <p:nvPicPr>
          <p:cNvPr id="5" name="Picture 4" descr="A blueprint of a house&#10;&#10;Description automatically generated with medium confidence">
            <a:extLst>
              <a:ext uri="{FF2B5EF4-FFF2-40B4-BE49-F238E27FC236}">
                <a16:creationId xmlns:a16="http://schemas.microsoft.com/office/drawing/2014/main" id="{CA2A9FE9-B135-285C-9F57-83B4F26D935E}"/>
              </a:ext>
            </a:extLst>
          </p:cNvPr>
          <p:cNvPicPr>
            <a:picLocks noChangeAspect="1"/>
          </p:cNvPicPr>
          <p:nvPr/>
        </p:nvPicPr>
        <p:blipFill>
          <a:blip r:embed="rId5"/>
          <a:stretch>
            <a:fillRect/>
          </a:stretch>
        </p:blipFill>
        <p:spPr>
          <a:xfrm>
            <a:off x="1680800" y="3091120"/>
            <a:ext cx="2829323" cy="1893748"/>
          </a:xfrm>
          <a:prstGeom prst="ellipse">
            <a:avLst/>
          </a:prstGeom>
          <a:ln>
            <a:noFill/>
          </a:ln>
          <a:effectLst>
            <a:softEdge rad="112500"/>
          </a:effectLst>
        </p:spPr>
      </p:pic>
    </p:spTree>
    <p:extLst>
      <p:ext uri="{BB962C8B-B14F-4D97-AF65-F5344CB8AC3E}">
        <p14:creationId xmlns:p14="http://schemas.microsoft.com/office/powerpoint/2010/main" val="1639568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21"/>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sp>
        <p:nvSpPr>
          <p:cNvPr id="17" name="Google Shape;176;p25">
            <a:extLst>
              <a:ext uri="{FF2B5EF4-FFF2-40B4-BE49-F238E27FC236}">
                <a16:creationId xmlns:a16="http://schemas.microsoft.com/office/drawing/2014/main" id="{7D9B23AB-CAAA-4A20-A0AD-585A70CE84BD}"/>
              </a:ext>
            </a:extLst>
          </p:cNvPr>
          <p:cNvSpPr txBox="1">
            <a:spLocks noGrp="1"/>
          </p:cNvSpPr>
          <p:nvPr>
            <p:ph type="title"/>
          </p:nvPr>
        </p:nvSpPr>
        <p:spPr>
          <a:xfrm>
            <a:off x="1165475" y="563399"/>
            <a:ext cx="7357682" cy="34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b="1" dirty="0"/>
              <a:t>BRIDGE 1 - 4 UNITS</a:t>
            </a:r>
            <a:endParaRPr sz="2400" b="1" dirty="0"/>
          </a:p>
        </p:txBody>
      </p:sp>
      <p:cxnSp>
        <p:nvCxnSpPr>
          <p:cNvPr id="11" name="Straight Connector 10">
            <a:extLst>
              <a:ext uri="{FF2B5EF4-FFF2-40B4-BE49-F238E27FC236}">
                <a16:creationId xmlns:a16="http://schemas.microsoft.com/office/drawing/2014/main" id="{B2519A73-E25D-E919-FB10-FEC46E1072C3}"/>
              </a:ext>
            </a:extLst>
          </p:cNvPr>
          <p:cNvCxnSpPr/>
          <p:nvPr/>
        </p:nvCxnSpPr>
        <p:spPr>
          <a:xfrm>
            <a:off x="0" y="1016468"/>
            <a:ext cx="9144000" cy="0"/>
          </a:xfrm>
          <a:prstGeom prst="line">
            <a:avLst/>
          </a:prstGeom>
          <a:ln w="38100">
            <a:solidFill>
              <a:srgbClr val="8AB7E9"/>
            </a:solidFill>
          </a:ln>
        </p:spPr>
        <p:style>
          <a:lnRef idx="1">
            <a:schemeClr val="accent1"/>
          </a:lnRef>
          <a:fillRef idx="0">
            <a:schemeClr val="accent1"/>
          </a:fillRef>
          <a:effectRef idx="0">
            <a:schemeClr val="accent1"/>
          </a:effectRef>
          <a:fontRef idx="minor">
            <a:schemeClr val="tx1"/>
          </a:fontRef>
        </p:style>
      </p:cxnSp>
      <p:sp>
        <p:nvSpPr>
          <p:cNvPr id="13" name="Google Shape;146;p21">
            <a:extLst>
              <a:ext uri="{FF2B5EF4-FFF2-40B4-BE49-F238E27FC236}">
                <a16:creationId xmlns:a16="http://schemas.microsoft.com/office/drawing/2014/main" id="{15EC1840-8D5C-C5C3-8CBD-1EA3FE5D4AC9}"/>
              </a:ext>
            </a:extLst>
          </p:cNvPr>
          <p:cNvSpPr txBox="1">
            <a:spLocks/>
          </p:cNvSpPr>
          <p:nvPr/>
        </p:nvSpPr>
        <p:spPr>
          <a:xfrm>
            <a:off x="3767589" y="3549161"/>
            <a:ext cx="1343057" cy="1720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mj-lt"/>
                <a:ea typeface="Quicksand"/>
                <a:cs typeface="Quicksand"/>
                <a:sym typeface="Quicksand"/>
              </a:defRPr>
            </a:lvl1pPr>
            <a:lvl2pPr marR="0" lvl="1"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2pPr>
            <a:lvl3pPr marR="0" lvl="2"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3pPr>
            <a:lvl4pPr marR="0" lvl="3"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4pPr>
            <a:lvl5pPr marR="0" lvl="4"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5pPr>
            <a:lvl6pPr marR="0" lvl="5"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6pPr>
            <a:lvl7pPr marR="0" lvl="6"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7pPr>
            <a:lvl8pPr marR="0" lvl="7"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8pPr>
            <a:lvl9pPr marR="0" lvl="8"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9pPr>
          </a:lstStyle>
          <a:p>
            <a:pPr>
              <a:spcBef>
                <a:spcPts val="300"/>
              </a:spcBef>
              <a:spcAft>
                <a:spcPts val="300"/>
              </a:spcAft>
              <a:buClr>
                <a:srgbClr val="FFBF3C"/>
              </a:buClr>
              <a:buSzPct val="130000"/>
            </a:pPr>
            <a:r>
              <a:rPr lang="en-US" sz="800" dirty="0">
                <a:solidFill>
                  <a:srgbClr val="0033A1"/>
                </a:solidFill>
                <a:latin typeface="+mn-lt"/>
              </a:rPr>
              <a:t>Effective Date: </a:t>
            </a:r>
            <a:r>
              <a:rPr lang="en-US" sz="800" dirty="0">
                <a:solidFill>
                  <a:srgbClr val="323E48"/>
                </a:solidFill>
                <a:latin typeface="+mn-lt"/>
              </a:rPr>
              <a:t>05/25/23</a:t>
            </a:r>
            <a:endParaRPr lang="en-US" sz="800" dirty="0">
              <a:solidFill>
                <a:srgbClr val="0033A1"/>
              </a:solidFill>
              <a:latin typeface="+mn-lt"/>
            </a:endParaRPr>
          </a:p>
        </p:txBody>
      </p:sp>
      <p:pic>
        <p:nvPicPr>
          <p:cNvPr id="3" name="Picture 2">
            <a:extLst>
              <a:ext uri="{FF2B5EF4-FFF2-40B4-BE49-F238E27FC236}">
                <a16:creationId xmlns:a16="http://schemas.microsoft.com/office/drawing/2014/main" id="{FF988A13-7FD5-0089-D6FE-8AB36A1BC9EC}"/>
              </a:ext>
            </a:extLst>
          </p:cNvPr>
          <p:cNvPicPr>
            <a:picLocks noChangeAspect="1"/>
          </p:cNvPicPr>
          <p:nvPr/>
        </p:nvPicPr>
        <p:blipFill>
          <a:blip r:embed="rId3"/>
          <a:stretch>
            <a:fillRect/>
          </a:stretch>
        </p:blipFill>
        <p:spPr>
          <a:xfrm>
            <a:off x="1032164" y="1099408"/>
            <a:ext cx="5008418" cy="2331174"/>
          </a:xfrm>
          <a:prstGeom prst="rect">
            <a:avLst/>
          </a:prstGeom>
        </p:spPr>
      </p:pic>
      <p:pic>
        <p:nvPicPr>
          <p:cNvPr id="5" name="Picture 4">
            <a:extLst>
              <a:ext uri="{FF2B5EF4-FFF2-40B4-BE49-F238E27FC236}">
                <a16:creationId xmlns:a16="http://schemas.microsoft.com/office/drawing/2014/main" id="{9D121027-6D15-E58D-FB48-547B495BD58B}"/>
              </a:ext>
            </a:extLst>
          </p:cNvPr>
          <p:cNvPicPr>
            <a:picLocks noChangeAspect="1"/>
          </p:cNvPicPr>
          <p:nvPr/>
        </p:nvPicPr>
        <p:blipFill>
          <a:blip r:embed="rId4"/>
          <a:stretch>
            <a:fillRect/>
          </a:stretch>
        </p:blipFill>
        <p:spPr>
          <a:xfrm>
            <a:off x="1032165" y="3442569"/>
            <a:ext cx="2701636" cy="1624862"/>
          </a:xfrm>
          <a:prstGeom prst="rect">
            <a:avLst/>
          </a:prstGeom>
        </p:spPr>
      </p:pic>
      <p:sp>
        <p:nvSpPr>
          <p:cNvPr id="6" name="Google Shape;146;p21">
            <a:extLst>
              <a:ext uri="{FF2B5EF4-FFF2-40B4-BE49-F238E27FC236}">
                <a16:creationId xmlns:a16="http://schemas.microsoft.com/office/drawing/2014/main" id="{B85A3C48-4C03-7D49-901B-05ECC4DB27F6}"/>
              </a:ext>
            </a:extLst>
          </p:cNvPr>
          <p:cNvSpPr txBox="1">
            <a:spLocks/>
          </p:cNvSpPr>
          <p:nvPr/>
        </p:nvSpPr>
        <p:spPr>
          <a:xfrm>
            <a:off x="3769271" y="4551112"/>
            <a:ext cx="3319047" cy="40203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mj-lt"/>
                <a:ea typeface="Quicksand"/>
                <a:cs typeface="Quicksand"/>
                <a:sym typeface="Quicksand"/>
              </a:defRPr>
            </a:lvl1pPr>
            <a:lvl2pPr marR="0" lvl="1"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2pPr>
            <a:lvl3pPr marR="0" lvl="2"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3pPr>
            <a:lvl4pPr marR="0" lvl="3"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4pPr>
            <a:lvl5pPr marR="0" lvl="4"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5pPr>
            <a:lvl6pPr marR="0" lvl="5"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6pPr>
            <a:lvl7pPr marR="0" lvl="6"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7pPr>
            <a:lvl8pPr marR="0" lvl="7"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8pPr>
            <a:lvl9pPr marR="0" lvl="8"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9pPr>
          </a:lstStyle>
          <a:p>
            <a:pPr>
              <a:spcBef>
                <a:spcPts val="300"/>
              </a:spcBef>
              <a:spcAft>
                <a:spcPts val="300"/>
              </a:spcAft>
              <a:buClr>
                <a:srgbClr val="FFBF3C"/>
              </a:buClr>
              <a:buSzPct val="130000"/>
            </a:pPr>
            <a:r>
              <a:rPr lang="en-US" sz="800" b="1" dirty="0">
                <a:solidFill>
                  <a:schemeClr val="tx2">
                    <a:lumMod val="25000"/>
                  </a:schemeClr>
                </a:solidFill>
                <a:latin typeface="+mn-lt"/>
              </a:rPr>
              <a:t>Note: </a:t>
            </a:r>
            <a:r>
              <a:rPr lang="en-US" sz="800" dirty="0">
                <a:solidFill>
                  <a:schemeClr val="tx2">
                    <a:lumMod val="25000"/>
                  </a:schemeClr>
                </a:solidFill>
                <a:latin typeface="+mn-lt"/>
              </a:rPr>
              <a:t>0-5 experience tiers require 6 months of payment reserves on all transaction types, 6 and greater experience tiers require 6 months payment reserves on refinance transactions only</a:t>
            </a:r>
          </a:p>
        </p:txBody>
      </p:sp>
      <p:pic>
        <p:nvPicPr>
          <p:cNvPr id="4" name="Picture 3" descr="A picture containing building, sky, architecture, outdoor&#10;&#10;Description automatically generated">
            <a:extLst>
              <a:ext uri="{FF2B5EF4-FFF2-40B4-BE49-F238E27FC236}">
                <a16:creationId xmlns:a16="http://schemas.microsoft.com/office/drawing/2014/main" id="{DE703603-49C5-EF90-16F6-2517F9F0A3D5}"/>
              </a:ext>
            </a:extLst>
          </p:cNvPr>
          <p:cNvPicPr>
            <a:picLocks noChangeAspect="1"/>
          </p:cNvPicPr>
          <p:nvPr/>
        </p:nvPicPr>
        <p:blipFill>
          <a:blip r:embed="rId5"/>
          <a:stretch>
            <a:fillRect/>
          </a:stretch>
        </p:blipFill>
        <p:spPr>
          <a:xfrm>
            <a:off x="6295989" y="2594284"/>
            <a:ext cx="3697516" cy="1848758"/>
          </a:xfrm>
          <a:prstGeom prst="ellipse">
            <a:avLst/>
          </a:prstGeom>
          <a:ln>
            <a:noFill/>
          </a:ln>
          <a:effectLst>
            <a:softEdge rad="112500"/>
          </a:effectLst>
        </p:spPr>
      </p:pic>
    </p:spTree>
    <p:extLst>
      <p:ext uri="{BB962C8B-B14F-4D97-AF65-F5344CB8AC3E}">
        <p14:creationId xmlns:p14="http://schemas.microsoft.com/office/powerpoint/2010/main" val="1523227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21"/>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sp>
        <p:nvSpPr>
          <p:cNvPr id="17" name="Google Shape;176;p25">
            <a:extLst>
              <a:ext uri="{FF2B5EF4-FFF2-40B4-BE49-F238E27FC236}">
                <a16:creationId xmlns:a16="http://schemas.microsoft.com/office/drawing/2014/main" id="{7D9B23AB-CAAA-4A20-A0AD-585A70CE84BD}"/>
              </a:ext>
            </a:extLst>
          </p:cNvPr>
          <p:cNvSpPr txBox="1">
            <a:spLocks noGrp="1"/>
          </p:cNvSpPr>
          <p:nvPr>
            <p:ph type="title"/>
          </p:nvPr>
        </p:nvSpPr>
        <p:spPr>
          <a:xfrm>
            <a:off x="1165475" y="563399"/>
            <a:ext cx="7357682" cy="34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b="1" dirty="0"/>
              <a:t>BRIDGE 5 - 29 UNITS</a:t>
            </a:r>
            <a:endParaRPr sz="2400" b="1" dirty="0"/>
          </a:p>
        </p:txBody>
      </p:sp>
      <p:cxnSp>
        <p:nvCxnSpPr>
          <p:cNvPr id="11" name="Straight Connector 10">
            <a:extLst>
              <a:ext uri="{FF2B5EF4-FFF2-40B4-BE49-F238E27FC236}">
                <a16:creationId xmlns:a16="http://schemas.microsoft.com/office/drawing/2014/main" id="{B2519A73-E25D-E919-FB10-FEC46E1072C3}"/>
              </a:ext>
            </a:extLst>
          </p:cNvPr>
          <p:cNvCxnSpPr/>
          <p:nvPr/>
        </p:nvCxnSpPr>
        <p:spPr>
          <a:xfrm>
            <a:off x="0" y="1016468"/>
            <a:ext cx="9144000" cy="0"/>
          </a:xfrm>
          <a:prstGeom prst="line">
            <a:avLst/>
          </a:prstGeom>
          <a:ln w="38100">
            <a:solidFill>
              <a:srgbClr val="8AB7E9"/>
            </a:solidFill>
          </a:ln>
        </p:spPr>
        <p:style>
          <a:lnRef idx="1">
            <a:schemeClr val="accent1"/>
          </a:lnRef>
          <a:fillRef idx="0">
            <a:schemeClr val="accent1"/>
          </a:fillRef>
          <a:effectRef idx="0">
            <a:schemeClr val="accent1"/>
          </a:effectRef>
          <a:fontRef idx="minor">
            <a:schemeClr val="tx1"/>
          </a:fontRef>
        </p:style>
      </p:cxnSp>
      <p:sp>
        <p:nvSpPr>
          <p:cNvPr id="13" name="Google Shape;146;p21">
            <a:extLst>
              <a:ext uri="{FF2B5EF4-FFF2-40B4-BE49-F238E27FC236}">
                <a16:creationId xmlns:a16="http://schemas.microsoft.com/office/drawing/2014/main" id="{15EC1840-8D5C-C5C3-8CBD-1EA3FE5D4AC9}"/>
              </a:ext>
            </a:extLst>
          </p:cNvPr>
          <p:cNvSpPr txBox="1">
            <a:spLocks/>
          </p:cNvSpPr>
          <p:nvPr/>
        </p:nvSpPr>
        <p:spPr>
          <a:xfrm>
            <a:off x="4300907" y="3193948"/>
            <a:ext cx="1343057" cy="1720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mj-lt"/>
                <a:ea typeface="Quicksand"/>
                <a:cs typeface="Quicksand"/>
                <a:sym typeface="Quicksand"/>
              </a:defRPr>
            </a:lvl1pPr>
            <a:lvl2pPr marR="0" lvl="1"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2pPr>
            <a:lvl3pPr marR="0" lvl="2"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3pPr>
            <a:lvl4pPr marR="0" lvl="3"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4pPr>
            <a:lvl5pPr marR="0" lvl="4"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5pPr>
            <a:lvl6pPr marR="0" lvl="5"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6pPr>
            <a:lvl7pPr marR="0" lvl="6"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7pPr>
            <a:lvl8pPr marR="0" lvl="7"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8pPr>
            <a:lvl9pPr marR="0" lvl="8"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9pPr>
          </a:lstStyle>
          <a:p>
            <a:pPr>
              <a:spcBef>
                <a:spcPts val="300"/>
              </a:spcBef>
              <a:spcAft>
                <a:spcPts val="300"/>
              </a:spcAft>
              <a:buClr>
                <a:srgbClr val="FFBF3C"/>
              </a:buClr>
              <a:buSzPct val="130000"/>
            </a:pPr>
            <a:r>
              <a:rPr lang="en-US" sz="800" dirty="0">
                <a:solidFill>
                  <a:srgbClr val="0033A1"/>
                </a:solidFill>
                <a:latin typeface="+mn-lt"/>
              </a:rPr>
              <a:t>Effective Date: </a:t>
            </a:r>
            <a:r>
              <a:rPr lang="en-US" sz="800" dirty="0">
                <a:solidFill>
                  <a:srgbClr val="323E48"/>
                </a:solidFill>
                <a:latin typeface="+mn-lt"/>
              </a:rPr>
              <a:t>05/25/23</a:t>
            </a:r>
            <a:endParaRPr lang="en-US" sz="800" dirty="0">
              <a:solidFill>
                <a:srgbClr val="0033A1"/>
              </a:solidFill>
              <a:latin typeface="+mn-lt"/>
            </a:endParaRPr>
          </a:p>
        </p:txBody>
      </p:sp>
      <p:sp>
        <p:nvSpPr>
          <p:cNvPr id="6" name="Google Shape;146;p21">
            <a:extLst>
              <a:ext uri="{FF2B5EF4-FFF2-40B4-BE49-F238E27FC236}">
                <a16:creationId xmlns:a16="http://schemas.microsoft.com/office/drawing/2014/main" id="{B85A3C48-4C03-7D49-901B-05ECC4DB27F6}"/>
              </a:ext>
            </a:extLst>
          </p:cNvPr>
          <p:cNvSpPr txBox="1">
            <a:spLocks/>
          </p:cNvSpPr>
          <p:nvPr/>
        </p:nvSpPr>
        <p:spPr>
          <a:xfrm>
            <a:off x="4325677" y="4515539"/>
            <a:ext cx="3280064" cy="43746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mj-lt"/>
                <a:ea typeface="Quicksand"/>
                <a:cs typeface="Quicksand"/>
                <a:sym typeface="Quicksand"/>
              </a:defRPr>
            </a:lvl1pPr>
            <a:lvl2pPr marR="0" lvl="1"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2pPr>
            <a:lvl3pPr marR="0" lvl="2"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3pPr>
            <a:lvl4pPr marR="0" lvl="3"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4pPr>
            <a:lvl5pPr marR="0" lvl="4"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5pPr>
            <a:lvl6pPr marR="0" lvl="5"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6pPr>
            <a:lvl7pPr marR="0" lvl="6"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7pPr>
            <a:lvl8pPr marR="0" lvl="7"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8pPr>
            <a:lvl9pPr marR="0" lvl="8"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9pPr>
          </a:lstStyle>
          <a:p>
            <a:pPr>
              <a:spcBef>
                <a:spcPts val="300"/>
              </a:spcBef>
              <a:spcAft>
                <a:spcPts val="300"/>
              </a:spcAft>
              <a:buClr>
                <a:srgbClr val="FFBF3C"/>
              </a:buClr>
              <a:buSzPct val="130000"/>
            </a:pPr>
            <a:r>
              <a:rPr lang="en-US" sz="800" b="1" dirty="0">
                <a:solidFill>
                  <a:schemeClr val="tx2">
                    <a:lumMod val="25000"/>
                  </a:schemeClr>
                </a:solidFill>
                <a:latin typeface="+mn-lt"/>
              </a:rPr>
              <a:t>Note: </a:t>
            </a:r>
            <a:r>
              <a:rPr lang="en-US" sz="800" dirty="0">
                <a:solidFill>
                  <a:schemeClr val="tx2">
                    <a:lumMod val="25000"/>
                  </a:schemeClr>
                </a:solidFill>
                <a:latin typeface="+mn-lt"/>
              </a:rPr>
              <a:t>0-5 experience tiers require 6 months of payment reserves on all transaction types, 6 and greater experience tiers require 6 months payment reserves on refinance transactions only</a:t>
            </a:r>
          </a:p>
        </p:txBody>
      </p:sp>
      <p:pic>
        <p:nvPicPr>
          <p:cNvPr id="4" name="Picture 3">
            <a:extLst>
              <a:ext uri="{FF2B5EF4-FFF2-40B4-BE49-F238E27FC236}">
                <a16:creationId xmlns:a16="http://schemas.microsoft.com/office/drawing/2014/main" id="{F5F05E88-4563-3A61-23C1-3F081E785290}"/>
              </a:ext>
            </a:extLst>
          </p:cNvPr>
          <p:cNvPicPr>
            <a:picLocks noChangeAspect="1"/>
          </p:cNvPicPr>
          <p:nvPr/>
        </p:nvPicPr>
        <p:blipFill>
          <a:blip r:embed="rId3"/>
          <a:stretch>
            <a:fillRect/>
          </a:stretch>
        </p:blipFill>
        <p:spPr>
          <a:xfrm>
            <a:off x="1020843" y="1079295"/>
            <a:ext cx="5178089" cy="2051827"/>
          </a:xfrm>
          <a:prstGeom prst="rect">
            <a:avLst/>
          </a:prstGeom>
        </p:spPr>
      </p:pic>
      <p:pic>
        <p:nvPicPr>
          <p:cNvPr id="9" name="Picture 8">
            <a:extLst>
              <a:ext uri="{FF2B5EF4-FFF2-40B4-BE49-F238E27FC236}">
                <a16:creationId xmlns:a16="http://schemas.microsoft.com/office/drawing/2014/main" id="{FD034F9A-F60F-80A4-F277-2F1E39AEB039}"/>
              </a:ext>
            </a:extLst>
          </p:cNvPr>
          <p:cNvPicPr>
            <a:picLocks noChangeAspect="1"/>
          </p:cNvPicPr>
          <p:nvPr/>
        </p:nvPicPr>
        <p:blipFill>
          <a:blip r:embed="rId4"/>
          <a:stretch>
            <a:fillRect/>
          </a:stretch>
        </p:blipFill>
        <p:spPr>
          <a:xfrm>
            <a:off x="6208895" y="1079297"/>
            <a:ext cx="1396846" cy="2051826"/>
          </a:xfrm>
          <a:prstGeom prst="rect">
            <a:avLst/>
          </a:prstGeom>
        </p:spPr>
      </p:pic>
      <p:pic>
        <p:nvPicPr>
          <p:cNvPr id="12" name="Picture 11">
            <a:extLst>
              <a:ext uri="{FF2B5EF4-FFF2-40B4-BE49-F238E27FC236}">
                <a16:creationId xmlns:a16="http://schemas.microsoft.com/office/drawing/2014/main" id="{23BE31A5-E46B-CC90-B3F9-159D829284A6}"/>
              </a:ext>
            </a:extLst>
          </p:cNvPr>
          <p:cNvPicPr>
            <a:picLocks noChangeAspect="1"/>
          </p:cNvPicPr>
          <p:nvPr/>
        </p:nvPicPr>
        <p:blipFill>
          <a:blip r:embed="rId5"/>
          <a:stretch>
            <a:fillRect/>
          </a:stretch>
        </p:blipFill>
        <p:spPr>
          <a:xfrm>
            <a:off x="1020843" y="3155336"/>
            <a:ext cx="3280064" cy="1797663"/>
          </a:xfrm>
          <a:prstGeom prst="rect">
            <a:avLst/>
          </a:prstGeom>
        </p:spPr>
      </p:pic>
    </p:spTree>
    <p:extLst>
      <p:ext uri="{BB962C8B-B14F-4D97-AF65-F5344CB8AC3E}">
        <p14:creationId xmlns:p14="http://schemas.microsoft.com/office/powerpoint/2010/main" val="3272947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21"/>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dirty="0"/>
          </a:p>
        </p:txBody>
      </p:sp>
      <p:sp>
        <p:nvSpPr>
          <p:cNvPr id="17" name="Google Shape;176;p25">
            <a:extLst>
              <a:ext uri="{FF2B5EF4-FFF2-40B4-BE49-F238E27FC236}">
                <a16:creationId xmlns:a16="http://schemas.microsoft.com/office/drawing/2014/main" id="{7D9B23AB-CAAA-4A20-A0AD-585A70CE84BD}"/>
              </a:ext>
            </a:extLst>
          </p:cNvPr>
          <p:cNvSpPr txBox="1">
            <a:spLocks noGrp="1"/>
          </p:cNvSpPr>
          <p:nvPr>
            <p:ph type="title"/>
          </p:nvPr>
        </p:nvSpPr>
        <p:spPr>
          <a:xfrm>
            <a:off x="1165475" y="563399"/>
            <a:ext cx="7357682" cy="34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b="1" dirty="0"/>
              <a:t>ILD LOAN PROCESS SUMMARY</a:t>
            </a:r>
            <a:endParaRPr sz="2400" b="1" dirty="0"/>
          </a:p>
        </p:txBody>
      </p:sp>
      <p:cxnSp>
        <p:nvCxnSpPr>
          <p:cNvPr id="11" name="Straight Connector 10">
            <a:extLst>
              <a:ext uri="{FF2B5EF4-FFF2-40B4-BE49-F238E27FC236}">
                <a16:creationId xmlns:a16="http://schemas.microsoft.com/office/drawing/2014/main" id="{B2519A73-E25D-E919-FB10-FEC46E1072C3}"/>
              </a:ext>
            </a:extLst>
          </p:cNvPr>
          <p:cNvCxnSpPr/>
          <p:nvPr/>
        </p:nvCxnSpPr>
        <p:spPr>
          <a:xfrm>
            <a:off x="0" y="1016468"/>
            <a:ext cx="9144000" cy="0"/>
          </a:xfrm>
          <a:prstGeom prst="line">
            <a:avLst/>
          </a:prstGeom>
          <a:ln w="38100">
            <a:solidFill>
              <a:srgbClr val="8AB7E9"/>
            </a:solidFill>
          </a:ln>
        </p:spPr>
        <p:style>
          <a:lnRef idx="1">
            <a:schemeClr val="accent1"/>
          </a:lnRef>
          <a:fillRef idx="0">
            <a:schemeClr val="accent1"/>
          </a:fillRef>
          <a:effectRef idx="0">
            <a:schemeClr val="accent1"/>
          </a:effectRef>
          <a:fontRef idx="minor">
            <a:schemeClr val="tx1"/>
          </a:fontRef>
        </p:style>
      </p:cxnSp>
      <p:sp>
        <p:nvSpPr>
          <p:cNvPr id="128" name="Rectangle 127">
            <a:extLst>
              <a:ext uri="{FF2B5EF4-FFF2-40B4-BE49-F238E27FC236}">
                <a16:creationId xmlns:a16="http://schemas.microsoft.com/office/drawing/2014/main" id="{B40FE579-E162-DA23-EEEA-D6D7F3076B90}"/>
              </a:ext>
            </a:extLst>
          </p:cNvPr>
          <p:cNvSpPr/>
          <p:nvPr/>
        </p:nvSpPr>
        <p:spPr>
          <a:xfrm>
            <a:off x="1165475" y="1502317"/>
            <a:ext cx="2408998" cy="103678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EF2641FD-0DB7-184C-D9DF-D0A121AFCEED}"/>
              </a:ext>
            </a:extLst>
          </p:cNvPr>
          <p:cNvSpPr/>
          <p:nvPr/>
        </p:nvSpPr>
        <p:spPr>
          <a:xfrm>
            <a:off x="6371406" y="1509160"/>
            <a:ext cx="2412249" cy="103917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C56205D0-1022-0E17-E151-25E16A5D2888}"/>
              </a:ext>
            </a:extLst>
          </p:cNvPr>
          <p:cNvSpPr/>
          <p:nvPr/>
        </p:nvSpPr>
        <p:spPr>
          <a:xfrm>
            <a:off x="3768441" y="1509160"/>
            <a:ext cx="2408998" cy="103916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extBox 138">
            <a:extLst>
              <a:ext uri="{FF2B5EF4-FFF2-40B4-BE49-F238E27FC236}">
                <a16:creationId xmlns:a16="http://schemas.microsoft.com/office/drawing/2014/main" id="{8E010A86-62A5-EF29-280F-7CB528938272}"/>
              </a:ext>
            </a:extLst>
          </p:cNvPr>
          <p:cNvSpPr txBox="1"/>
          <p:nvPr/>
        </p:nvSpPr>
        <p:spPr>
          <a:xfrm>
            <a:off x="1168978" y="1509161"/>
            <a:ext cx="2405495" cy="777136"/>
          </a:xfrm>
          <a:prstGeom prst="rect">
            <a:avLst/>
          </a:prstGeom>
          <a:noFill/>
        </p:spPr>
        <p:txBody>
          <a:bodyPr wrap="square">
            <a:spAutoFit/>
          </a:bodyPr>
          <a:lstStyle/>
          <a:p>
            <a:pPr marL="174625" lvl="0" indent="-174625">
              <a:spcAft>
                <a:spcPts val="100"/>
              </a:spcAft>
              <a:buNone/>
            </a:pPr>
            <a:r>
              <a:rPr lang="en-US" sz="700" dirty="0">
                <a:latin typeface="+mn-lt"/>
              </a:rPr>
              <a:t>1. 	Loan uploaded to ILD Submission Portal.</a:t>
            </a:r>
          </a:p>
          <a:p>
            <a:pPr marL="174625" lvl="0" indent="-174625">
              <a:spcAft>
                <a:spcPts val="100"/>
              </a:spcAft>
              <a:buNone/>
            </a:pPr>
            <a:r>
              <a:rPr lang="en-US" sz="700" dirty="0">
                <a:latin typeface="+mn-lt"/>
              </a:rPr>
              <a:t>2.	Loan reviewed by Salesperson to ensure meets submission requirements.</a:t>
            </a:r>
          </a:p>
          <a:p>
            <a:pPr marL="174625" lvl="0" indent="-174625">
              <a:spcAft>
                <a:spcPts val="100"/>
              </a:spcAft>
              <a:buNone/>
            </a:pPr>
            <a:r>
              <a:rPr lang="en-US" sz="700" dirty="0">
                <a:latin typeface="+mn-lt"/>
              </a:rPr>
              <a:t>3.	Loan Uploaded by Salesperson to “Submit to Setup” Box Folder.</a:t>
            </a:r>
          </a:p>
          <a:p>
            <a:pPr marL="174625" lvl="0" indent="-174625">
              <a:spcAft>
                <a:spcPts val="100"/>
              </a:spcAft>
              <a:buNone/>
            </a:pPr>
            <a:r>
              <a:rPr lang="en-US" sz="700" dirty="0">
                <a:latin typeface="+mn-lt"/>
              </a:rPr>
              <a:t>4.	Setup begins setting up loan.</a:t>
            </a:r>
          </a:p>
        </p:txBody>
      </p:sp>
      <p:sp>
        <p:nvSpPr>
          <p:cNvPr id="141" name="TextBox 140">
            <a:extLst>
              <a:ext uri="{FF2B5EF4-FFF2-40B4-BE49-F238E27FC236}">
                <a16:creationId xmlns:a16="http://schemas.microsoft.com/office/drawing/2014/main" id="{0B4DC8F9-7395-4A3B-E03B-8B1A99DC99D5}"/>
              </a:ext>
            </a:extLst>
          </p:cNvPr>
          <p:cNvSpPr txBox="1"/>
          <p:nvPr/>
        </p:nvSpPr>
        <p:spPr>
          <a:xfrm>
            <a:off x="3768441" y="1518502"/>
            <a:ext cx="2405495" cy="1031051"/>
          </a:xfrm>
          <a:prstGeom prst="rect">
            <a:avLst/>
          </a:prstGeom>
          <a:noFill/>
        </p:spPr>
        <p:txBody>
          <a:bodyPr wrap="square">
            <a:spAutoFit/>
          </a:bodyPr>
          <a:lstStyle/>
          <a:p>
            <a:pPr marL="174625" lvl="0" indent="-174625">
              <a:spcAft>
                <a:spcPts val="100"/>
              </a:spcAft>
              <a:buNone/>
            </a:pPr>
            <a:r>
              <a:rPr lang="en-US" sz="700" dirty="0">
                <a:latin typeface="+mn-lt"/>
              </a:rPr>
              <a:t>1.	Review for qualified submission.</a:t>
            </a:r>
          </a:p>
          <a:p>
            <a:pPr marL="174625" lvl="0" indent="-174625">
              <a:spcAft>
                <a:spcPts val="100"/>
              </a:spcAft>
              <a:buNone/>
            </a:pPr>
            <a:r>
              <a:rPr lang="en-US" sz="700" dirty="0">
                <a:latin typeface="+mn-lt"/>
              </a:rPr>
              <a:t>2.	Pull credit.</a:t>
            </a:r>
          </a:p>
          <a:p>
            <a:pPr marL="174625" lvl="0" indent="-174625">
              <a:spcAft>
                <a:spcPts val="100"/>
              </a:spcAft>
              <a:buNone/>
            </a:pPr>
            <a:r>
              <a:rPr lang="en-US" sz="700" dirty="0">
                <a:latin typeface="+mn-lt"/>
              </a:rPr>
              <a:t>3.	Order appraisal or appraisal review (link goes to borrower to secure payment).</a:t>
            </a:r>
          </a:p>
          <a:p>
            <a:pPr marL="174625" lvl="0" indent="-174625">
              <a:spcAft>
                <a:spcPts val="100"/>
              </a:spcAft>
              <a:buNone/>
            </a:pPr>
            <a:r>
              <a:rPr lang="en-US" sz="700" dirty="0">
                <a:latin typeface="+mn-lt"/>
              </a:rPr>
              <a:t>4.	Upon confirm of appraisal payment- setup orders:</a:t>
            </a:r>
          </a:p>
          <a:p>
            <a:pPr marL="174625" lvl="0" indent="-174625">
              <a:spcAft>
                <a:spcPts val="100"/>
              </a:spcAft>
              <a:buNone/>
            </a:pPr>
            <a:r>
              <a:rPr lang="en-US" sz="700" dirty="0">
                <a:latin typeface="+mn-lt"/>
              </a:rPr>
              <a:t>	 - </a:t>
            </a:r>
            <a:r>
              <a:rPr lang="en-US" sz="700" dirty="0" err="1">
                <a:latin typeface="+mn-lt"/>
              </a:rPr>
              <a:t>sitex</a:t>
            </a:r>
            <a:r>
              <a:rPr lang="en-US" sz="700" dirty="0">
                <a:latin typeface="+mn-lt"/>
              </a:rPr>
              <a:t>, flood certificate.</a:t>
            </a:r>
          </a:p>
          <a:p>
            <a:pPr marL="174625" lvl="0" indent="-174625">
              <a:spcAft>
                <a:spcPts val="100"/>
              </a:spcAft>
              <a:buNone/>
            </a:pPr>
            <a:r>
              <a:rPr lang="en-US" sz="700" dirty="0">
                <a:latin typeface="+mn-lt"/>
              </a:rPr>
              <a:t>5.	Setup obtains borrower entity docs.</a:t>
            </a:r>
          </a:p>
          <a:p>
            <a:pPr marL="174625" lvl="0" indent="-174625">
              <a:spcAft>
                <a:spcPts val="100"/>
              </a:spcAft>
              <a:buNone/>
            </a:pPr>
            <a:r>
              <a:rPr lang="en-US" sz="700" dirty="0">
                <a:latin typeface="+mn-lt"/>
              </a:rPr>
              <a:t>6.	Upon all being completed – advance to processing. </a:t>
            </a:r>
          </a:p>
        </p:txBody>
      </p:sp>
      <p:sp>
        <p:nvSpPr>
          <p:cNvPr id="142" name="TextBox 141">
            <a:extLst>
              <a:ext uri="{FF2B5EF4-FFF2-40B4-BE49-F238E27FC236}">
                <a16:creationId xmlns:a16="http://schemas.microsoft.com/office/drawing/2014/main" id="{3675164E-D881-B911-6065-5F4A128A689B}"/>
              </a:ext>
            </a:extLst>
          </p:cNvPr>
          <p:cNvSpPr txBox="1"/>
          <p:nvPr/>
        </p:nvSpPr>
        <p:spPr>
          <a:xfrm>
            <a:off x="1165476" y="1302713"/>
            <a:ext cx="2408998" cy="200055"/>
          </a:xfrm>
          <a:prstGeom prst="rect">
            <a:avLst/>
          </a:prstGeom>
          <a:solidFill>
            <a:srgbClr val="0033A1"/>
          </a:solidFill>
          <a:ln w="3175">
            <a:solidFill>
              <a:schemeClr val="tx1"/>
            </a:solidFill>
          </a:ln>
        </p:spPr>
        <p:txBody>
          <a:bodyPr wrap="square" rtlCol="0">
            <a:spAutoFit/>
          </a:bodyPr>
          <a:lstStyle/>
          <a:p>
            <a:pPr algn="ctr"/>
            <a:r>
              <a:rPr lang="en-US" sz="700" b="1" dirty="0">
                <a:solidFill>
                  <a:schemeClr val="bg1"/>
                </a:solidFill>
              </a:rPr>
              <a:t>LOAN SUBMISSION</a:t>
            </a:r>
          </a:p>
        </p:txBody>
      </p:sp>
      <p:sp>
        <p:nvSpPr>
          <p:cNvPr id="143" name="TextBox 142">
            <a:extLst>
              <a:ext uri="{FF2B5EF4-FFF2-40B4-BE49-F238E27FC236}">
                <a16:creationId xmlns:a16="http://schemas.microsoft.com/office/drawing/2014/main" id="{A41B6DE7-0957-EFC7-4A9B-9533F2E6F075}"/>
              </a:ext>
            </a:extLst>
          </p:cNvPr>
          <p:cNvSpPr txBox="1"/>
          <p:nvPr/>
        </p:nvSpPr>
        <p:spPr>
          <a:xfrm>
            <a:off x="3772051" y="1302606"/>
            <a:ext cx="2405388" cy="200055"/>
          </a:xfrm>
          <a:prstGeom prst="rect">
            <a:avLst/>
          </a:prstGeom>
          <a:solidFill>
            <a:srgbClr val="0033A1"/>
          </a:solidFill>
          <a:ln w="3175">
            <a:solidFill>
              <a:schemeClr val="tx1"/>
            </a:solidFill>
          </a:ln>
        </p:spPr>
        <p:txBody>
          <a:bodyPr wrap="square" rtlCol="0">
            <a:spAutoFit/>
          </a:bodyPr>
          <a:lstStyle/>
          <a:p>
            <a:pPr algn="ctr"/>
            <a:r>
              <a:rPr lang="en-US" sz="700" b="1" dirty="0">
                <a:solidFill>
                  <a:schemeClr val="bg1"/>
                </a:solidFill>
              </a:rPr>
              <a:t>LOAN SETUP</a:t>
            </a:r>
          </a:p>
        </p:txBody>
      </p:sp>
      <p:sp>
        <p:nvSpPr>
          <p:cNvPr id="145" name="TextBox 144">
            <a:extLst>
              <a:ext uri="{FF2B5EF4-FFF2-40B4-BE49-F238E27FC236}">
                <a16:creationId xmlns:a16="http://schemas.microsoft.com/office/drawing/2014/main" id="{C1E907ED-B0A9-6AC9-B618-5346D1BEF5FF}"/>
              </a:ext>
            </a:extLst>
          </p:cNvPr>
          <p:cNvSpPr txBox="1"/>
          <p:nvPr/>
        </p:nvSpPr>
        <p:spPr>
          <a:xfrm>
            <a:off x="6387490" y="1509160"/>
            <a:ext cx="2392915" cy="923330"/>
          </a:xfrm>
          <a:prstGeom prst="rect">
            <a:avLst/>
          </a:prstGeom>
          <a:noFill/>
        </p:spPr>
        <p:txBody>
          <a:bodyPr wrap="square">
            <a:spAutoFit/>
          </a:bodyPr>
          <a:lstStyle/>
          <a:p>
            <a:pPr marL="174625" lvl="0" indent="-174625" algn="l">
              <a:spcAft>
                <a:spcPts val="100"/>
              </a:spcAft>
              <a:buNone/>
            </a:pPr>
            <a:r>
              <a:rPr lang="en-US" sz="700" dirty="0">
                <a:latin typeface="+mn-lt"/>
              </a:rPr>
              <a:t>Obtain:</a:t>
            </a:r>
          </a:p>
          <a:p>
            <a:pPr marL="174625" lvl="0" indent="-174625" algn="l">
              <a:spcAft>
                <a:spcPts val="100"/>
              </a:spcAft>
              <a:buNone/>
            </a:pPr>
            <a:r>
              <a:rPr lang="en-US" sz="700" dirty="0">
                <a:latin typeface="+mn-lt"/>
              </a:rPr>
              <a:t>1.	Appraisal (reviews for issues- escalate).</a:t>
            </a:r>
          </a:p>
          <a:p>
            <a:pPr marL="174625" lvl="0" indent="-174625" algn="l">
              <a:spcAft>
                <a:spcPts val="100"/>
              </a:spcAft>
              <a:buNone/>
            </a:pPr>
            <a:r>
              <a:rPr lang="en-US" sz="700" dirty="0">
                <a:latin typeface="+mn-lt"/>
              </a:rPr>
              <a:t>2.	Two forms of Gov’t ID.</a:t>
            </a:r>
          </a:p>
          <a:p>
            <a:pPr marL="174625" lvl="0" indent="-174625" algn="l">
              <a:spcAft>
                <a:spcPts val="100"/>
              </a:spcAft>
              <a:buNone/>
            </a:pPr>
            <a:r>
              <a:rPr lang="en-US" sz="700" dirty="0">
                <a:latin typeface="+mn-lt"/>
              </a:rPr>
              <a:t>3.	Background check (reviews for issues-escalate).</a:t>
            </a:r>
          </a:p>
          <a:p>
            <a:pPr marL="174625" lvl="0" indent="-174625" algn="l">
              <a:spcAft>
                <a:spcPts val="100"/>
              </a:spcAft>
              <a:buNone/>
            </a:pPr>
            <a:r>
              <a:rPr lang="en-US" sz="700" dirty="0">
                <a:latin typeface="+mn-lt"/>
              </a:rPr>
              <a:t>4.	Bank statements.</a:t>
            </a:r>
          </a:p>
          <a:p>
            <a:pPr marL="174625" lvl="0" indent="-174625" algn="l">
              <a:spcAft>
                <a:spcPts val="100"/>
              </a:spcAft>
              <a:buNone/>
            </a:pPr>
            <a:r>
              <a:rPr lang="en-US" sz="700" dirty="0">
                <a:latin typeface="+mn-lt"/>
              </a:rPr>
              <a:t>5.	Title report (reviews for issues- escalate).</a:t>
            </a:r>
          </a:p>
          <a:p>
            <a:pPr marL="174625" lvl="0" indent="-174625" algn="l">
              <a:spcAft>
                <a:spcPts val="100"/>
              </a:spcAft>
              <a:buNone/>
            </a:pPr>
            <a:r>
              <a:rPr lang="en-US" sz="700" dirty="0">
                <a:latin typeface="+mn-lt"/>
              </a:rPr>
              <a:t>6.	Hazard insurance.</a:t>
            </a:r>
          </a:p>
        </p:txBody>
      </p:sp>
      <p:sp>
        <p:nvSpPr>
          <p:cNvPr id="146" name="TextBox 145">
            <a:extLst>
              <a:ext uri="{FF2B5EF4-FFF2-40B4-BE49-F238E27FC236}">
                <a16:creationId xmlns:a16="http://schemas.microsoft.com/office/drawing/2014/main" id="{F81D0134-CE94-EE0A-CB27-F6C325E915A9}"/>
              </a:ext>
            </a:extLst>
          </p:cNvPr>
          <p:cNvSpPr txBox="1"/>
          <p:nvPr/>
        </p:nvSpPr>
        <p:spPr>
          <a:xfrm>
            <a:off x="6369695" y="1309639"/>
            <a:ext cx="2412422" cy="200055"/>
          </a:xfrm>
          <a:prstGeom prst="rect">
            <a:avLst/>
          </a:prstGeom>
          <a:solidFill>
            <a:srgbClr val="0033A1"/>
          </a:solidFill>
          <a:ln w="3175">
            <a:solidFill>
              <a:schemeClr val="tx1"/>
            </a:solidFill>
          </a:ln>
        </p:spPr>
        <p:txBody>
          <a:bodyPr wrap="square" rtlCol="0">
            <a:spAutoFit/>
          </a:bodyPr>
          <a:lstStyle/>
          <a:p>
            <a:pPr algn="ctr"/>
            <a:r>
              <a:rPr lang="en-US" sz="700" b="1" dirty="0">
                <a:solidFill>
                  <a:schemeClr val="bg1"/>
                </a:solidFill>
              </a:rPr>
              <a:t>LOAN PROCESSING</a:t>
            </a:r>
          </a:p>
        </p:txBody>
      </p:sp>
      <p:sp>
        <p:nvSpPr>
          <p:cNvPr id="147" name="Rectangle 146">
            <a:extLst>
              <a:ext uri="{FF2B5EF4-FFF2-40B4-BE49-F238E27FC236}">
                <a16:creationId xmlns:a16="http://schemas.microsoft.com/office/drawing/2014/main" id="{ACD02F7E-FDDC-A126-B76D-A4E6AD6CDD0D}"/>
              </a:ext>
            </a:extLst>
          </p:cNvPr>
          <p:cNvSpPr/>
          <p:nvPr/>
        </p:nvSpPr>
        <p:spPr>
          <a:xfrm>
            <a:off x="1165475" y="3095214"/>
            <a:ext cx="2408998" cy="66423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extBox 148">
            <a:extLst>
              <a:ext uri="{FF2B5EF4-FFF2-40B4-BE49-F238E27FC236}">
                <a16:creationId xmlns:a16="http://schemas.microsoft.com/office/drawing/2014/main" id="{53ACA994-CB2F-706C-10F4-7B5BA2321AA3}"/>
              </a:ext>
            </a:extLst>
          </p:cNvPr>
          <p:cNvSpPr txBox="1"/>
          <p:nvPr/>
        </p:nvSpPr>
        <p:spPr>
          <a:xfrm>
            <a:off x="1165476" y="2888578"/>
            <a:ext cx="2408998" cy="200055"/>
          </a:xfrm>
          <a:prstGeom prst="rect">
            <a:avLst/>
          </a:prstGeom>
          <a:solidFill>
            <a:srgbClr val="0033A1"/>
          </a:solidFill>
          <a:ln w="3175">
            <a:solidFill>
              <a:schemeClr val="tx1"/>
            </a:solidFill>
          </a:ln>
        </p:spPr>
        <p:txBody>
          <a:bodyPr wrap="square" rtlCol="0">
            <a:spAutoFit/>
          </a:bodyPr>
          <a:lstStyle/>
          <a:p>
            <a:pPr algn="ctr"/>
            <a:r>
              <a:rPr lang="en-US" sz="700" b="1" dirty="0">
                <a:solidFill>
                  <a:schemeClr val="bg1"/>
                </a:solidFill>
              </a:rPr>
              <a:t>LOAN PROCESSING</a:t>
            </a:r>
          </a:p>
        </p:txBody>
      </p:sp>
      <p:sp>
        <p:nvSpPr>
          <p:cNvPr id="150" name="Rectangle 149">
            <a:extLst>
              <a:ext uri="{FF2B5EF4-FFF2-40B4-BE49-F238E27FC236}">
                <a16:creationId xmlns:a16="http://schemas.microsoft.com/office/drawing/2014/main" id="{30F8A33B-7008-C0A1-D80A-994787C158BE}"/>
              </a:ext>
            </a:extLst>
          </p:cNvPr>
          <p:cNvSpPr/>
          <p:nvPr/>
        </p:nvSpPr>
        <p:spPr>
          <a:xfrm>
            <a:off x="6374658" y="3095001"/>
            <a:ext cx="2408998" cy="66423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3E90FA4D-EB66-AE07-EFB7-3F44E5D610CF}"/>
              </a:ext>
            </a:extLst>
          </p:cNvPr>
          <p:cNvSpPr/>
          <p:nvPr/>
        </p:nvSpPr>
        <p:spPr>
          <a:xfrm>
            <a:off x="3765021" y="3095399"/>
            <a:ext cx="2408998" cy="66423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extBox 152">
            <a:extLst>
              <a:ext uri="{FF2B5EF4-FFF2-40B4-BE49-F238E27FC236}">
                <a16:creationId xmlns:a16="http://schemas.microsoft.com/office/drawing/2014/main" id="{C74F1066-7A62-AE88-F7FA-4FDF11C056BF}"/>
              </a:ext>
            </a:extLst>
          </p:cNvPr>
          <p:cNvSpPr txBox="1"/>
          <p:nvPr/>
        </p:nvSpPr>
        <p:spPr>
          <a:xfrm>
            <a:off x="3765022" y="2895795"/>
            <a:ext cx="2408998" cy="200055"/>
          </a:xfrm>
          <a:prstGeom prst="rect">
            <a:avLst/>
          </a:prstGeom>
          <a:solidFill>
            <a:srgbClr val="0033A1"/>
          </a:solidFill>
          <a:ln w="3175">
            <a:solidFill>
              <a:schemeClr val="tx1"/>
            </a:solidFill>
          </a:ln>
        </p:spPr>
        <p:txBody>
          <a:bodyPr wrap="square" rtlCol="0">
            <a:spAutoFit/>
          </a:bodyPr>
          <a:lstStyle/>
          <a:p>
            <a:pPr algn="ctr"/>
            <a:r>
              <a:rPr lang="en-US" sz="700" b="1" dirty="0">
                <a:solidFill>
                  <a:schemeClr val="bg1"/>
                </a:solidFill>
              </a:rPr>
              <a:t>UNDERWRITING</a:t>
            </a:r>
          </a:p>
        </p:txBody>
      </p:sp>
      <p:sp>
        <p:nvSpPr>
          <p:cNvPr id="154" name="Rectangle 153">
            <a:extLst>
              <a:ext uri="{FF2B5EF4-FFF2-40B4-BE49-F238E27FC236}">
                <a16:creationId xmlns:a16="http://schemas.microsoft.com/office/drawing/2014/main" id="{E73B71E3-C491-E766-3063-393A33FC1169}"/>
              </a:ext>
            </a:extLst>
          </p:cNvPr>
          <p:cNvSpPr/>
          <p:nvPr/>
        </p:nvSpPr>
        <p:spPr>
          <a:xfrm>
            <a:off x="1162418" y="4301079"/>
            <a:ext cx="2408998" cy="66423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extBox 154">
            <a:extLst>
              <a:ext uri="{FF2B5EF4-FFF2-40B4-BE49-F238E27FC236}">
                <a16:creationId xmlns:a16="http://schemas.microsoft.com/office/drawing/2014/main" id="{CE37B600-FC29-5F58-A751-E06D210CC0F7}"/>
              </a:ext>
            </a:extLst>
          </p:cNvPr>
          <p:cNvSpPr txBox="1"/>
          <p:nvPr/>
        </p:nvSpPr>
        <p:spPr>
          <a:xfrm>
            <a:off x="1162419" y="4101475"/>
            <a:ext cx="2408998" cy="200055"/>
          </a:xfrm>
          <a:prstGeom prst="rect">
            <a:avLst/>
          </a:prstGeom>
          <a:solidFill>
            <a:srgbClr val="0033A1"/>
          </a:solidFill>
          <a:ln w="3175">
            <a:solidFill>
              <a:schemeClr val="tx1"/>
            </a:solidFill>
          </a:ln>
        </p:spPr>
        <p:txBody>
          <a:bodyPr wrap="square" rtlCol="0">
            <a:spAutoFit/>
          </a:bodyPr>
          <a:lstStyle/>
          <a:p>
            <a:pPr algn="ctr"/>
            <a:r>
              <a:rPr lang="en-US" sz="700" b="1" dirty="0">
                <a:solidFill>
                  <a:schemeClr val="bg1"/>
                </a:solidFill>
              </a:rPr>
              <a:t>UNDERWRITING</a:t>
            </a:r>
          </a:p>
        </p:txBody>
      </p:sp>
      <p:sp>
        <p:nvSpPr>
          <p:cNvPr id="156" name="Rectangle 155">
            <a:extLst>
              <a:ext uri="{FF2B5EF4-FFF2-40B4-BE49-F238E27FC236}">
                <a16:creationId xmlns:a16="http://schemas.microsoft.com/office/drawing/2014/main" id="{20E87B0F-59CC-CD56-ADA0-4945D374A4F3}"/>
              </a:ext>
            </a:extLst>
          </p:cNvPr>
          <p:cNvSpPr/>
          <p:nvPr/>
        </p:nvSpPr>
        <p:spPr>
          <a:xfrm>
            <a:off x="3761882" y="4301079"/>
            <a:ext cx="2408998" cy="66423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extBox 156">
            <a:extLst>
              <a:ext uri="{FF2B5EF4-FFF2-40B4-BE49-F238E27FC236}">
                <a16:creationId xmlns:a16="http://schemas.microsoft.com/office/drawing/2014/main" id="{591C729E-6BB8-D96E-0801-A5648F60CA5B}"/>
              </a:ext>
            </a:extLst>
          </p:cNvPr>
          <p:cNvSpPr txBox="1"/>
          <p:nvPr/>
        </p:nvSpPr>
        <p:spPr>
          <a:xfrm>
            <a:off x="3761883" y="4101475"/>
            <a:ext cx="2408998" cy="200055"/>
          </a:xfrm>
          <a:prstGeom prst="rect">
            <a:avLst/>
          </a:prstGeom>
          <a:solidFill>
            <a:srgbClr val="0033A1"/>
          </a:solidFill>
          <a:ln w="3175">
            <a:solidFill>
              <a:schemeClr val="tx1"/>
            </a:solidFill>
          </a:ln>
        </p:spPr>
        <p:txBody>
          <a:bodyPr wrap="square" rtlCol="0">
            <a:spAutoFit/>
          </a:bodyPr>
          <a:lstStyle/>
          <a:p>
            <a:pPr algn="ctr"/>
            <a:r>
              <a:rPr lang="en-US" sz="700" b="1" dirty="0">
                <a:solidFill>
                  <a:schemeClr val="bg1"/>
                </a:solidFill>
              </a:rPr>
              <a:t>PROCESSOR</a:t>
            </a:r>
          </a:p>
        </p:txBody>
      </p:sp>
      <p:sp>
        <p:nvSpPr>
          <p:cNvPr id="159" name="TextBox 158">
            <a:extLst>
              <a:ext uri="{FF2B5EF4-FFF2-40B4-BE49-F238E27FC236}">
                <a16:creationId xmlns:a16="http://schemas.microsoft.com/office/drawing/2014/main" id="{B344263F-1B06-64EF-5EE9-97A86250F3B1}"/>
              </a:ext>
            </a:extLst>
          </p:cNvPr>
          <p:cNvSpPr txBox="1"/>
          <p:nvPr/>
        </p:nvSpPr>
        <p:spPr>
          <a:xfrm>
            <a:off x="1165474" y="3085819"/>
            <a:ext cx="2398908" cy="669414"/>
          </a:xfrm>
          <a:prstGeom prst="rect">
            <a:avLst/>
          </a:prstGeom>
          <a:noFill/>
        </p:spPr>
        <p:txBody>
          <a:bodyPr wrap="square">
            <a:spAutoFit/>
          </a:bodyPr>
          <a:lstStyle/>
          <a:p>
            <a:pPr marL="174625" lvl="0" indent="-174625" algn="l">
              <a:spcAft>
                <a:spcPts val="100"/>
              </a:spcAft>
              <a:buNone/>
            </a:pPr>
            <a:r>
              <a:rPr lang="en-US" sz="700" dirty="0">
                <a:latin typeface="+mn-lt"/>
              </a:rPr>
              <a:t>1.	Review for loan file completeness.</a:t>
            </a:r>
          </a:p>
          <a:p>
            <a:pPr marL="174625" lvl="0" indent="-174625" algn="l">
              <a:spcAft>
                <a:spcPts val="100"/>
              </a:spcAft>
              <a:buNone/>
            </a:pPr>
            <a:r>
              <a:rPr lang="en-US" sz="700" dirty="0">
                <a:latin typeface="+mn-lt"/>
              </a:rPr>
              <a:t>2.	Resolve any outstanding issues that were escalated.</a:t>
            </a:r>
          </a:p>
          <a:p>
            <a:pPr marL="174625" lvl="0" indent="-174625" algn="l">
              <a:spcAft>
                <a:spcPts val="100"/>
              </a:spcAft>
              <a:buNone/>
            </a:pPr>
            <a:r>
              <a:rPr lang="en-US" sz="700" dirty="0">
                <a:latin typeface="+mn-lt"/>
              </a:rPr>
              <a:t>3. 	Review pricing relative to preapproval &amp; reprice.</a:t>
            </a:r>
          </a:p>
          <a:p>
            <a:pPr marL="174625" lvl="0" indent="-174625" algn="l">
              <a:spcAft>
                <a:spcPts val="100"/>
              </a:spcAft>
              <a:buNone/>
            </a:pPr>
            <a:r>
              <a:rPr lang="en-US" sz="700" dirty="0">
                <a:latin typeface="+mn-lt"/>
              </a:rPr>
              <a:t>4.	Upon all being completed- advance to underwriting</a:t>
            </a:r>
          </a:p>
        </p:txBody>
      </p:sp>
      <p:sp>
        <p:nvSpPr>
          <p:cNvPr id="161" name="TextBox 160">
            <a:extLst>
              <a:ext uri="{FF2B5EF4-FFF2-40B4-BE49-F238E27FC236}">
                <a16:creationId xmlns:a16="http://schemas.microsoft.com/office/drawing/2014/main" id="{3B47CF6E-B5D5-F11C-8D14-C1E9F56D9252}"/>
              </a:ext>
            </a:extLst>
          </p:cNvPr>
          <p:cNvSpPr txBox="1"/>
          <p:nvPr/>
        </p:nvSpPr>
        <p:spPr>
          <a:xfrm>
            <a:off x="3775111" y="3114929"/>
            <a:ext cx="2398825" cy="548868"/>
          </a:xfrm>
          <a:prstGeom prst="rect">
            <a:avLst/>
          </a:prstGeom>
          <a:noFill/>
        </p:spPr>
        <p:txBody>
          <a:bodyPr wrap="square">
            <a:spAutoFit/>
          </a:bodyPr>
          <a:lstStyle/>
          <a:p>
            <a:pPr marL="174625" lvl="0" indent="-174625" algn="l">
              <a:spcAft>
                <a:spcPts val="100"/>
              </a:spcAft>
              <a:buNone/>
            </a:pPr>
            <a:r>
              <a:rPr lang="en-US" sz="700" dirty="0">
                <a:latin typeface="+mn-lt"/>
              </a:rPr>
              <a:t>1.	Complete underwriting and issue “Approval” to processor.</a:t>
            </a:r>
          </a:p>
          <a:p>
            <a:pPr marL="174625" lvl="0" indent="-174625" algn="l">
              <a:spcAft>
                <a:spcPts val="100"/>
              </a:spcAft>
              <a:buNone/>
            </a:pPr>
            <a:r>
              <a:rPr lang="en-US" sz="700" dirty="0">
                <a:latin typeface="+mn-lt"/>
              </a:rPr>
              <a:t>	    - If no conditions: Loan Approval “LA”</a:t>
            </a:r>
          </a:p>
          <a:p>
            <a:pPr marL="174625" lvl="0" indent="-174625" algn="l">
              <a:spcAft>
                <a:spcPts val="100"/>
              </a:spcAft>
              <a:buNone/>
            </a:pPr>
            <a:r>
              <a:rPr lang="en-US" sz="700" dirty="0">
                <a:latin typeface="+mn-lt"/>
              </a:rPr>
              <a:t>	    - If conditions: Conditional Loan Approval “CLA</a:t>
            </a:r>
          </a:p>
        </p:txBody>
      </p:sp>
      <p:sp>
        <p:nvSpPr>
          <p:cNvPr id="163" name="TextBox 162">
            <a:extLst>
              <a:ext uri="{FF2B5EF4-FFF2-40B4-BE49-F238E27FC236}">
                <a16:creationId xmlns:a16="http://schemas.microsoft.com/office/drawing/2014/main" id="{02180262-47B9-7ABC-6ABF-56610C0D4D1B}"/>
              </a:ext>
            </a:extLst>
          </p:cNvPr>
          <p:cNvSpPr txBox="1"/>
          <p:nvPr/>
        </p:nvSpPr>
        <p:spPr>
          <a:xfrm>
            <a:off x="6386871" y="3104757"/>
            <a:ext cx="2392915" cy="669414"/>
          </a:xfrm>
          <a:prstGeom prst="rect">
            <a:avLst/>
          </a:prstGeom>
          <a:noFill/>
        </p:spPr>
        <p:txBody>
          <a:bodyPr wrap="square">
            <a:spAutoFit/>
          </a:bodyPr>
          <a:lstStyle/>
          <a:p>
            <a:pPr marL="174625" lvl="0" indent="-174625" algn="l">
              <a:spcBef>
                <a:spcPct val="0"/>
              </a:spcBef>
              <a:spcAft>
                <a:spcPts val="100"/>
              </a:spcAft>
              <a:buNone/>
            </a:pPr>
            <a:r>
              <a:rPr lang="en-US" sz="700" dirty="0">
                <a:latin typeface="+mn-lt"/>
              </a:rPr>
              <a:t>1.	Send approval to salesperson &amp; borrower.</a:t>
            </a:r>
          </a:p>
          <a:p>
            <a:pPr marL="174625" lvl="0" indent="-174625" algn="l">
              <a:spcBef>
                <a:spcPct val="0"/>
              </a:spcBef>
              <a:spcAft>
                <a:spcPts val="100"/>
              </a:spcAft>
              <a:buNone/>
            </a:pPr>
            <a:r>
              <a:rPr lang="en-US" sz="700" dirty="0">
                <a:latin typeface="+mn-lt"/>
              </a:rPr>
              <a:t>2.	If no conditions advance to funding.</a:t>
            </a:r>
          </a:p>
          <a:p>
            <a:pPr marL="174625" lvl="0" indent="-174625" algn="l">
              <a:spcBef>
                <a:spcPct val="0"/>
              </a:spcBef>
              <a:spcAft>
                <a:spcPts val="100"/>
              </a:spcAft>
              <a:buNone/>
            </a:pPr>
            <a:r>
              <a:rPr lang="en-US" sz="700" dirty="0">
                <a:latin typeface="+mn-lt"/>
              </a:rPr>
              <a:t>3.	If conditions, obtain from borrower, review for accuracy and completeness.</a:t>
            </a:r>
          </a:p>
          <a:p>
            <a:pPr marL="174625" lvl="0" indent="-174625" algn="l">
              <a:spcBef>
                <a:spcPct val="0"/>
              </a:spcBef>
              <a:spcAft>
                <a:spcPts val="100"/>
              </a:spcAft>
              <a:buNone/>
            </a:pPr>
            <a:r>
              <a:rPr lang="en-US" sz="700" dirty="0">
                <a:latin typeface="+mn-lt"/>
              </a:rPr>
              <a:t>4.	Remit conditions to Underwriting.</a:t>
            </a:r>
          </a:p>
        </p:txBody>
      </p:sp>
      <p:sp>
        <p:nvSpPr>
          <p:cNvPr id="164" name="TextBox 163">
            <a:extLst>
              <a:ext uri="{FF2B5EF4-FFF2-40B4-BE49-F238E27FC236}">
                <a16:creationId xmlns:a16="http://schemas.microsoft.com/office/drawing/2014/main" id="{B4A61149-C420-726B-3806-67E0E7A1EACB}"/>
              </a:ext>
            </a:extLst>
          </p:cNvPr>
          <p:cNvSpPr txBox="1"/>
          <p:nvPr/>
        </p:nvSpPr>
        <p:spPr>
          <a:xfrm>
            <a:off x="6374398" y="2891482"/>
            <a:ext cx="2412422" cy="200055"/>
          </a:xfrm>
          <a:prstGeom prst="rect">
            <a:avLst/>
          </a:prstGeom>
          <a:solidFill>
            <a:srgbClr val="0033A1"/>
          </a:solidFill>
          <a:ln w="3175">
            <a:solidFill>
              <a:schemeClr val="tx1"/>
            </a:solidFill>
          </a:ln>
        </p:spPr>
        <p:txBody>
          <a:bodyPr wrap="square" rtlCol="0">
            <a:spAutoFit/>
          </a:bodyPr>
          <a:lstStyle/>
          <a:p>
            <a:pPr algn="ctr"/>
            <a:r>
              <a:rPr lang="en-US" sz="700" b="1" dirty="0">
                <a:solidFill>
                  <a:schemeClr val="bg1"/>
                </a:solidFill>
              </a:rPr>
              <a:t>PROCESSOR</a:t>
            </a:r>
          </a:p>
        </p:txBody>
      </p:sp>
      <p:sp>
        <p:nvSpPr>
          <p:cNvPr id="166" name="TextBox 165">
            <a:extLst>
              <a:ext uri="{FF2B5EF4-FFF2-40B4-BE49-F238E27FC236}">
                <a16:creationId xmlns:a16="http://schemas.microsoft.com/office/drawing/2014/main" id="{16548B01-344C-3C31-74A5-982367840F51}"/>
              </a:ext>
            </a:extLst>
          </p:cNvPr>
          <p:cNvSpPr txBox="1"/>
          <p:nvPr/>
        </p:nvSpPr>
        <p:spPr>
          <a:xfrm>
            <a:off x="1162417" y="4315119"/>
            <a:ext cx="2398908" cy="320601"/>
          </a:xfrm>
          <a:prstGeom prst="rect">
            <a:avLst/>
          </a:prstGeom>
          <a:noFill/>
        </p:spPr>
        <p:txBody>
          <a:bodyPr wrap="square">
            <a:spAutoFit/>
          </a:bodyPr>
          <a:lstStyle/>
          <a:p>
            <a:pPr marL="174625" lvl="0" indent="-174625" algn="l">
              <a:spcAft>
                <a:spcPts val="100"/>
              </a:spcAft>
              <a:buNone/>
            </a:pPr>
            <a:r>
              <a:rPr lang="en-US" sz="700" dirty="0">
                <a:latin typeface="+mn-lt"/>
              </a:rPr>
              <a:t>1.	Review and clear conditions.</a:t>
            </a:r>
          </a:p>
          <a:p>
            <a:pPr marL="174625" lvl="0" indent="-174625" algn="l">
              <a:spcAft>
                <a:spcPts val="100"/>
              </a:spcAft>
              <a:buNone/>
            </a:pPr>
            <a:r>
              <a:rPr lang="en-US" sz="700" dirty="0">
                <a:latin typeface="+mn-lt"/>
              </a:rPr>
              <a:t>2.	Send “LA” to processor.</a:t>
            </a:r>
          </a:p>
        </p:txBody>
      </p:sp>
      <p:sp>
        <p:nvSpPr>
          <p:cNvPr id="168" name="TextBox 167">
            <a:extLst>
              <a:ext uri="{FF2B5EF4-FFF2-40B4-BE49-F238E27FC236}">
                <a16:creationId xmlns:a16="http://schemas.microsoft.com/office/drawing/2014/main" id="{5E99DEFA-643A-3953-62BF-604039D9D047}"/>
              </a:ext>
            </a:extLst>
          </p:cNvPr>
          <p:cNvSpPr txBox="1"/>
          <p:nvPr/>
        </p:nvSpPr>
        <p:spPr>
          <a:xfrm>
            <a:off x="3775111" y="4312655"/>
            <a:ext cx="2395769" cy="320601"/>
          </a:xfrm>
          <a:prstGeom prst="rect">
            <a:avLst/>
          </a:prstGeom>
          <a:noFill/>
        </p:spPr>
        <p:txBody>
          <a:bodyPr wrap="square">
            <a:spAutoFit/>
          </a:bodyPr>
          <a:lstStyle/>
          <a:p>
            <a:pPr marL="171450" lvl="0" indent="-171450" algn="l">
              <a:spcAft>
                <a:spcPts val="100"/>
              </a:spcAft>
              <a:buNone/>
            </a:pPr>
            <a:r>
              <a:rPr lang="en-US" sz="700" dirty="0">
                <a:latin typeface="+mn-lt"/>
              </a:rPr>
              <a:t>1.	Send “Loan Approval” to salesperson &amp; borrower.</a:t>
            </a:r>
          </a:p>
          <a:p>
            <a:pPr marL="171450" lvl="0" indent="-171450" algn="l">
              <a:spcAft>
                <a:spcPts val="100"/>
              </a:spcAft>
              <a:buNone/>
            </a:pPr>
            <a:r>
              <a:rPr lang="en-US" sz="700" dirty="0">
                <a:latin typeface="+mn-lt"/>
              </a:rPr>
              <a:t>2.	Advance to funding.</a:t>
            </a:r>
          </a:p>
        </p:txBody>
      </p:sp>
      <p:sp>
        <p:nvSpPr>
          <p:cNvPr id="175" name="Arrow: Right 174">
            <a:extLst>
              <a:ext uri="{FF2B5EF4-FFF2-40B4-BE49-F238E27FC236}">
                <a16:creationId xmlns:a16="http://schemas.microsoft.com/office/drawing/2014/main" id="{7FF2B0EF-88E0-9EA3-4479-EC50DD2B6DEA}"/>
              </a:ext>
            </a:extLst>
          </p:cNvPr>
          <p:cNvSpPr/>
          <p:nvPr/>
        </p:nvSpPr>
        <p:spPr>
          <a:xfrm>
            <a:off x="6193120" y="3309846"/>
            <a:ext cx="171448" cy="79513"/>
          </a:xfrm>
          <a:prstGeom prst="rightArrow">
            <a:avLst/>
          </a:prstGeom>
          <a:solidFill>
            <a:srgbClr val="8AB7E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Arrow: Right 175">
            <a:extLst>
              <a:ext uri="{FF2B5EF4-FFF2-40B4-BE49-F238E27FC236}">
                <a16:creationId xmlns:a16="http://schemas.microsoft.com/office/drawing/2014/main" id="{85E021C8-B42E-C58F-1DD0-8C01A25E3212}"/>
              </a:ext>
            </a:extLst>
          </p:cNvPr>
          <p:cNvSpPr/>
          <p:nvPr/>
        </p:nvSpPr>
        <p:spPr>
          <a:xfrm>
            <a:off x="6189102" y="1928929"/>
            <a:ext cx="171448" cy="79513"/>
          </a:xfrm>
          <a:prstGeom prst="rightArrow">
            <a:avLst/>
          </a:prstGeom>
          <a:solidFill>
            <a:srgbClr val="8AB7E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Arrow: Right 176">
            <a:extLst>
              <a:ext uri="{FF2B5EF4-FFF2-40B4-BE49-F238E27FC236}">
                <a16:creationId xmlns:a16="http://schemas.microsoft.com/office/drawing/2014/main" id="{99B2C563-9CCF-D8EB-09BE-F9FE8DAFCA9E}"/>
              </a:ext>
            </a:extLst>
          </p:cNvPr>
          <p:cNvSpPr/>
          <p:nvPr/>
        </p:nvSpPr>
        <p:spPr>
          <a:xfrm>
            <a:off x="3588540" y="3301574"/>
            <a:ext cx="171448" cy="79513"/>
          </a:xfrm>
          <a:prstGeom prst="rightArrow">
            <a:avLst/>
          </a:prstGeom>
          <a:solidFill>
            <a:srgbClr val="8AB7E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Arrow: Right 177">
            <a:extLst>
              <a:ext uri="{FF2B5EF4-FFF2-40B4-BE49-F238E27FC236}">
                <a16:creationId xmlns:a16="http://schemas.microsoft.com/office/drawing/2014/main" id="{7E3379CC-E059-1AE7-DC32-32FC050C2D78}"/>
              </a:ext>
            </a:extLst>
          </p:cNvPr>
          <p:cNvSpPr/>
          <p:nvPr/>
        </p:nvSpPr>
        <p:spPr>
          <a:xfrm>
            <a:off x="3585010" y="1916632"/>
            <a:ext cx="171448" cy="79513"/>
          </a:xfrm>
          <a:prstGeom prst="rightArrow">
            <a:avLst/>
          </a:prstGeom>
          <a:solidFill>
            <a:srgbClr val="8AB7E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Arrow: Right 178">
            <a:extLst>
              <a:ext uri="{FF2B5EF4-FFF2-40B4-BE49-F238E27FC236}">
                <a16:creationId xmlns:a16="http://schemas.microsoft.com/office/drawing/2014/main" id="{9354D1CD-4BC5-EDE4-338A-E994CBA8CFD5}"/>
              </a:ext>
            </a:extLst>
          </p:cNvPr>
          <p:cNvSpPr/>
          <p:nvPr/>
        </p:nvSpPr>
        <p:spPr>
          <a:xfrm>
            <a:off x="3588540" y="4501667"/>
            <a:ext cx="171448" cy="79513"/>
          </a:xfrm>
          <a:prstGeom prst="rightArrow">
            <a:avLst/>
          </a:prstGeom>
          <a:solidFill>
            <a:srgbClr val="8AB7E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Arrow: Bent-Up 179">
            <a:extLst>
              <a:ext uri="{FF2B5EF4-FFF2-40B4-BE49-F238E27FC236}">
                <a16:creationId xmlns:a16="http://schemas.microsoft.com/office/drawing/2014/main" id="{5844FC8D-3001-9D04-4134-2B421E21B46A}"/>
              </a:ext>
            </a:extLst>
          </p:cNvPr>
          <p:cNvSpPr/>
          <p:nvPr/>
        </p:nvSpPr>
        <p:spPr>
          <a:xfrm rot="10800000">
            <a:off x="2271930" y="2744352"/>
            <a:ext cx="5373860" cy="127109"/>
          </a:xfrm>
          <a:prstGeom prst="bentUpArrow">
            <a:avLst/>
          </a:prstGeom>
          <a:solidFill>
            <a:srgbClr val="8AB7E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9AE0330E-DD75-F8D5-26EF-A702BFEFD3C4}"/>
              </a:ext>
            </a:extLst>
          </p:cNvPr>
          <p:cNvSpPr/>
          <p:nvPr/>
        </p:nvSpPr>
        <p:spPr>
          <a:xfrm>
            <a:off x="7600071" y="2584435"/>
            <a:ext cx="45719" cy="189759"/>
          </a:xfrm>
          <a:prstGeom prst="rect">
            <a:avLst/>
          </a:prstGeom>
          <a:solidFill>
            <a:srgbClr val="8AB7E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Arrow: Bent-Up 181">
            <a:extLst>
              <a:ext uri="{FF2B5EF4-FFF2-40B4-BE49-F238E27FC236}">
                <a16:creationId xmlns:a16="http://schemas.microsoft.com/office/drawing/2014/main" id="{175B9FDC-E4F0-C039-3C6E-E5CF94763DF3}"/>
              </a:ext>
            </a:extLst>
          </p:cNvPr>
          <p:cNvSpPr/>
          <p:nvPr/>
        </p:nvSpPr>
        <p:spPr>
          <a:xfrm rot="10800000">
            <a:off x="2248333" y="3951873"/>
            <a:ext cx="5373860" cy="127109"/>
          </a:xfrm>
          <a:prstGeom prst="bentUpArrow">
            <a:avLst/>
          </a:prstGeom>
          <a:solidFill>
            <a:srgbClr val="8AB7E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50701CBD-B47E-A9D8-FB52-D3369913CD26}"/>
              </a:ext>
            </a:extLst>
          </p:cNvPr>
          <p:cNvSpPr/>
          <p:nvPr/>
        </p:nvSpPr>
        <p:spPr>
          <a:xfrm>
            <a:off x="7576474" y="3791956"/>
            <a:ext cx="45719" cy="189759"/>
          </a:xfrm>
          <a:prstGeom prst="rect">
            <a:avLst/>
          </a:prstGeom>
          <a:solidFill>
            <a:srgbClr val="8AB7E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8663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5"/>
          <p:cNvSpPr txBox="1">
            <a:spLocks noGrp="1"/>
          </p:cNvSpPr>
          <p:nvPr>
            <p:ph type="ctrTitle"/>
          </p:nvPr>
        </p:nvSpPr>
        <p:spPr>
          <a:xfrm>
            <a:off x="1530175" y="2307788"/>
            <a:ext cx="6767100" cy="53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t>QUESTIONS?</a:t>
            </a:r>
            <a:endParaRPr b="1" dirty="0">
              <a:latin typeface="+mj-lt"/>
            </a:endParaRPr>
          </a:p>
        </p:txBody>
      </p:sp>
      <p:sp>
        <p:nvSpPr>
          <p:cNvPr id="95" name="Google Shape;95;p15"/>
          <p:cNvSpPr txBox="1">
            <a:spLocks noGrp="1"/>
          </p:cNvSpPr>
          <p:nvPr>
            <p:ph type="subTitle" idx="1"/>
          </p:nvPr>
        </p:nvSpPr>
        <p:spPr>
          <a:xfrm>
            <a:off x="1567326" y="2782913"/>
            <a:ext cx="6927900" cy="35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j-lt"/>
              </a:rPr>
              <a:t>Let’s start with the first set of slides</a:t>
            </a:r>
            <a:endParaRPr>
              <a:latin typeface="+mj-lt"/>
            </a:endParaRPr>
          </a:p>
        </p:txBody>
      </p:sp>
      <p:sp>
        <p:nvSpPr>
          <p:cNvPr id="96" name="Google Shape;96;p15"/>
          <p:cNvSpPr txBox="1"/>
          <p:nvPr/>
        </p:nvSpPr>
        <p:spPr>
          <a:xfrm>
            <a:off x="526358" y="2279925"/>
            <a:ext cx="802500" cy="589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000" dirty="0">
              <a:solidFill>
                <a:schemeClr val="bg1"/>
              </a:solidFill>
              <a:latin typeface="+mj-lt"/>
              <a:ea typeface="Quicksand"/>
              <a:cs typeface="Quicksand"/>
              <a:sym typeface="Quicksand"/>
            </a:endParaRPr>
          </a:p>
        </p:txBody>
      </p:sp>
      <p:sp>
        <p:nvSpPr>
          <p:cNvPr id="97" name="Google Shape;97;p15"/>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latin typeface="+mj-lt"/>
              </a:rPr>
              <a:t>15</a:t>
            </a:fld>
            <a:endParaRPr>
              <a:latin typeface="+mj-lt"/>
            </a:endParaRPr>
          </a:p>
        </p:txBody>
      </p:sp>
      <p:pic>
        <p:nvPicPr>
          <p:cNvPr id="6" name="Picture 5">
            <a:extLst>
              <a:ext uri="{FF2B5EF4-FFF2-40B4-BE49-F238E27FC236}">
                <a16:creationId xmlns:a16="http://schemas.microsoft.com/office/drawing/2014/main" id="{CD0C46A3-339F-A358-05DB-C9D7779C6583}"/>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75567" r="198" b="78117"/>
          <a:stretch/>
        </p:blipFill>
        <p:spPr>
          <a:xfrm flipH="1">
            <a:off x="3278154" y="2654619"/>
            <a:ext cx="5865846" cy="3051707"/>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2590651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0" name="Google Shape;540;p44"/>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solidFill>
                  <a:schemeClr val="tx2">
                    <a:lumMod val="10000"/>
                  </a:schemeClr>
                </a:solidFill>
                <a:latin typeface="+mj-lt"/>
              </a:rPr>
              <a:t>16</a:t>
            </a:fld>
            <a:endParaRPr>
              <a:solidFill>
                <a:schemeClr val="tx2">
                  <a:lumMod val="10000"/>
                </a:schemeClr>
              </a:solidFill>
              <a:latin typeface="+mj-lt"/>
            </a:endParaRPr>
          </a:p>
        </p:txBody>
      </p:sp>
      <p:sp>
        <p:nvSpPr>
          <p:cNvPr id="9" name="Google Shape;129;p19">
            <a:extLst>
              <a:ext uri="{FF2B5EF4-FFF2-40B4-BE49-F238E27FC236}">
                <a16:creationId xmlns:a16="http://schemas.microsoft.com/office/drawing/2014/main" id="{12829CE7-3904-AB4B-E183-F8E2532178F4}"/>
              </a:ext>
            </a:extLst>
          </p:cNvPr>
          <p:cNvSpPr txBox="1">
            <a:spLocks/>
          </p:cNvSpPr>
          <p:nvPr/>
        </p:nvSpPr>
        <p:spPr>
          <a:xfrm>
            <a:off x="1165475" y="549649"/>
            <a:ext cx="6858000" cy="345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mj-lt"/>
                <a:ea typeface="Quicksand"/>
                <a:cs typeface="Quicksand"/>
                <a:sym typeface="Quicksand"/>
              </a:defRPr>
            </a:lvl1pPr>
            <a:lvl2pPr marR="0" lvl="1"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2pPr>
            <a:lvl3pPr marR="0" lvl="2"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3pPr>
            <a:lvl4pPr marR="0" lvl="3"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4pPr>
            <a:lvl5pPr marR="0" lvl="4"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5pPr>
            <a:lvl6pPr marR="0" lvl="5"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6pPr>
            <a:lvl7pPr marR="0" lvl="6"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7pPr>
            <a:lvl8pPr marR="0" lvl="7"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8pPr>
            <a:lvl9pPr marR="0" lvl="8"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9pPr>
          </a:lstStyle>
          <a:p>
            <a:r>
              <a:rPr lang="en-US" sz="2400" b="1" dirty="0"/>
              <a:t>CONTACT US</a:t>
            </a:r>
          </a:p>
        </p:txBody>
      </p:sp>
      <p:cxnSp>
        <p:nvCxnSpPr>
          <p:cNvPr id="10" name="Straight Connector 9">
            <a:extLst>
              <a:ext uri="{FF2B5EF4-FFF2-40B4-BE49-F238E27FC236}">
                <a16:creationId xmlns:a16="http://schemas.microsoft.com/office/drawing/2014/main" id="{722AE3BD-C547-D9FC-4BFE-A48346FC29CB}"/>
              </a:ext>
            </a:extLst>
          </p:cNvPr>
          <p:cNvCxnSpPr/>
          <p:nvPr/>
        </p:nvCxnSpPr>
        <p:spPr>
          <a:xfrm>
            <a:off x="0" y="1016468"/>
            <a:ext cx="9144000" cy="0"/>
          </a:xfrm>
          <a:prstGeom prst="line">
            <a:avLst/>
          </a:prstGeom>
          <a:ln w="38100">
            <a:solidFill>
              <a:srgbClr val="8AB7E9"/>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A98BF71-9F9A-3631-6688-CE6AB632F238}"/>
              </a:ext>
            </a:extLst>
          </p:cNvPr>
          <p:cNvSpPr txBox="1"/>
          <p:nvPr/>
        </p:nvSpPr>
        <p:spPr>
          <a:xfrm>
            <a:off x="993035" y="4425784"/>
            <a:ext cx="7319430" cy="553998"/>
          </a:xfrm>
          <a:prstGeom prst="rect">
            <a:avLst/>
          </a:prstGeom>
          <a:noFill/>
        </p:spPr>
        <p:txBody>
          <a:bodyPr wrap="square" rtlCol="0">
            <a:spAutoFit/>
          </a:bodyPr>
          <a:lstStyle/>
          <a:p>
            <a:pPr algn="just"/>
            <a:r>
              <a:rPr lang="en-US" sz="500" dirty="0">
                <a:solidFill>
                  <a:srgbClr val="323E48"/>
                </a:solidFill>
              </a:rPr>
              <a:t>Acra Lending is a registered dba name of Citadel Servicing Corporation, 3 Ada Parkway, Ste 200A, Irvine, CA 92618; (888)-800-7661 (“CSC”) NMLS ID# 144549, Licensed under Arizona Mortgage Bankers License # 1034431, California Department of Financial Protection and Innovation under the California Residential Mortgage Lending Act license # 41DBO-74196, Finance Lenders License # 60DB0-94450, CA-DRE #01799059, Florida Mortgage Lender Servicer License # MLD523, Georgia Mortgage Lender License/Registration # 23462, Minnesota Residential Mortgage Originator License Other Trade Name #1 MN-MO-144549.1, Nevada Mortgage Company License # 4449, North Carolina Mortgage Lender License # L-160722, Oregon Mortgage Lending License # ML-5599, Tennessee Mortgage License # 125315, Utah-DRE Mortgage Entity License - Other Trade Name #1 12074249, Virginia Lender License # MC-5845. For mortgage professionals only. This is for business professionals only and not for consumers. For legal and professional advice on applicable state and local licensing requirements that apply to you, please contact an attorney. Acra Lending is an equal opportunity lender. Rates, terms, and programs subject to change without notice. </a:t>
            </a:r>
            <a:r>
              <a:rPr lang="en-US" sz="500" dirty="0" err="1">
                <a:solidFill>
                  <a:srgbClr val="323E48"/>
                </a:solidFill>
              </a:rPr>
              <a:t>Oer</a:t>
            </a:r>
            <a:r>
              <a:rPr lang="en-US" sz="500" dirty="0">
                <a:solidFill>
                  <a:srgbClr val="323E48"/>
                </a:solidFill>
              </a:rPr>
              <a:t> of credit subject to credit approval per applicable underwriting and program guidelines, applicant eligibility, and market conditions. Not all applicants may qualify. Not valid in the following states: AK, ND, and SD</a:t>
            </a:r>
          </a:p>
        </p:txBody>
      </p:sp>
      <p:pic>
        <p:nvPicPr>
          <p:cNvPr id="5" name="Picture 4" descr="A picture containing black, screenshot, darkness, black and white&#10;&#10;Description automatically generated">
            <a:extLst>
              <a:ext uri="{FF2B5EF4-FFF2-40B4-BE49-F238E27FC236}">
                <a16:creationId xmlns:a16="http://schemas.microsoft.com/office/drawing/2014/main" id="{EF22AF4D-5808-B830-A832-1ADAA56147F1}"/>
              </a:ext>
            </a:extLst>
          </p:cNvPr>
          <p:cNvPicPr>
            <a:picLocks noChangeAspect="1"/>
          </p:cNvPicPr>
          <p:nvPr/>
        </p:nvPicPr>
        <p:blipFill>
          <a:blip r:embed="rId3">
            <a:duotone>
              <a:schemeClr val="accent3">
                <a:shade val="45000"/>
                <a:satMod val="135000"/>
              </a:schemeClr>
              <a:prstClr val="white"/>
            </a:duotone>
          </a:blip>
          <a:stretch>
            <a:fillRect/>
          </a:stretch>
        </p:blipFill>
        <p:spPr>
          <a:xfrm>
            <a:off x="8247943" y="4425784"/>
            <a:ext cx="688169" cy="458779"/>
          </a:xfrm>
          <a:prstGeom prst="rect">
            <a:avLst/>
          </a:prstGeom>
        </p:spPr>
      </p:pic>
      <p:sp>
        <p:nvSpPr>
          <p:cNvPr id="15" name="Google Shape;542;p44">
            <a:extLst>
              <a:ext uri="{FF2B5EF4-FFF2-40B4-BE49-F238E27FC236}">
                <a16:creationId xmlns:a16="http://schemas.microsoft.com/office/drawing/2014/main" id="{21148E0D-040A-B698-240E-6012CEDCBDAB}"/>
              </a:ext>
            </a:extLst>
          </p:cNvPr>
          <p:cNvSpPr txBox="1"/>
          <p:nvPr/>
        </p:nvSpPr>
        <p:spPr>
          <a:xfrm>
            <a:off x="5108127" y="2971129"/>
            <a:ext cx="2618100" cy="1331703"/>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b="1" dirty="0">
                <a:solidFill>
                  <a:srgbClr val="0033A1"/>
                </a:solidFill>
                <a:latin typeface="+mj-lt"/>
                <a:ea typeface="Quicksand"/>
                <a:cs typeface="Quicksand"/>
                <a:sym typeface="Quicksand"/>
              </a:rPr>
              <a:t>JEFF LEMIEUX</a:t>
            </a:r>
            <a:endParaRPr lang="en" b="1" dirty="0">
              <a:solidFill>
                <a:srgbClr val="0033A1"/>
              </a:solidFill>
              <a:latin typeface="+mj-lt"/>
              <a:ea typeface="Quicksand"/>
              <a:cs typeface="Quicksand"/>
              <a:sym typeface="Quicksand"/>
            </a:endParaRPr>
          </a:p>
          <a:p>
            <a:pPr marL="0" lvl="0" indent="0" algn="ctr" rtl="0">
              <a:spcBef>
                <a:spcPts val="0"/>
              </a:spcBef>
              <a:spcAft>
                <a:spcPts val="0"/>
              </a:spcAft>
              <a:buNone/>
            </a:pPr>
            <a:endParaRPr lang="en" sz="500" dirty="0">
              <a:solidFill>
                <a:schemeClr val="tx2">
                  <a:lumMod val="10000"/>
                </a:schemeClr>
              </a:solidFill>
              <a:latin typeface="+mj-lt"/>
              <a:ea typeface="Quicksand"/>
              <a:cs typeface="Quicksand"/>
              <a:sym typeface="Quicksand"/>
            </a:endParaRPr>
          </a:p>
          <a:p>
            <a:pPr marL="0" lvl="0" indent="0" algn="ctr" rtl="0">
              <a:spcBef>
                <a:spcPts val="0"/>
              </a:spcBef>
              <a:spcAft>
                <a:spcPts val="0"/>
              </a:spcAft>
              <a:buNone/>
            </a:pPr>
            <a:r>
              <a:rPr lang="en-US" sz="1000" b="1" dirty="0">
                <a:solidFill>
                  <a:srgbClr val="323E48"/>
                </a:solidFill>
                <a:latin typeface="+mj-lt"/>
                <a:ea typeface="Quicksand"/>
                <a:cs typeface="Quicksand"/>
                <a:sym typeface="Quicksand"/>
              </a:rPr>
              <a:t>Managing Director, Investor Loans Division</a:t>
            </a:r>
            <a:endParaRPr lang="en" sz="1000" dirty="0">
              <a:solidFill>
                <a:srgbClr val="323E48"/>
              </a:solidFill>
              <a:latin typeface="+mj-lt"/>
              <a:ea typeface="Quicksand"/>
              <a:cs typeface="Quicksand"/>
              <a:sym typeface="Quicksand"/>
            </a:endParaRPr>
          </a:p>
          <a:p>
            <a:pPr marL="0" lvl="0" indent="0" algn="ctr" rtl="0">
              <a:spcBef>
                <a:spcPts val="0"/>
              </a:spcBef>
              <a:spcAft>
                <a:spcPts val="0"/>
              </a:spcAft>
              <a:buNone/>
            </a:pPr>
            <a:endParaRPr lang="en" sz="1000" dirty="0">
              <a:solidFill>
                <a:schemeClr val="tx2">
                  <a:lumMod val="10000"/>
                </a:schemeClr>
              </a:solidFill>
              <a:latin typeface="+mj-lt"/>
              <a:ea typeface="Quicksand"/>
              <a:cs typeface="Quicksand"/>
              <a:sym typeface="Quicksand"/>
            </a:endParaRPr>
          </a:p>
          <a:p>
            <a:pPr marL="0" lvl="0" indent="0" algn="ctr" rtl="0">
              <a:spcBef>
                <a:spcPts val="300"/>
              </a:spcBef>
              <a:spcAft>
                <a:spcPts val="300"/>
              </a:spcAft>
              <a:buNone/>
            </a:pPr>
            <a:r>
              <a:rPr lang="en" sz="1100" b="1" dirty="0">
                <a:solidFill>
                  <a:srgbClr val="0033A1"/>
                </a:solidFill>
                <a:latin typeface="+mj-lt"/>
                <a:ea typeface="Quicksand"/>
                <a:cs typeface="Quicksand"/>
                <a:sym typeface="Quicksand"/>
              </a:rPr>
              <a:t>C:</a:t>
            </a:r>
            <a:r>
              <a:rPr lang="en" sz="1100" dirty="0">
                <a:solidFill>
                  <a:srgbClr val="0033A1"/>
                </a:solidFill>
                <a:latin typeface="+mj-lt"/>
                <a:ea typeface="Quicksand"/>
                <a:cs typeface="Quicksand"/>
                <a:sym typeface="Quicksand"/>
              </a:rPr>
              <a:t> </a:t>
            </a:r>
            <a:r>
              <a:rPr lang="en" sz="1100" dirty="0">
                <a:solidFill>
                  <a:schemeClr val="tx2">
                    <a:lumMod val="10000"/>
                  </a:schemeClr>
                </a:solidFill>
                <a:latin typeface="+mj-lt"/>
                <a:ea typeface="Quicksand"/>
                <a:cs typeface="Quicksand"/>
                <a:sym typeface="Quicksand"/>
              </a:rPr>
              <a:t>(949) 264-0618</a:t>
            </a:r>
          </a:p>
          <a:p>
            <a:pPr marL="0" lvl="0" indent="0" algn="ctr" rtl="0">
              <a:spcBef>
                <a:spcPts val="300"/>
              </a:spcBef>
              <a:spcAft>
                <a:spcPts val="300"/>
              </a:spcAft>
              <a:buNone/>
            </a:pPr>
            <a:r>
              <a:rPr lang="en" sz="1100" b="1" dirty="0">
                <a:solidFill>
                  <a:srgbClr val="0033A1"/>
                </a:solidFill>
                <a:latin typeface="+mj-lt"/>
                <a:ea typeface="Quicksand"/>
                <a:cs typeface="Quicksand"/>
                <a:sym typeface="Quicksand"/>
              </a:rPr>
              <a:t>E: </a:t>
            </a:r>
            <a:r>
              <a:rPr lang="en" sz="1100" dirty="0">
                <a:solidFill>
                  <a:schemeClr val="tx2">
                    <a:lumMod val="10000"/>
                  </a:schemeClr>
                </a:solidFill>
                <a:latin typeface="+mj-lt"/>
                <a:ea typeface="Quicksand"/>
                <a:cs typeface="Quicksand"/>
                <a:sym typeface="Quicksand"/>
              </a:rPr>
              <a:t>jeffrey.lemieux@acralending.com</a:t>
            </a:r>
          </a:p>
          <a:p>
            <a:pPr algn="ctr">
              <a:spcBef>
                <a:spcPts val="300"/>
              </a:spcBef>
              <a:spcAft>
                <a:spcPts val="300"/>
              </a:spcAft>
            </a:pPr>
            <a:r>
              <a:rPr lang="en" sz="1100" b="1" dirty="0">
                <a:solidFill>
                  <a:srgbClr val="0033A1"/>
                </a:solidFill>
                <a:latin typeface="+mj-lt"/>
                <a:ea typeface="Quicksand"/>
                <a:cs typeface="Quicksand"/>
                <a:sym typeface="Quicksand"/>
              </a:rPr>
              <a:t>W: </a:t>
            </a:r>
            <a:r>
              <a:rPr lang="en" sz="1100" dirty="0">
                <a:solidFill>
                  <a:schemeClr val="tx2">
                    <a:lumMod val="10000"/>
                  </a:schemeClr>
                </a:solidFill>
                <a:latin typeface="+mj-lt"/>
                <a:ea typeface="Quicksand"/>
                <a:cs typeface="Quicksand"/>
                <a:sym typeface="Quicksand"/>
              </a:rPr>
              <a:t>acralending.com</a:t>
            </a:r>
          </a:p>
        </p:txBody>
      </p:sp>
      <p:pic>
        <p:nvPicPr>
          <p:cNvPr id="16" name="Picture 15" descr="User profile picture">
            <a:extLst>
              <a:ext uri="{FF2B5EF4-FFF2-40B4-BE49-F238E27FC236}">
                <a16:creationId xmlns:a16="http://schemas.microsoft.com/office/drawing/2014/main" id="{787858E9-60FC-C197-10FD-F5EBD4332D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1109" y="1281841"/>
            <a:ext cx="1510653" cy="1499614"/>
          </a:xfrm>
          <a:prstGeom prst="ellipse">
            <a:avLst/>
          </a:prstGeom>
          <a:ln w="28575" cap="rnd">
            <a:solidFill>
              <a:srgbClr val="8AB7E9"/>
            </a:solidFill>
          </a:ln>
          <a:effectLst/>
          <a:extLst>
            <a:ext uri="{909E8E84-426E-40DD-AFC4-6F175D3DCCD1}">
              <a14:hiddenFill xmlns:a14="http://schemas.microsoft.com/office/drawing/2010/main">
                <a:solidFill>
                  <a:srgbClr val="FFFFFF"/>
                </a:solidFill>
              </a14:hiddenFill>
            </a:ext>
          </a:extLst>
        </p:spPr>
      </p:pic>
      <p:pic>
        <p:nvPicPr>
          <p:cNvPr id="17" name="Google Shape;541;p44">
            <a:extLst>
              <a:ext uri="{FF2B5EF4-FFF2-40B4-BE49-F238E27FC236}">
                <a16:creationId xmlns:a16="http://schemas.microsoft.com/office/drawing/2014/main" id="{EEFFD869-82BA-4849-1500-7DE0CE9138C7}"/>
              </a:ext>
            </a:extLst>
          </p:cNvPr>
          <p:cNvPicPr preferRelativeResize="0"/>
          <p:nvPr/>
        </p:nvPicPr>
        <p:blipFill rotWithShape="1">
          <a:blip r:embed="rId5"/>
          <a:srcRect l="8592" t="12324" r="21370" b="18517"/>
          <a:stretch/>
        </p:blipFill>
        <p:spPr>
          <a:xfrm>
            <a:off x="2113777" y="1287895"/>
            <a:ext cx="1514759" cy="1499614"/>
          </a:xfrm>
          <a:prstGeom prst="ellipse">
            <a:avLst/>
          </a:prstGeom>
          <a:noFill/>
          <a:ln w="28575">
            <a:solidFill>
              <a:srgbClr val="8AB7E9"/>
            </a:solidFill>
          </a:ln>
        </p:spPr>
      </p:pic>
      <p:sp>
        <p:nvSpPr>
          <p:cNvPr id="18" name="Google Shape;542;p44">
            <a:extLst>
              <a:ext uri="{FF2B5EF4-FFF2-40B4-BE49-F238E27FC236}">
                <a16:creationId xmlns:a16="http://schemas.microsoft.com/office/drawing/2014/main" id="{76757C98-54C9-46B1-89DE-4BB37E4BF9FB}"/>
              </a:ext>
            </a:extLst>
          </p:cNvPr>
          <p:cNvSpPr txBox="1"/>
          <p:nvPr/>
        </p:nvSpPr>
        <p:spPr>
          <a:xfrm>
            <a:off x="1562106" y="2971129"/>
            <a:ext cx="2618100" cy="1331703"/>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b="1" dirty="0">
                <a:solidFill>
                  <a:srgbClr val="0033A1"/>
                </a:solidFill>
                <a:latin typeface="+mj-lt"/>
                <a:ea typeface="Quicksand"/>
                <a:cs typeface="Quicksand"/>
                <a:sym typeface="Quicksand"/>
              </a:rPr>
              <a:t>STEVE CUTTER</a:t>
            </a:r>
          </a:p>
          <a:p>
            <a:pPr marL="0" lvl="0" indent="0" algn="ctr" rtl="0">
              <a:spcBef>
                <a:spcPts val="0"/>
              </a:spcBef>
              <a:spcAft>
                <a:spcPts val="0"/>
              </a:spcAft>
              <a:buNone/>
            </a:pPr>
            <a:endParaRPr lang="en" sz="500" dirty="0">
              <a:solidFill>
                <a:schemeClr val="tx2">
                  <a:lumMod val="10000"/>
                </a:schemeClr>
              </a:solidFill>
              <a:latin typeface="+mj-lt"/>
              <a:ea typeface="Quicksand"/>
              <a:cs typeface="Quicksand"/>
              <a:sym typeface="Quicksand"/>
            </a:endParaRPr>
          </a:p>
          <a:p>
            <a:pPr marL="0" lvl="0" indent="0" algn="ctr" rtl="0">
              <a:spcBef>
                <a:spcPts val="0"/>
              </a:spcBef>
              <a:spcAft>
                <a:spcPts val="0"/>
              </a:spcAft>
              <a:buNone/>
            </a:pPr>
            <a:r>
              <a:rPr lang="en" sz="1000" b="1" dirty="0">
                <a:solidFill>
                  <a:srgbClr val="323E48"/>
                </a:solidFill>
                <a:latin typeface="+mj-lt"/>
                <a:ea typeface="Quicksand"/>
                <a:cs typeface="Quicksand"/>
                <a:sym typeface="Quicksand"/>
              </a:rPr>
              <a:t>Senior Vice President</a:t>
            </a:r>
            <a:endParaRPr lang="en" sz="1000" dirty="0">
              <a:solidFill>
                <a:srgbClr val="323E48"/>
              </a:solidFill>
              <a:latin typeface="+mj-lt"/>
              <a:ea typeface="Quicksand"/>
              <a:cs typeface="Quicksand"/>
              <a:sym typeface="Quicksand"/>
            </a:endParaRPr>
          </a:p>
          <a:p>
            <a:pPr marL="0" lvl="0" indent="0" algn="ctr" rtl="0">
              <a:spcBef>
                <a:spcPts val="0"/>
              </a:spcBef>
              <a:spcAft>
                <a:spcPts val="0"/>
              </a:spcAft>
              <a:buNone/>
            </a:pPr>
            <a:endParaRPr lang="en" sz="1000" dirty="0">
              <a:solidFill>
                <a:schemeClr val="tx2">
                  <a:lumMod val="10000"/>
                </a:schemeClr>
              </a:solidFill>
              <a:latin typeface="+mj-lt"/>
              <a:ea typeface="Quicksand"/>
              <a:cs typeface="Quicksand"/>
              <a:sym typeface="Quicksand"/>
            </a:endParaRPr>
          </a:p>
          <a:p>
            <a:pPr algn="ctr">
              <a:spcBef>
                <a:spcPts val="300"/>
              </a:spcBef>
              <a:spcAft>
                <a:spcPts val="300"/>
              </a:spcAft>
            </a:pPr>
            <a:r>
              <a:rPr lang="en" sz="1100" b="1" dirty="0">
                <a:solidFill>
                  <a:srgbClr val="0033A1"/>
                </a:solidFill>
                <a:latin typeface="+mj-lt"/>
                <a:ea typeface="Quicksand"/>
                <a:cs typeface="Quicksand"/>
                <a:sym typeface="Quicksand"/>
              </a:rPr>
              <a:t>C:</a:t>
            </a:r>
            <a:r>
              <a:rPr lang="en" sz="1100" dirty="0">
                <a:solidFill>
                  <a:srgbClr val="0033A1"/>
                </a:solidFill>
                <a:latin typeface="+mj-lt"/>
                <a:ea typeface="Quicksand"/>
                <a:cs typeface="Quicksand"/>
                <a:sym typeface="Quicksand"/>
              </a:rPr>
              <a:t> </a:t>
            </a:r>
            <a:r>
              <a:rPr lang="en" sz="1100" dirty="0">
                <a:solidFill>
                  <a:srgbClr val="323E48"/>
                </a:solidFill>
                <a:latin typeface="+mj-lt"/>
                <a:ea typeface="Quicksand"/>
                <a:cs typeface="Quicksand"/>
                <a:sym typeface="Quicksand"/>
              </a:rPr>
              <a:t>(714) 595-4114</a:t>
            </a:r>
          </a:p>
          <a:p>
            <a:pPr marL="0" lvl="0" indent="0" algn="ctr" rtl="0">
              <a:spcBef>
                <a:spcPts val="300"/>
              </a:spcBef>
              <a:spcAft>
                <a:spcPts val="300"/>
              </a:spcAft>
              <a:buNone/>
            </a:pPr>
            <a:r>
              <a:rPr lang="en" sz="1100" b="1" dirty="0">
                <a:solidFill>
                  <a:srgbClr val="0033A1"/>
                </a:solidFill>
                <a:latin typeface="+mj-lt"/>
                <a:ea typeface="Quicksand"/>
                <a:cs typeface="Quicksand"/>
                <a:sym typeface="Quicksand"/>
              </a:rPr>
              <a:t>E: </a:t>
            </a:r>
            <a:r>
              <a:rPr lang="en" sz="1100" dirty="0">
                <a:solidFill>
                  <a:srgbClr val="323E48"/>
                </a:solidFill>
                <a:latin typeface="+mj-lt"/>
                <a:ea typeface="Quicksand"/>
                <a:cs typeface="Quicksand"/>
                <a:sym typeface="Quicksand"/>
              </a:rPr>
              <a:t>steve.cutter@acralending.com</a:t>
            </a:r>
          </a:p>
          <a:p>
            <a:pPr algn="ctr">
              <a:spcBef>
                <a:spcPts val="300"/>
              </a:spcBef>
              <a:spcAft>
                <a:spcPts val="300"/>
              </a:spcAft>
            </a:pPr>
            <a:r>
              <a:rPr lang="en" sz="1100" b="1" dirty="0">
                <a:solidFill>
                  <a:srgbClr val="0033A1"/>
                </a:solidFill>
                <a:latin typeface="+mj-lt"/>
                <a:ea typeface="Quicksand"/>
                <a:cs typeface="Quicksand"/>
                <a:sym typeface="Quicksand"/>
              </a:rPr>
              <a:t>W: </a:t>
            </a:r>
            <a:r>
              <a:rPr lang="en" sz="1100" dirty="0">
                <a:solidFill>
                  <a:srgbClr val="323E48"/>
                </a:solidFill>
                <a:latin typeface="+mj-lt"/>
                <a:ea typeface="Quicksand"/>
                <a:cs typeface="Quicksand"/>
                <a:sym typeface="Quicksand"/>
              </a:rPr>
              <a:t>acralending.com</a:t>
            </a:r>
          </a:p>
        </p:txBody>
      </p:sp>
    </p:spTree>
    <p:extLst>
      <p:ext uri="{BB962C8B-B14F-4D97-AF65-F5344CB8AC3E}">
        <p14:creationId xmlns:p14="http://schemas.microsoft.com/office/powerpoint/2010/main" val="3743935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5"/>
          <p:cNvSpPr txBox="1">
            <a:spLocks noGrp="1"/>
          </p:cNvSpPr>
          <p:nvPr>
            <p:ph type="ctrTitle"/>
          </p:nvPr>
        </p:nvSpPr>
        <p:spPr>
          <a:xfrm>
            <a:off x="1530175" y="2307788"/>
            <a:ext cx="7421320" cy="53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mj-lt"/>
              </a:rPr>
              <a:t>INVESTMENT PROPERTY LENDING</a:t>
            </a:r>
            <a:endParaRPr lang="en-US" sz="2800" b="1" dirty="0">
              <a:solidFill>
                <a:srgbClr val="323E48"/>
              </a:solidFill>
              <a:latin typeface="+mj-lt"/>
            </a:endParaRPr>
          </a:p>
        </p:txBody>
      </p:sp>
      <p:sp>
        <p:nvSpPr>
          <p:cNvPr id="96" name="Google Shape;96;p15"/>
          <p:cNvSpPr txBox="1"/>
          <p:nvPr/>
        </p:nvSpPr>
        <p:spPr>
          <a:xfrm>
            <a:off x="526358" y="2279925"/>
            <a:ext cx="802500" cy="589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000">
              <a:solidFill>
                <a:schemeClr val="bg1"/>
              </a:solidFill>
              <a:latin typeface="+mj-lt"/>
              <a:ea typeface="Quicksand"/>
              <a:cs typeface="Quicksand"/>
              <a:sym typeface="Quicksand"/>
            </a:endParaRPr>
          </a:p>
        </p:txBody>
      </p:sp>
      <p:sp>
        <p:nvSpPr>
          <p:cNvPr id="97" name="Google Shape;97;p15"/>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latin typeface="+mj-lt"/>
              </a:rPr>
              <a:t>2</a:t>
            </a:fld>
            <a:endParaRPr>
              <a:latin typeface="+mj-lt"/>
            </a:endParaRPr>
          </a:p>
        </p:txBody>
      </p:sp>
    </p:spTree>
    <p:extLst>
      <p:ext uri="{BB962C8B-B14F-4D97-AF65-F5344CB8AC3E}">
        <p14:creationId xmlns:p14="http://schemas.microsoft.com/office/powerpoint/2010/main" val="1436133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0" name="Google Shape;540;p44"/>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solidFill>
                  <a:schemeClr val="tx2">
                    <a:lumMod val="10000"/>
                  </a:schemeClr>
                </a:solidFill>
                <a:latin typeface="+mj-lt"/>
              </a:rPr>
              <a:t>3</a:t>
            </a:fld>
            <a:endParaRPr>
              <a:solidFill>
                <a:schemeClr val="tx2">
                  <a:lumMod val="10000"/>
                </a:schemeClr>
              </a:solidFill>
              <a:latin typeface="+mj-lt"/>
            </a:endParaRPr>
          </a:p>
        </p:txBody>
      </p:sp>
      <p:sp>
        <p:nvSpPr>
          <p:cNvPr id="8" name="Google Shape;542;p44">
            <a:extLst>
              <a:ext uri="{FF2B5EF4-FFF2-40B4-BE49-F238E27FC236}">
                <a16:creationId xmlns:a16="http://schemas.microsoft.com/office/drawing/2014/main" id="{208B77D4-3BA6-299A-502F-B187ED528A5E}"/>
              </a:ext>
            </a:extLst>
          </p:cNvPr>
          <p:cNvSpPr txBox="1"/>
          <p:nvPr/>
        </p:nvSpPr>
        <p:spPr>
          <a:xfrm>
            <a:off x="5108127" y="3296710"/>
            <a:ext cx="2618100" cy="1331703"/>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b="1" dirty="0">
                <a:solidFill>
                  <a:srgbClr val="0033A1"/>
                </a:solidFill>
                <a:latin typeface="+mj-lt"/>
                <a:ea typeface="Quicksand"/>
                <a:cs typeface="Quicksand"/>
                <a:sym typeface="Quicksand"/>
              </a:rPr>
              <a:t>JEFF LEMIEUX</a:t>
            </a:r>
            <a:endParaRPr lang="en" b="1" dirty="0">
              <a:solidFill>
                <a:srgbClr val="0033A1"/>
              </a:solidFill>
              <a:latin typeface="+mj-lt"/>
              <a:ea typeface="Quicksand"/>
              <a:cs typeface="Quicksand"/>
              <a:sym typeface="Quicksand"/>
            </a:endParaRPr>
          </a:p>
          <a:p>
            <a:pPr marL="0" lvl="0" indent="0" algn="ctr" rtl="0">
              <a:spcBef>
                <a:spcPts val="0"/>
              </a:spcBef>
              <a:spcAft>
                <a:spcPts val="0"/>
              </a:spcAft>
              <a:buNone/>
            </a:pPr>
            <a:endParaRPr lang="en" sz="500" dirty="0">
              <a:solidFill>
                <a:schemeClr val="tx2">
                  <a:lumMod val="10000"/>
                </a:schemeClr>
              </a:solidFill>
              <a:latin typeface="+mj-lt"/>
              <a:ea typeface="Quicksand"/>
              <a:cs typeface="Quicksand"/>
              <a:sym typeface="Quicksand"/>
            </a:endParaRPr>
          </a:p>
          <a:p>
            <a:pPr marL="0" lvl="0" indent="0" algn="ctr" rtl="0">
              <a:spcBef>
                <a:spcPts val="0"/>
              </a:spcBef>
              <a:spcAft>
                <a:spcPts val="0"/>
              </a:spcAft>
              <a:buNone/>
            </a:pPr>
            <a:r>
              <a:rPr lang="en-US" sz="1000" b="1" dirty="0">
                <a:solidFill>
                  <a:srgbClr val="323E48"/>
                </a:solidFill>
                <a:latin typeface="+mj-lt"/>
                <a:ea typeface="Quicksand"/>
                <a:cs typeface="Quicksand"/>
                <a:sym typeface="Quicksand"/>
              </a:rPr>
              <a:t>Managing Director, Investor Loans Division</a:t>
            </a:r>
            <a:endParaRPr lang="en" sz="1000" dirty="0">
              <a:solidFill>
                <a:srgbClr val="323E48"/>
              </a:solidFill>
              <a:latin typeface="+mj-lt"/>
              <a:ea typeface="Quicksand"/>
              <a:cs typeface="Quicksand"/>
              <a:sym typeface="Quicksand"/>
            </a:endParaRPr>
          </a:p>
          <a:p>
            <a:pPr marL="0" lvl="0" indent="0" algn="ctr" rtl="0">
              <a:spcBef>
                <a:spcPts val="0"/>
              </a:spcBef>
              <a:spcAft>
                <a:spcPts val="0"/>
              </a:spcAft>
              <a:buNone/>
            </a:pPr>
            <a:endParaRPr lang="en" sz="1000" dirty="0">
              <a:solidFill>
                <a:schemeClr val="tx2">
                  <a:lumMod val="10000"/>
                </a:schemeClr>
              </a:solidFill>
              <a:latin typeface="+mj-lt"/>
              <a:ea typeface="Quicksand"/>
              <a:cs typeface="Quicksand"/>
              <a:sym typeface="Quicksand"/>
            </a:endParaRPr>
          </a:p>
          <a:p>
            <a:pPr marL="0" lvl="0" indent="0" algn="ctr" rtl="0">
              <a:spcBef>
                <a:spcPts val="300"/>
              </a:spcBef>
              <a:spcAft>
                <a:spcPts val="300"/>
              </a:spcAft>
              <a:buNone/>
            </a:pPr>
            <a:r>
              <a:rPr lang="en" sz="1100" b="1" dirty="0">
                <a:solidFill>
                  <a:srgbClr val="0033A1"/>
                </a:solidFill>
                <a:latin typeface="+mj-lt"/>
                <a:ea typeface="Quicksand"/>
                <a:cs typeface="Quicksand"/>
                <a:sym typeface="Quicksand"/>
              </a:rPr>
              <a:t>C:</a:t>
            </a:r>
            <a:r>
              <a:rPr lang="en" sz="1100" dirty="0">
                <a:solidFill>
                  <a:srgbClr val="0033A1"/>
                </a:solidFill>
                <a:latin typeface="+mj-lt"/>
                <a:ea typeface="Quicksand"/>
                <a:cs typeface="Quicksand"/>
                <a:sym typeface="Quicksand"/>
              </a:rPr>
              <a:t> </a:t>
            </a:r>
            <a:r>
              <a:rPr lang="en" sz="1100" dirty="0">
                <a:solidFill>
                  <a:schemeClr val="tx2">
                    <a:lumMod val="10000"/>
                  </a:schemeClr>
                </a:solidFill>
                <a:latin typeface="+mj-lt"/>
                <a:ea typeface="Quicksand"/>
                <a:cs typeface="Quicksand"/>
                <a:sym typeface="Quicksand"/>
              </a:rPr>
              <a:t>(949) 264-0618</a:t>
            </a:r>
          </a:p>
          <a:p>
            <a:pPr marL="0" lvl="0" indent="0" algn="ctr" rtl="0">
              <a:spcBef>
                <a:spcPts val="300"/>
              </a:spcBef>
              <a:spcAft>
                <a:spcPts val="300"/>
              </a:spcAft>
              <a:buNone/>
            </a:pPr>
            <a:r>
              <a:rPr lang="en" sz="1100" b="1" dirty="0">
                <a:solidFill>
                  <a:srgbClr val="0033A1"/>
                </a:solidFill>
                <a:latin typeface="+mj-lt"/>
                <a:ea typeface="Quicksand"/>
                <a:cs typeface="Quicksand"/>
                <a:sym typeface="Quicksand"/>
              </a:rPr>
              <a:t>E: </a:t>
            </a:r>
            <a:r>
              <a:rPr lang="en" sz="1100" dirty="0">
                <a:solidFill>
                  <a:schemeClr val="tx2">
                    <a:lumMod val="10000"/>
                  </a:schemeClr>
                </a:solidFill>
                <a:latin typeface="+mj-lt"/>
                <a:ea typeface="Quicksand"/>
                <a:cs typeface="Quicksand"/>
                <a:sym typeface="Quicksand"/>
              </a:rPr>
              <a:t>jeffrey.lemieux@acralending.com</a:t>
            </a:r>
          </a:p>
          <a:p>
            <a:pPr algn="ctr">
              <a:spcBef>
                <a:spcPts val="300"/>
              </a:spcBef>
              <a:spcAft>
                <a:spcPts val="300"/>
              </a:spcAft>
            </a:pPr>
            <a:r>
              <a:rPr lang="en" sz="1100" b="1" dirty="0">
                <a:solidFill>
                  <a:srgbClr val="0033A1"/>
                </a:solidFill>
                <a:latin typeface="+mj-lt"/>
                <a:ea typeface="Quicksand"/>
                <a:cs typeface="Quicksand"/>
                <a:sym typeface="Quicksand"/>
              </a:rPr>
              <a:t>W: </a:t>
            </a:r>
            <a:r>
              <a:rPr lang="en" sz="1100" dirty="0">
                <a:solidFill>
                  <a:schemeClr val="tx2">
                    <a:lumMod val="10000"/>
                  </a:schemeClr>
                </a:solidFill>
                <a:latin typeface="+mj-lt"/>
                <a:ea typeface="Quicksand"/>
                <a:cs typeface="Quicksand"/>
                <a:sym typeface="Quicksand"/>
              </a:rPr>
              <a:t>acralending.com</a:t>
            </a:r>
          </a:p>
        </p:txBody>
      </p:sp>
      <p:sp>
        <p:nvSpPr>
          <p:cNvPr id="9" name="Google Shape;129;p19">
            <a:extLst>
              <a:ext uri="{FF2B5EF4-FFF2-40B4-BE49-F238E27FC236}">
                <a16:creationId xmlns:a16="http://schemas.microsoft.com/office/drawing/2014/main" id="{12829CE7-3904-AB4B-E183-F8E2532178F4}"/>
              </a:ext>
            </a:extLst>
          </p:cNvPr>
          <p:cNvSpPr txBox="1">
            <a:spLocks/>
          </p:cNvSpPr>
          <p:nvPr/>
        </p:nvSpPr>
        <p:spPr>
          <a:xfrm>
            <a:off x="1165475" y="549649"/>
            <a:ext cx="6858000" cy="345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mj-lt"/>
                <a:ea typeface="Quicksand"/>
                <a:cs typeface="Quicksand"/>
                <a:sym typeface="Quicksand"/>
              </a:defRPr>
            </a:lvl1pPr>
            <a:lvl2pPr marR="0" lvl="1"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2pPr>
            <a:lvl3pPr marR="0" lvl="2"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3pPr>
            <a:lvl4pPr marR="0" lvl="3"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4pPr>
            <a:lvl5pPr marR="0" lvl="4"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5pPr>
            <a:lvl6pPr marR="0" lvl="5"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6pPr>
            <a:lvl7pPr marR="0" lvl="6"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7pPr>
            <a:lvl8pPr marR="0" lvl="7"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8pPr>
            <a:lvl9pPr marR="0" lvl="8"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9pPr>
          </a:lstStyle>
          <a:p>
            <a:r>
              <a:rPr lang="en-US" sz="2400" b="1" dirty="0"/>
              <a:t>MEET THE TEAM</a:t>
            </a:r>
          </a:p>
        </p:txBody>
      </p:sp>
      <p:cxnSp>
        <p:nvCxnSpPr>
          <p:cNvPr id="10" name="Straight Connector 9">
            <a:extLst>
              <a:ext uri="{FF2B5EF4-FFF2-40B4-BE49-F238E27FC236}">
                <a16:creationId xmlns:a16="http://schemas.microsoft.com/office/drawing/2014/main" id="{722AE3BD-C547-D9FC-4BFE-A48346FC29CB}"/>
              </a:ext>
            </a:extLst>
          </p:cNvPr>
          <p:cNvCxnSpPr/>
          <p:nvPr/>
        </p:nvCxnSpPr>
        <p:spPr>
          <a:xfrm>
            <a:off x="0" y="1016468"/>
            <a:ext cx="9144000" cy="0"/>
          </a:xfrm>
          <a:prstGeom prst="line">
            <a:avLst/>
          </a:prstGeom>
          <a:ln w="38100">
            <a:solidFill>
              <a:srgbClr val="8AB7E9"/>
            </a:solidFill>
          </a:ln>
        </p:spPr>
        <p:style>
          <a:lnRef idx="1">
            <a:schemeClr val="accent1"/>
          </a:lnRef>
          <a:fillRef idx="0">
            <a:schemeClr val="accent1"/>
          </a:fillRef>
          <a:effectRef idx="0">
            <a:schemeClr val="accent1"/>
          </a:effectRef>
          <a:fontRef idx="minor">
            <a:schemeClr val="tx1"/>
          </a:fontRef>
        </p:style>
      </p:cxnSp>
      <p:pic>
        <p:nvPicPr>
          <p:cNvPr id="3" name="Google Shape;541;p44">
            <a:extLst>
              <a:ext uri="{FF2B5EF4-FFF2-40B4-BE49-F238E27FC236}">
                <a16:creationId xmlns:a16="http://schemas.microsoft.com/office/drawing/2014/main" id="{775CA6A9-A8F0-8FA7-4472-5DB523303155}"/>
              </a:ext>
            </a:extLst>
          </p:cNvPr>
          <p:cNvPicPr preferRelativeResize="0"/>
          <p:nvPr/>
        </p:nvPicPr>
        <p:blipFill rotWithShape="1">
          <a:blip r:embed="rId3"/>
          <a:srcRect l="8592" t="12324" r="21370" b="18517"/>
          <a:stretch/>
        </p:blipFill>
        <p:spPr>
          <a:xfrm>
            <a:off x="2113777" y="1578841"/>
            <a:ext cx="1514759" cy="1499614"/>
          </a:xfrm>
          <a:prstGeom prst="ellipse">
            <a:avLst/>
          </a:prstGeom>
          <a:noFill/>
          <a:ln w="28575">
            <a:solidFill>
              <a:srgbClr val="8AB7E9"/>
            </a:solidFill>
          </a:ln>
        </p:spPr>
      </p:pic>
      <p:sp>
        <p:nvSpPr>
          <p:cNvPr id="5" name="Google Shape;542;p44">
            <a:extLst>
              <a:ext uri="{FF2B5EF4-FFF2-40B4-BE49-F238E27FC236}">
                <a16:creationId xmlns:a16="http://schemas.microsoft.com/office/drawing/2014/main" id="{DFAF91EE-E1CE-CB3B-C656-EB3AF1CC78DE}"/>
              </a:ext>
            </a:extLst>
          </p:cNvPr>
          <p:cNvSpPr txBox="1"/>
          <p:nvPr/>
        </p:nvSpPr>
        <p:spPr>
          <a:xfrm>
            <a:off x="1562106" y="3296710"/>
            <a:ext cx="2618100" cy="1331703"/>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b="1" dirty="0">
                <a:solidFill>
                  <a:srgbClr val="0033A1"/>
                </a:solidFill>
                <a:latin typeface="+mj-lt"/>
                <a:ea typeface="Quicksand"/>
                <a:cs typeface="Quicksand"/>
                <a:sym typeface="Quicksand"/>
              </a:rPr>
              <a:t>STEVE CUTTER</a:t>
            </a:r>
          </a:p>
          <a:p>
            <a:pPr marL="0" lvl="0" indent="0" algn="ctr" rtl="0">
              <a:spcBef>
                <a:spcPts val="0"/>
              </a:spcBef>
              <a:spcAft>
                <a:spcPts val="0"/>
              </a:spcAft>
              <a:buNone/>
            </a:pPr>
            <a:endParaRPr lang="en" sz="500" dirty="0">
              <a:solidFill>
                <a:schemeClr val="tx2">
                  <a:lumMod val="10000"/>
                </a:schemeClr>
              </a:solidFill>
              <a:latin typeface="+mj-lt"/>
              <a:ea typeface="Quicksand"/>
              <a:cs typeface="Quicksand"/>
              <a:sym typeface="Quicksand"/>
            </a:endParaRPr>
          </a:p>
          <a:p>
            <a:pPr marL="0" lvl="0" indent="0" algn="ctr" rtl="0">
              <a:spcBef>
                <a:spcPts val="0"/>
              </a:spcBef>
              <a:spcAft>
                <a:spcPts val="0"/>
              </a:spcAft>
              <a:buNone/>
            </a:pPr>
            <a:r>
              <a:rPr lang="en" sz="1000" b="1" dirty="0">
                <a:solidFill>
                  <a:srgbClr val="323E48"/>
                </a:solidFill>
                <a:latin typeface="+mj-lt"/>
                <a:ea typeface="Quicksand"/>
                <a:cs typeface="Quicksand"/>
                <a:sym typeface="Quicksand"/>
              </a:rPr>
              <a:t>Senior Vice President</a:t>
            </a:r>
            <a:endParaRPr lang="en" sz="1000" dirty="0">
              <a:solidFill>
                <a:srgbClr val="323E48"/>
              </a:solidFill>
              <a:latin typeface="+mj-lt"/>
              <a:ea typeface="Quicksand"/>
              <a:cs typeface="Quicksand"/>
              <a:sym typeface="Quicksand"/>
            </a:endParaRPr>
          </a:p>
          <a:p>
            <a:pPr marL="0" lvl="0" indent="0" algn="ctr" rtl="0">
              <a:spcBef>
                <a:spcPts val="0"/>
              </a:spcBef>
              <a:spcAft>
                <a:spcPts val="0"/>
              </a:spcAft>
              <a:buNone/>
            </a:pPr>
            <a:endParaRPr lang="en" sz="1000" dirty="0">
              <a:solidFill>
                <a:schemeClr val="tx2">
                  <a:lumMod val="10000"/>
                </a:schemeClr>
              </a:solidFill>
              <a:latin typeface="+mj-lt"/>
              <a:ea typeface="Quicksand"/>
              <a:cs typeface="Quicksand"/>
              <a:sym typeface="Quicksand"/>
            </a:endParaRPr>
          </a:p>
          <a:p>
            <a:pPr algn="ctr">
              <a:spcBef>
                <a:spcPts val="300"/>
              </a:spcBef>
              <a:spcAft>
                <a:spcPts val="300"/>
              </a:spcAft>
            </a:pPr>
            <a:r>
              <a:rPr lang="en" sz="1100" b="1" dirty="0">
                <a:solidFill>
                  <a:srgbClr val="0033A1"/>
                </a:solidFill>
                <a:latin typeface="+mj-lt"/>
                <a:ea typeface="Quicksand"/>
                <a:cs typeface="Quicksand"/>
                <a:sym typeface="Quicksand"/>
              </a:rPr>
              <a:t>C:</a:t>
            </a:r>
            <a:r>
              <a:rPr lang="en" sz="1100" dirty="0">
                <a:solidFill>
                  <a:srgbClr val="0033A1"/>
                </a:solidFill>
                <a:latin typeface="+mj-lt"/>
                <a:ea typeface="Quicksand"/>
                <a:cs typeface="Quicksand"/>
                <a:sym typeface="Quicksand"/>
              </a:rPr>
              <a:t> </a:t>
            </a:r>
            <a:r>
              <a:rPr lang="en" sz="1100" dirty="0">
                <a:solidFill>
                  <a:srgbClr val="323E48"/>
                </a:solidFill>
                <a:latin typeface="+mj-lt"/>
                <a:ea typeface="Quicksand"/>
                <a:cs typeface="Quicksand"/>
                <a:sym typeface="Quicksand"/>
              </a:rPr>
              <a:t>(714) 595-4114</a:t>
            </a:r>
          </a:p>
          <a:p>
            <a:pPr marL="0" lvl="0" indent="0" algn="ctr" rtl="0">
              <a:spcBef>
                <a:spcPts val="300"/>
              </a:spcBef>
              <a:spcAft>
                <a:spcPts val="300"/>
              </a:spcAft>
              <a:buNone/>
            </a:pPr>
            <a:r>
              <a:rPr lang="en" sz="1100" b="1" dirty="0">
                <a:solidFill>
                  <a:srgbClr val="0033A1"/>
                </a:solidFill>
                <a:latin typeface="+mj-lt"/>
                <a:ea typeface="Quicksand"/>
                <a:cs typeface="Quicksand"/>
                <a:sym typeface="Quicksand"/>
              </a:rPr>
              <a:t>E: </a:t>
            </a:r>
            <a:r>
              <a:rPr lang="en" sz="1100" dirty="0">
                <a:solidFill>
                  <a:srgbClr val="323E48"/>
                </a:solidFill>
                <a:latin typeface="+mj-lt"/>
                <a:ea typeface="Quicksand"/>
                <a:cs typeface="Quicksand"/>
                <a:sym typeface="Quicksand"/>
              </a:rPr>
              <a:t>steve.cutter@acralending.com</a:t>
            </a:r>
          </a:p>
          <a:p>
            <a:pPr algn="ctr">
              <a:spcBef>
                <a:spcPts val="300"/>
              </a:spcBef>
              <a:spcAft>
                <a:spcPts val="300"/>
              </a:spcAft>
            </a:pPr>
            <a:r>
              <a:rPr lang="en" sz="1100" b="1" dirty="0">
                <a:solidFill>
                  <a:srgbClr val="0033A1"/>
                </a:solidFill>
                <a:latin typeface="+mj-lt"/>
                <a:ea typeface="Quicksand"/>
                <a:cs typeface="Quicksand"/>
                <a:sym typeface="Quicksand"/>
              </a:rPr>
              <a:t>W: </a:t>
            </a:r>
            <a:r>
              <a:rPr lang="en" sz="1100" dirty="0">
                <a:solidFill>
                  <a:srgbClr val="323E48"/>
                </a:solidFill>
                <a:latin typeface="+mj-lt"/>
                <a:ea typeface="Quicksand"/>
                <a:cs typeface="Quicksand"/>
                <a:sym typeface="Quicksand"/>
              </a:rPr>
              <a:t>acralending.com</a:t>
            </a:r>
          </a:p>
        </p:txBody>
      </p:sp>
      <p:pic>
        <p:nvPicPr>
          <p:cNvPr id="6" name="Picture 5" descr="User profile picture">
            <a:extLst>
              <a:ext uri="{FF2B5EF4-FFF2-40B4-BE49-F238E27FC236}">
                <a16:creationId xmlns:a16="http://schemas.microsoft.com/office/drawing/2014/main" id="{752E1166-C6CC-C227-2962-639DD74394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1109" y="1578841"/>
            <a:ext cx="1510653" cy="1499614"/>
          </a:xfrm>
          <a:prstGeom prst="ellipse">
            <a:avLst/>
          </a:prstGeom>
          <a:ln w="28575" cap="rnd">
            <a:solidFill>
              <a:srgbClr val="8AB7E9"/>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16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3"/>
          <p:cNvSpPr txBox="1">
            <a:spLocks noGrp="1"/>
          </p:cNvSpPr>
          <p:nvPr>
            <p:ph type="title"/>
          </p:nvPr>
        </p:nvSpPr>
        <p:spPr>
          <a:xfrm>
            <a:off x="1165475" y="604610"/>
            <a:ext cx="6858000" cy="34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b="1" dirty="0">
                <a:latin typeface="+mj-lt"/>
              </a:rPr>
              <a:t>CONTENTS</a:t>
            </a:r>
            <a:endParaRPr sz="2400" b="1" dirty="0">
              <a:latin typeface="+mj-lt"/>
            </a:endParaRPr>
          </a:p>
        </p:txBody>
      </p:sp>
      <p:sp>
        <p:nvSpPr>
          <p:cNvPr id="77" name="Google Shape;77;p13"/>
          <p:cNvSpPr txBox="1"/>
          <p:nvPr/>
        </p:nvSpPr>
        <p:spPr>
          <a:xfrm>
            <a:off x="1115541" y="1249820"/>
            <a:ext cx="5127129" cy="3219052"/>
          </a:xfrm>
          <a:prstGeom prst="rect">
            <a:avLst/>
          </a:prstGeom>
          <a:noFill/>
          <a:ln>
            <a:noFill/>
          </a:ln>
        </p:spPr>
        <p:txBody>
          <a:bodyPr spcFirstLastPara="1" wrap="square" lIns="91425" tIns="91425" rIns="91425" bIns="91425" anchor="t" anchorCtr="0">
            <a:noAutofit/>
          </a:bodyPr>
          <a:lstStyle/>
          <a:p>
            <a:pPr marL="171450" lvl="0" indent="-171450" algn="l" rtl="0">
              <a:spcBef>
                <a:spcPts val="600"/>
              </a:spcBef>
              <a:spcAft>
                <a:spcPts val="0"/>
              </a:spcAft>
              <a:buClr>
                <a:srgbClr val="8AB7E9"/>
              </a:buClr>
              <a:buSzPct val="130000"/>
              <a:buFont typeface="Arial" panose="020B0604020202020204" pitchFamily="34" charset="0"/>
              <a:buChar char="•"/>
            </a:pPr>
            <a:r>
              <a:rPr lang="en-US" sz="1200" dirty="0">
                <a:solidFill>
                  <a:schemeClr val="accent1"/>
                </a:solidFill>
                <a:latin typeface="+mn-lt"/>
                <a:ea typeface="Quicksand"/>
                <a:cs typeface="Quicksand"/>
                <a:sym typeface="Quicksand"/>
              </a:rPr>
              <a:t>WHO IS ACRA LENDING?</a:t>
            </a:r>
          </a:p>
          <a:p>
            <a:pPr marL="171450" lvl="0" indent="-171450" algn="l" rtl="0">
              <a:spcBef>
                <a:spcPts val="600"/>
              </a:spcBef>
              <a:spcAft>
                <a:spcPts val="0"/>
              </a:spcAft>
              <a:buClr>
                <a:srgbClr val="8AB7E9"/>
              </a:buClr>
              <a:buSzPct val="130000"/>
              <a:buFont typeface="Arial" panose="020B0604020202020204" pitchFamily="34" charset="0"/>
              <a:buChar char="•"/>
            </a:pPr>
            <a:endParaRPr lang="en-US" sz="1200" dirty="0">
              <a:solidFill>
                <a:schemeClr val="accent1"/>
              </a:solidFill>
              <a:latin typeface="+mn-lt"/>
              <a:ea typeface="Quicksand"/>
              <a:cs typeface="Quicksand"/>
              <a:sym typeface="Quicksand"/>
            </a:endParaRPr>
          </a:p>
          <a:p>
            <a:pPr marL="171450" lvl="0" indent="-171450" algn="l" rtl="0">
              <a:spcBef>
                <a:spcPts val="600"/>
              </a:spcBef>
              <a:spcAft>
                <a:spcPts val="0"/>
              </a:spcAft>
              <a:buClr>
                <a:srgbClr val="8AB7E9"/>
              </a:buClr>
              <a:buSzPct val="130000"/>
              <a:buFont typeface="Arial" panose="020B0604020202020204" pitchFamily="34" charset="0"/>
              <a:buChar char="•"/>
            </a:pPr>
            <a:r>
              <a:rPr lang="en-US" sz="1200" dirty="0">
                <a:solidFill>
                  <a:schemeClr val="accent1"/>
                </a:solidFill>
                <a:latin typeface="+mn-lt"/>
                <a:ea typeface="Quicksand"/>
                <a:cs typeface="Quicksand"/>
                <a:sym typeface="Quicksand"/>
              </a:rPr>
              <a:t>WHY ACRA LENDING?</a:t>
            </a:r>
          </a:p>
          <a:p>
            <a:pPr marL="171450" lvl="0" indent="-171450" algn="l" rtl="0">
              <a:spcBef>
                <a:spcPts val="600"/>
              </a:spcBef>
              <a:spcAft>
                <a:spcPts val="0"/>
              </a:spcAft>
              <a:buClr>
                <a:srgbClr val="8AB7E9"/>
              </a:buClr>
              <a:buSzPct val="130000"/>
              <a:buFont typeface="Arial" panose="020B0604020202020204" pitchFamily="34" charset="0"/>
              <a:buChar char="•"/>
            </a:pPr>
            <a:endParaRPr lang="en-US" sz="1200" dirty="0">
              <a:solidFill>
                <a:schemeClr val="accent1"/>
              </a:solidFill>
              <a:latin typeface="+mn-lt"/>
              <a:ea typeface="Quicksand"/>
              <a:cs typeface="Quicksand"/>
              <a:sym typeface="Quicksand"/>
            </a:endParaRPr>
          </a:p>
          <a:p>
            <a:pPr marL="171450" lvl="0" indent="-171450" algn="l" rtl="0">
              <a:spcBef>
                <a:spcPts val="600"/>
              </a:spcBef>
              <a:spcAft>
                <a:spcPts val="0"/>
              </a:spcAft>
              <a:buClr>
                <a:srgbClr val="8AB7E9"/>
              </a:buClr>
              <a:buSzPct val="130000"/>
              <a:buFont typeface="Arial" panose="020B0604020202020204" pitchFamily="34" charset="0"/>
              <a:buChar char="•"/>
            </a:pPr>
            <a:r>
              <a:rPr lang="en-US" sz="1200" dirty="0">
                <a:solidFill>
                  <a:schemeClr val="accent1"/>
                </a:solidFill>
                <a:latin typeface="+mn-lt"/>
                <a:ea typeface="Quicksand"/>
                <a:cs typeface="Quicksand"/>
                <a:sym typeface="Quicksand"/>
              </a:rPr>
              <a:t>INVESTOR LOAN PROGRAMS</a:t>
            </a:r>
          </a:p>
          <a:p>
            <a:pPr marL="171450" lvl="0" indent="-171450" algn="l" rtl="0">
              <a:spcBef>
                <a:spcPts val="600"/>
              </a:spcBef>
              <a:spcAft>
                <a:spcPts val="0"/>
              </a:spcAft>
              <a:buClr>
                <a:srgbClr val="8AB7E9"/>
              </a:buClr>
              <a:buSzPct val="130000"/>
              <a:buFont typeface="Arial" panose="020B0604020202020204" pitchFamily="34" charset="0"/>
              <a:buChar char="•"/>
            </a:pPr>
            <a:endParaRPr lang="en-US" sz="1200" dirty="0">
              <a:solidFill>
                <a:schemeClr val="accent1"/>
              </a:solidFill>
              <a:latin typeface="+mn-lt"/>
              <a:ea typeface="Quicksand"/>
              <a:cs typeface="Quicksand"/>
              <a:sym typeface="Quicksand"/>
            </a:endParaRPr>
          </a:p>
          <a:p>
            <a:pPr marL="171450" lvl="0" indent="-171450" algn="l" rtl="0">
              <a:spcBef>
                <a:spcPts val="600"/>
              </a:spcBef>
              <a:spcAft>
                <a:spcPts val="0"/>
              </a:spcAft>
              <a:buClr>
                <a:srgbClr val="8AB7E9"/>
              </a:buClr>
              <a:buSzPct val="130000"/>
              <a:buFont typeface="Arial" panose="020B0604020202020204" pitchFamily="34" charset="0"/>
              <a:buChar char="•"/>
            </a:pPr>
            <a:r>
              <a:rPr lang="en-US" sz="1200" dirty="0">
                <a:solidFill>
                  <a:schemeClr val="accent1"/>
                </a:solidFill>
                <a:latin typeface="+mn-lt"/>
                <a:ea typeface="Quicksand"/>
                <a:cs typeface="Quicksand"/>
                <a:sym typeface="Quicksand"/>
              </a:rPr>
              <a:t>BECOME A PARTNER</a:t>
            </a:r>
          </a:p>
          <a:p>
            <a:pPr marL="171450" lvl="0" indent="-171450" algn="l" rtl="0">
              <a:spcBef>
                <a:spcPts val="600"/>
              </a:spcBef>
              <a:spcAft>
                <a:spcPts val="0"/>
              </a:spcAft>
              <a:buClr>
                <a:srgbClr val="8AB7E9"/>
              </a:buClr>
              <a:buSzPct val="130000"/>
              <a:buFont typeface="Arial" panose="020B0604020202020204" pitchFamily="34" charset="0"/>
              <a:buChar char="•"/>
            </a:pPr>
            <a:endParaRPr lang="en-US" sz="1200" dirty="0">
              <a:solidFill>
                <a:schemeClr val="accent1"/>
              </a:solidFill>
              <a:latin typeface="+mn-lt"/>
              <a:sym typeface="Quicksand"/>
            </a:endParaRPr>
          </a:p>
          <a:p>
            <a:pPr marL="171450" indent="-171450">
              <a:spcBef>
                <a:spcPts val="600"/>
              </a:spcBef>
              <a:buClr>
                <a:srgbClr val="8AB7E9"/>
              </a:buClr>
              <a:buSzPct val="130000"/>
              <a:buFont typeface="Arial" panose="020B0604020202020204" pitchFamily="34" charset="0"/>
              <a:buChar char="•"/>
            </a:pPr>
            <a:r>
              <a:rPr lang="en-US" sz="1200" dirty="0">
                <a:solidFill>
                  <a:schemeClr val="accent1"/>
                </a:solidFill>
                <a:latin typeface="+mn-lt"/>
                <a:sym typeface="Quicksand"/>
              </a:rPr>
              <a:t>QUESTIONS</a:t>
            </a:r>
          </a:p>
        </p:txBody>
      </p:sp>
      <p:sp>
        <p:nvSpPr>
          <p:cNvPr id="80" name="Google Shape;80;p13"/>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cxnSp>
        <p:nvCxnSpPr>
          <p:cNvPr id="2" name="Straight Connector 1">
            <a:extLst>
              <a:ext uri="{FF2B5EF4-FFF2-40B4-BE49-F238E27FC236}">
                <a16:creationId xmlns:a16="http://schemas.microsoft.com/office/drawing/2014/main" id="{6917E7C6-11A9-9056-210E-5D7BE135716A}"/>
              </a:ext>
            </a:extLst>
          </p:cNvPr>
          <p:cNvCxnSpPr/>
          <p:nvPr/>
        </p:nvCxnSpPr>
        <p:spPr>
          <a:xfrm>
            <a:off x="0" y="1016468"/>
            <a:ext cx="9144000" cy="0"/>
          </a:xfrm>
          <a:prstGeom prst="line">
            <a:avLst/>
          </a:prstGeom>
          <a:ln w="38100">
            <a:solidFill>
              <a:srgbClr val="8AB7E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1922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5" name="Google Shape;365;p38"/>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latin typeface="+mj-lt"/>
              </a:rPr>
              <a:t>5</a:t>
            </a:fld>
            <a:endParaRPr>
              <a:latin typeface="+mj-lt"/>
            </a:endParaRPr>
          </a:p>
        </p:txBody>
      </p:sp>
      <p:sp>
        <p:nvSpPr>
          <p:cNvPr id="43" name="Google Shape;129;p19">
            <a:extLst>
              <a:ext uri="{FF2B5EF4-FFF2-40B4-BE49-F238E27FC236}">
                <a16:creationId xmlns:a16="http://schemas.microsoft.com/office/drawing/2014/main" id="{05AF2E4A-3B84-4C6F-B161-282531CB8BD1}"/>
              </a:ext>
            </a:extLst>
          </p:cNvPr>
          <p:cNvSpPr txBox="1">
            <a:spLocks noGrp="1"/>
          </p:cNvSpPr>
          <p:nvPr>
            <p:ph type="title"/>
          </p:nvPr>
        </p:nvSpPr>
        <p:spPr>
          <a:xfrm>
            <a:off x="1165475" y="549649"/>
            <a:ext cx="6858000" cy="34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400" b="1" dirty="0"/>
              <a:t>WHO IS ACRA LENDING?</a:t>
            </a:r>
            <a:endParaRPr sz="2400" b="1" dirty="0"/>
          </a:p>
        </p:txBody>
      </p:sp>
      <p:cxnSp>
        <p:nvCxnSpPr>
          <p:cNvPr id="6" name="Straight Connector 5">
            <a:extLst>
              <a:ext uri="{FF2B5EF4-FFF2-40B4-BE49-F238E27FC236}">
                <a16:creationId xmlns:a16="http://schemas.microsoft.com/office/drawing/2014/main" id="{424B1D0F-3139-456C-A757-FC1EA8C4559B}"/>
              </a:ext>
            </a:extLst>
          </p:cNvPr>
          <p:cNvCxnSpPr/>
          <p:nvPr/>
        </p:nvCxnSpPr>
        <p:spPr>
          <a:xfrm>
            <a:off x="0" y="1016468"/>
            <a:ext cx="9144000" cy="0"/>
          </a:xfrm>
          <a:prstGeom prst="line">
            <a:avLst/>
          </a:prstGeom>
          <a:ln w="38100">
            <a:solidFill>
              <a:srgbClr val="8AB7E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C256C47-8AC2-86FB-E2B3-19880E8329CB}"/>
              </a:ext>
            </a:extLst>
          </p:cNvPr>
          <p:cNvSpPr/>
          <p:nvPr/>
        </p:nvSpPr>
        <p:spPr>
          <a:xfrm>
            <a:off x="1326912" y="1222440"/>
            <a:ext cx="1141280" cy="563765"/>
          </a:xfrm>
          <a:prstGeom prst="rect">
            <a:avLst/>
          </a:prstGeom>
          <a:noFill/>
          <a:ln w="9525">
            <a:solidFill>
              <a:srgbClr val="0033A1"/>
            </a:solid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 sz="800" dirty="0">
                <a:solidFill>
                  <a:srgbClr val="323E48"/>
                </a:solidFill>
                <a:latin typeface="+mj-lt"/>
                <a:ea typeface="Quicksand"/>
                <a:cs typeface="Quicksand"/>
                <a:sym typeface="Quicksand"/>
              </a:rPr>
              <a:t>CSC formed as a sister company to service for First Street Financial, Inc</a:t>
            </a:r>
          </a:p>
        </p:txBody>
      </p:sp>
      <p:sp>
        <p:nvSpPr>
          <p:cNvPr id="11" name="Rectangle 10">
            <a:extLst>
              <a:ext uri="{FF2B5EF4-FFF2-40B4-BE49-F238E27FC236}">
                <a16:creationId xmlns:a16="http://schemas.microsoft.com/office/drawing/2014/main" id="{2EC5E714-5ED1-FA5E-850B-F847BB480469}"/>
              </a:ext>
            </a:extLst>
          </p:cNvPr>
          <p:cNvSpPr/>
          <p:nvPr/>
        </p:nvSpPr>
        <p:spPr>
          <a:xfrm>
            <a:off x="2709970" y="1229822"/>
            <a:ext cx="1141280" cy="563765"/>
          </a:xfrm>
          <a:prstGeom prst="rect">
            <a:avLst/>
          </a:prstGeom>
          <a:noFill/>
          <a:ln w="9525">
            <a:solidFill>
              <a:srgbClr val="323E48"/>
            </a:solid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 sz="800" dirty="0">
                <a:solidFill>
                  <a:srgbClr val="323E48"/>
                </a:solidFill>
                <a:latin typeface="+mj-lt"/>
                <a:ea typeface="Quicksand"/>
                <a:cs typeface="Quicksand"/>
                <a:sym typeface="Quicksand"/>
              </a:rPr>
              <a:t>CSC re-enters the mortgage origination market, specializing in Non-QM loans</a:t>
            </a:r>
          </a:p>
        </p:txBody>
      </p:sp>
      <p:sp>
        <p:nvSpPr>
          <p:cNvPr id="13" name="Rectangle 12">
            <a:extLst>
              <a:ext uri="{FF2B5EF4-FFF2-40B4-BE49-F238E27FC236}">
                <a16:creationId xmlns:a16="http://schemas.microsoft.com/office/drawing/2014/main" id="{9F91B45C-F407-BAD3-6D70-D220273AF366}"/>
              </a:ext>
            </a:extLst>
          </p:cNvPr>
          <p:cNvSpPr/>
          <p:nvPr/>
        </p:nvSpPr>
        <p:spPr>
          <a:xfrm>
            <a:off x="4093028" y="1238093"/>
            <a:ext cx="1141280" cy="563765"/>
          </a:xfrm>
          <a:prstGeom prst="rect">
            <a:avLst/>
          </a:prstGeom>
          <a:noFill/>
          <a:ln w="9525">
            <a:solidFill>
              <a:srgbClr val="8AB7E9"/>
            </a:solid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 sz="800" dirty="0">
                <a:solidFill>
                  <a:srgbClr val="323E48"/>
                </a:solidFill>
                <a:latin typeface="+mj-lt"/>
                <a:ea typeface="Quicksand"/>
                <a:cs typeface="Quicksand"/>
                <a:sym typeface="Quicksand"/>
              </a:rPr>
              <a:t>Funds managed by HPS Partners purchased CSC</a:t>
            </a:r>
          </a:p>
        </p:txBody>
      </p:sp>
      <p:sp>
        <p:nvSpPr>
          <p:cNvPr id="18" name="Rectangle 17">
            <a:extLst>
              <a:ext uri="{FF2B5EF4-FFF2-40B4-BE49-F238E27FC236}">
                <a16:creationId xmlns:a16="http://schemas.microsoft.com/office/drawing/2014/main" id="{9A8E0B84-1508-2C19-5F61-730E95384BF3}"/>
              </a:ext>
            </a:extLst>
          </p:cNvPr>
          <p:cNvSpPr/>
          <p:nvPr/>
        </p:nvSpPr>
        <p:spPr>
          <a:xfrm>
            <a:off x="5476086" y="1250044"/>
            <a:ext cx="1141280" cy="563765"/>
          </a:xfrm>
          <a:prstGeom prst="rect">
            <a:avLst/>
          </a:prstGeom>
          <a:noFill/>
          <a:ln w="9525">
            <a:solidFill>
              <a:srgbClr val="0033A1"/>
            </a:solid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 sz="800" dirty="0">
                <a:solidFill>
                  <a:srgbClr val="323E48"/>
                </a:solidFill>
                <a:latin typeface="+mj-lt"/>
                <a:ea typeface="Quicksand"/>
                <a:cs typeface="Quicksand"/>
                <a:sym typeface="Quicksand"/>
              </a:rPr>
              <a:t>CSC rebranded to Acra Lending</a:t>
            </a:r>
          </a:p>
        </p:txBody>
      </p:sp>
      <p:sp>
        <p:nvSpPr>
          <p:cNvPr id="19" name="Rectangle 18">
            <a:extLst>
              <a:ext uri="{FF2B5EF4-FFF2-40B4-BE49-F238E27FC236}">
                <a16:creationId xmlns:a16="http://schemas.microsoft.com/office/drawing/2014/main" id="{BF651C6B-0584-2045-6A7F-C59B9E7B66B9}"/>
              </a:ext>
            </a:extLst>
          </p:cNvPr>
          <p:cNvSpPr/>
          <p:nvPr/>
        </p:nvSpPr>
        <p:spPr>
          <a:xfrm>
            <a:off x="6858575" y="1250043"/>
            <a:ext cx="1141280" cy="563765"/>
          </a:xfrm>
          <a:prstGeom prst="rect">
            <a:avLst/>
          </a:prstGeom>
          <a:noFill/>
          <a:ln w="9525">
            <a:solidFill>
              <a:srgbClr val="323E48"/>
            </a:solid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 sz="800" dirty="0">
                <a:solidFill>
                  <a:srgbClr val="323E48"/>
                </a:solidFill>
                <a:latin typeface="+mj-lt"/>
                <a:ea typeface="Quicksand"/>
                <a:cs typeface="Quicksand"/>
                <a:sym typeface="Quicksand"/>
              </a:rPr>
              <a:t>Exceeds $10B in Fundings</a:t>
            </a:r>
          </a:p>
        </p:txBody>
      </p:sp>
      <p:cxnSp>
        <p:nvCxnSpPr>
          <p:cNvPr id="20" name="Straight Arrow Connector 19">
            <a:extLst>
              <a:ext uri="{FF2B5EF4-FFF2-40B4-BE49-F238E27FC236}">
                <a16:creationId xmlns:a16="http://schemas.microsoft.com/office/drawing/2014/main" id="{0B35FD00-7B2B-D666-607A-611E3367AF08}"/>
              </a:ext>
            </a:extLst>
          </p:cNvPr>
          <p:cNvCxnSpPr>
            <a:cxnSpLocks/>
          </p:cNvCxnSpPr>
          <p:nvPr/>
        </p:nvCxnSpPr>
        <p:spPr>
          <a:xfrm>
            <a:off x="1897552" y="1877537"/>
            <a:ext cx="110003" cy="5156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C456265-7F1F-2EA6-5023-B08218A99A27}"/>
              </a:ext>
            </a:extLst>
          </p:cNvPr>
          <p:cNvCxnSpPr>
            <a:cxnSpLocks/>
          </p:cNvCxnSpPr>
          <p:nvPr/>
        </p:nvCxnSpPr>
        <p:spPr>
          <a:xfrm>
            <a:off x="3225608" y="1877537"/>
            <a:ext cx="110003" cy="515639"/>
          </a:xfrm>
          <a:prstGeom prst="straightConnector1">
            <a:avLst/>
          </a:prstGeom>
          <a:ln w="38100">
            <a:solidFill>
              <a:srgbClr val="323E48"/>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926E020-3671-4E9C-A816-5EB753DFE3AB}"/>
              </a:ext>
            </a:extLst>
          </p:cNvPr>
          <p:cNvCxnSpPr>
            <a:cxnSpLocks/>
          </p:cNvCxnSpPr>
          <p:nvPr/>
        </p:nvCxnSpPr>
        <p:spPr>
          <a:xfrm>
            <a:off x="4663668" y="1867224"/>
            <a:ext cx="110003" cy="515639"/>
          </a:xfrm>
          <a:prstGeom prst="straightConnector1">
            <a:avLst/>
          </a:prstGeom>
          <a:ln w="38100">
            <a:solidFill>
              <a:srgbClr val="8AB7E9"/>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B1F75F6-51E8-F8DC-4D20-6CA13D80274A}"/>
              </a:ext>
            </a:extLst>
          </p:cNvPr>
          <p:cNvCxnSpPr>
            <a:cxnSpLocks/>
          </p:cNvCxnSpPr>
          <p:nvPr/>
        </p:nvCxnSpPr>
        <p:spPr>
          <a:xfrm>
            <a:off x="6046726" y="1877537"/>
            <a:ext cx="110003" cy="5156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2C98777-23A9-8E57-94D2-CD1DF8A460E5}"/>
              </a:ext>
            </a:extLst>
          </p:cNvPr>
          <p:cNvCxnSpPr>
            <a:cxnSpLocks/>
          </p:cNvCxnSpPr>
          <p:nvPr/>
        </p:nvCxnSpPr>
        <p:spPr>
          <a:xfrm>
            <a:off x="7429784" y="1877537"/>
            <a:ext cx="110003" cy="515639"/>
          </a:xfrm>
          <a:prstGeom prst="straightConnector1">
            <a:avLst/>
          </a:prstGeom>
          <a:ln w="38100">
            <a:solidFill>
              <a:srgbClr val="323E48"/>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3BA1D966-BA64-685F-F185-62A7E457E169}"/>
              </a:ext>
            </a:extLst>
          </p:cNvPr>
          <p:cNvSpPr/>
          <p:nvPr/>
        </p:nvSpPr>
        <p:spPr>
          <a:xfrm>
            <a:off x="1259936" y="1136630"/>
            <a:ext cx="134484" cy="1458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2B00376D-172A-EA6B-C515-560DCD74CA60}"/>
              </a:ext>
            </a:extLst>
          </p:cNvPr>
          <p:cNvSpPr/>
          <p:nvPr/>
        </p:nvSpPr>
        <p:spPr>
          <a:xfrm>
            <a:off x="2642159" y="1149510"/>
            <a:ext cx="134484" cy="145859"/>
          </a:xfrm>
          <a:prstGeom prst="ellipse">
            <a:avLst/>
          </a:prstGeom>
          <a:solidFill>
            <a:srgbClr val="32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A49B9E9-2272-29FC-DE8B-D725048D13A4}"/>
              </a:ext>
            </a:extLst>
          </p:cNvPr>
          <p:cNvSpPr/>
          <p:nvPr/>
        </p:nvSpPr>
        <p:spPr>
          <a:xfrm>
            <a:off x="4026886" y="1156892"/>
            <a:ext cx="134484" cy="145859"/>
          </a:xfrm>
          <a:prstGeom prst="ellipse">
            <a:avLst/>
          </a:prstGeom>
          <a:solidFill>
            <a:srgbClr val="8AB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F7F7D49B-3B32-76B4-4E90-EC1585529278}"/>
              </a:ext>
            </a:extLst>
          </p:cNvPr>
          <p:cNvSpPr/>
          <p:nvPr/>
        </p:nvSpPr>
        <p:spPr>
          <a:xfrm>
            <a:off x="5406606" y="1148224"/>
            <a:ext cx="134484" cy="1458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6B51CA82-5969-8775-BB9D-A3295C88B737}"/>
              </a:ext>
            </a:extLst>
          </p:cNvPr>
          <p:cNvSpPr/>
          <p:nvPr/>
        </p:nvSpPr>
        <p:spPr>
          <a:xfrm>
            <a:off x="6791333" y="1156892"/>
            <a:ext cx="134484" cy="145859"/>
          </a:xfrm>
          <a:prstGeom prst="ellipse">
            <a:avLst/>
          </a:prstGeom>
          <a:solidFill>
            <a:srgbClr val="32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EA28C7A7-3317-547A-DC62-F9B2C72D4F01}"/>
              </a:ext>
            </a:extLst>
          </p:cNvPr>
          <p:cNvGrpSpPr/>
          <p:nvPr/>
        </p:nvGrpSpPr>
        <p:grpSpPr>
          <a:xfrm>
            <a:off x="1274704" y="2460615"/>
            <a:ext cx="1560104" cy="624041"/>
            <a:chOff x="1752" y="416259"/>
            <a:chExt cx="1560104" cy="624041"/>
          </a:xfrm>
        </p:grpSpPr>
        <p:sp>
          <p:nvSpPr>
            <p:cNvPr id="327" name="Arrow: Chevron 326">
              <a:extLst>
                <a:ext uri="{FF2B5EF4-FFF2-40B4-BE49-F238E27FC236}">
                  <a16:creationId xmlns:a16="http://schemas.microsoft.com/office/drawing/2014/main" id="{1E7BCBCE-1018-188C-F950-3FD2431598E6}"/>
                </a:ext>
              </a:extLst>
            </p:cNvPr>
            <p:cNvSpPr/>
            <p:nvPr/>
          </p:nvSpPr>
          <p:spPr>
            <a:xfrm>
              <a:off x="1752" y="416259"/>
              <a:ext cx="1560104" cy="624041"/>
            </a:xfrm>
            <a:prstGeom prst="chevron">
              <a:avLst/>
            </a:prstGeom>
            <a:solidFill>
              <a:srgbClr val="0033A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28" name="Arrow: Chevron 4">
              <a:extLst>
                <a:ext uri="{FF2B5EF4-FFF2-40B4-BE49-F238E27FC236}">
                  <a16:creationId xmlns:a16="http://schemas.microsoft.com/office/drawing/2014/main" id="{24705956-A9B3-D468-BC3D-0596243166E9}"/>
                </a:ext>
              </a:extLst>
            </p:cNvPr>
            <p:cNvSpPr txBox="1"/>
            <p:nvPr/>
          </p:nvSpPr>
          <p:spPr>
            <a:xfrm>
              <a:off x="313773" y="416259"/>
              <a:ext cx="936063" cy="6240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2003</a:t>
              </a:r>
            </a:p>
          </p:txBody>
        </p:sp>
      </p:grpSp>
      <p:grpSp>
        <p:nvGrpSpPr>
          <p:cNvPr id="59" name="Group 58">
            <a:extLst>
              <a:ext uri="{FF2B5EF4-FFF2-40B4-BE49-F238E27FC236}">
                <a16:creationId xmlns:a16="http://schemas.microsoft.com/office/drawing/2014/main" id="{FDEF36B5-9115-F6E5-4EC8-F5D4049B259A}"/>
              </a:ext>
            </a:extLst>
          </p:cNvPr>
          <p:cNvGrpSpPr/>
          <p:nvPr/>
        </p:nvGrpSpPr>
        <p:grpSpPr>
          <a:xfrm>
            <a:off x="2678799" y="2460615"/>
            <a:ext cx="1560104" cy="624041"/>
            <a:chOff x="1405847" y="416259"/>
            <a:chExt cx="1560104" cy="624041"/>
          </a:xfrm>
        </p:grpSpPr>
        <p:sp>
          <p:nvSpPr>
            <p:cNvPr id="325" name="Arrow: Chevron 324">
              <a:extLst>
                <a:ext uri="{FF2B5EF4-FFF2-40B4-BE49-F238E27FC236}">
                  <a16:creationId xmlns:a16="http://schemas.microsoft.com/office/drawing/2014/main" id="{57AA582E-2766-5D95-A435-34B57D00EF46}"/>
                </a:ext>
              </a:extLst>
            </p:cNvPr>
            <p:cNvSpPr/>
            <p:nvPr/>
          </p:nvSpPr>
          <p:spPr>
            <a:xfrm>
              <a:off x="1405847" y="416259"/>
              <a:ext cx="1560104" cy="624041"/>
            </a:xfrm>
            <a:prstGeom prst="chevron">
              <a:avLst/>
            </a:prstGeom>
            <a:solidFill>
              <a:srgbClr val="323E4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26" name="Arrow: Chevron 6">
              <a:extLst>
                <a:ext uri="{FF2B5EF4-FFF2-40B4-BE49-F238E27FC236}">
                  <a16:creationId xmlns:a16="http://schemas.microsoft.com/office/drawing/2014/main" id="{81EDC2A6-AD68-05E9-1A39-9AA1B06F5BB6}"/>
                </a:ext>
              </a:extLst>
            </p:cNvPr>
            <p:cNvSpPr txBox="1"/>
            <p:nvPr/>
          </p:nvSpPr>
          <p:spPr>
            <a:xfrm>
              <a:off x="1717868" y="416259"/>
              <a:ext cx="936063" cy="6240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2013</a:t>
              </a:r>
            </a:p>
          </p:txBody>
        </p:sp>
      </p:grpSp>
      <p:grpSp>
        <p:nvGrpSpPr>
          <p:cNvPr id="60" name="Group 59">
            <a:extLst>
              <a:ext uri="{FF2B5EF4-FFF2-40B4-BE49-F238E27FC236}">
                <a16:creationId xmlns:a16="http://schemas.microsoft.com/office/drawing/2014/main" id="{24113DE8-D390-E60F-ACCC-9F16E7173B93}"/>
              </a:ext>
            </a:extLst>
          </p:cNvPr>
          <p:cNvGrpSpPr/>
          <p:nvPr/>
        </p:nvGrpSpPr>
        <p:grpSpPr>
          <a:xfrm>
            <a:off x="4082893" y="2460615"/>
            <a:ext cx="1560104" cy="624041"/>
            <a:chOff x="2809941" y="416259"/>
            <a:chExt cx="1560104" cy="624041"/>
          </a:xfrm>
        </p:grpSpPr>
        <p:sp>
          <p:nvSpPr>
            <p:cNvPr id="323" name="Arrow: Chevron 322">
              <a:extLst>
                <a:ext uri="{FF2B5EF4-FFF2-40B4-BE49-F238E27FC236}">
                  <a16:creationId xmlns:a16="http://schemas.microsoft.com/office/drawing/2014/main" id="{F72AD07C-E60C-1A4E-F270-572D8500D5CE}"/>
                </a:ext>
              </a:extLst>
            </p:cNvPr>
            <p:cNvSpPr/>
            <p:nvPr/>
          </p:nvSpPr>
          <p:spPr>
            <a:xfrm>
              <a:off x="2809941" y="416259"/>
              <a:ext cx="1560104" cy="624041"/>
            </a:xfrm>
            <a:prstGeom prst="chevron">
              <a:avLst/>
            </a:prstGeom>
            <a:solidFill>
              <a:srgbClr val="8AB7E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24" name="Arrow: Chevron 8">
              <a:extLst>
                <a:ext uri="{FF2B5EF4-FFF2-40B4-BE49-F238E27FC236}">
                  <a16:creationId xmlns:a16="http://schemas.microsoft.com/office/drawing/2014/main" id="{D07E17C5-80BE-9B79-A5A6-220A0CA6BB1A}"/>
                </a:ext>
              </a:extLst>
            </p:cNvPr>
            <p:cNvSpPr txBox="1"/>
            <p:nvPr/>
          </p:nvSpPr>
          <p:spPr>
            <a:xfrm>
              <a:off x="3121962" y="416259"/>
              <a:ext cx="936063" cy="6240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2020</a:t>
              </a:r>
            </a:p>
          </p:txBody>
        </p:sp>
      </p:grpSp>
      <p:grpSp>
        <p:nvGrpSpPr>
          <p:cNvPr id="61" name="Group 60">
            <a:extLst>
              <a:ext uri="{FF2B5EF4-FFF2-40B4-BE49-F238E27FC236}">
                <a16:creationId xmlns:a16="http://schemas.microsoft.com/office/drawing/2014/main" id="{B4FD67E1-4A19-51CD-48AF-0BD71E288179}"/>
              </a:ext>
            </a:extLst>
          </p:cNvPr>
          <p:cNvGrpSpPr/>
          <p:nvPr/>
        </p:nvGrpSpPr>
        <p:grpSpPr>
          <a:xfrm>
            <a:off x="5486987" y="2460615"/>
            <a:ext cx="1560104" cy="624041"/>
            <a:chOff x="4214035" y="416259"/>
            <a:chExt cx="1560104" cy="624041"/>
          </a:xfrm>
        </p:grpSpPr>
        <p:sp>
          <p:nvSpPr>
            <p:cNvPr id="321" name="Arrow: Chevron 320">
              <a:extLst>
                <a:ext uri="{FF2B5EF4-FFF2-40B4-BE49-F238E27FC236}">
                  <a16:creationId xmlns:a16="http://schemas.microsoft.com/office/drawing/2014/main" id="{F0D01FB0-BC40-203A-4BA7-C243779199DD}"/>
                </a:ext>
              </a:extLst>
            </p:cNvPr>
            <p:cNvSpPr/>
            <p:nvPr/>
          </p:nvSpPr>
          <p:spPr>
            <a:xfrm>
              <a:off x="4214035" y="416259"/>
              <a:ext cx="1560104" cy="624041"/>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22" name="Arrow: Chevron 10">
              <a:extLst>
                <a:ext uri="{FF2B5EF4-FFF2-40B4-BE49-F238E27FC236}">
                  <a16:creationId xmlns:a16="http://schemas.microsoft.com/office/drawing/2014/main" id="{5C88D62A-5CF5-5D56-A52B-B7DE833E10D6}"/>
                </a:ext>
              </a:extLst>
            </p:cNvPr>
            <p:cNvSpPr txBox="1"/>
            <p:nvPr/>
          </p:nvSpPr>
          <p:spPr>
            <a:xfrm>
              <a:off x="4526056" y="416259"/>
              <a:ext cx="936063" cy="6240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2021</a:t>
              </a:r>
            </a:p>
          </p:txBody>
        </p:sp>
      </p:grpSp>
      <p:grpSp>
        <p:nvGrpSpPr>
          <p:cNvPr id="62" name="Group 61">
            <a:extLst>
              <a:ext uri="{FF2B5EF4-FFF2-40B4-BE49-F238E27FC236}">
                <a16:creationId xmlns:a16="http://schemas.microsoft.com/office/drawing/2014/main" id="{7120988F-2D1F-69A5-1383-EB77E27EEC4E}"/>
              </a:ext>
            </a:extLst>
          </p:cNvPr>
          <p:cNvGrpSpPr/>
          <p:nvPr/>
        </p:nvGrpSpPr>
        <p:grpSpPr>
          <a:xfrm>
            <a:off x="6891082" y="2460615"/>
            <a:ext cx="1560104" cy="624041"/>
            <a:chOff x="5618130" y="416259"/>
            <a:chExt cx="1560104" cy="624041"/>
          </a:xfrm>
        </p:grpSpPr>
        <p:sp>
          <p:nvSpPr>
            <p:cNvPr id="63" name="Arrow: Chevron 62">
              <a:extLst>
                <a:ext uri="{FF2B5EF4-FFF2-40B4-BE49-F238E27FC236}">
                  <a16:creationId xmlns:a16="http://schemas.microsoft.com/office/drawing/2014/main" id="{E9F2500C-B009-EF7A-221F-2B8C5531686A}"/>
                </a:ext>
              </a:extLst>
            </p:cNvPr>
            <p:cNvSpPr/>
            <p:nvPr/>
          </p:nvSpPr>
          <p:spPr>
            <a:xfrm>
              <a:off x="5618130" y="416259"/>
              <a:ext cx="1560104" cy="624041"/>
            </a:xfrm>
            <a:prstGeom prst="chevron">
              <a:avLst/>
            </a:prstGeom>
            <a:solidFill>
              <a:srgbClr val="323E4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20" name="Arrow: Chevron 12">
              <a:extLst>
                <a:ext uri="{FF2B5EF4-FFF2-40B4-BE49-F238E27FC236}">
                  <a16:creationId xmlns:a16="http://schemas.microsoft.com/office/drawing/2014/main" id="{D5D50886-6088-7157-050D-3E2AB001A4DB}"/>
                </a:ext>
              </a:extLst>
            </p:cNvPr>
            <p:cNvSpPr txBox="1"/>
            <p:nvPr/>
          </p:nvSpPr>
          <p:spPr>
            <a:xfrm>
              <a:off x="5930151" y="416259"/>
              <a:ext cx="936063" cy="6240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2023</a:t>
              </a:r>
            </a:p>
          </p:txBody>
        </p:sp>
      </p:grpSp>
      <p:sp>
        <p:nvSpPr>
          <p:cNvPr id="329" name="Google Shape;147;p21">
            <a:extLst>
              <a:ext uri="{FF2B5EF4-FFF2-40B4-BE49-F238E27FC236}">
                <a16:creationId xmlns:a16="http://schemas.microsoft.com/office/drawing/2014/main" id="{44455FCA-6B5A-6CDA-961E-C64398095C6E}"/>
              </a:ext>
            </a:extLst>
          </p:cNvPr>
          <p:cNvSpPr txBox="1">
            <a:spLocks/>
          </p:cNvSpPr>
          <p:nvPr/>
        </p:nvSpPr>
        <p:spPr>
          <a:xfrm>
            <a:off x="1275142" y="3610304"/>
            <a:ext cx="1870667" cy="1029934"/>
          </a:xfrm>
          <a:prstGeom prst="rect">
            <a:avLst/>
          </a:prstGeom>
          <a:noFill/>
          <a:ln w="12700">
            <a:solidFill>
              <a:srgbClr val="0033A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F3F3F3"/>
              </a:buClr>
              <a:buSzPts val="3000"/>
              <a:buFont typeface="Quicksand"/>
              <a:buChar char="◦"/>
              <a:defRPr sz="3000" b="0" i="0" u="none" strike="noStrike" cap="none">
                <a:solidFill>
                  <a:srgbClr val="F3F3F3"/>
                </a:solidFill>
                <a:latin typeface="+mj-lt"/>
                <a:ea typeface="Quicksand"/>
                <a:cs typeface="Quicksand"/>
                <a:sym typeface="Quicksand"/>
              </a:defRPr>
            </a:lvl1pPr>
            <a:lvl2pPr marL="914400" marR="0" lvl="1" indent="-381000" algn="l" rtl="0">
              <a:lnSpc>
                <a:spcPct val="100000"/>
              </a:lnSpc>
              <a:spcBef>
                <a:spcPts val="0"/>
              </a:spcBef>
              <a:spcAft>
                <a:spcPts val="0"/>
              </a:spcAft>
              <a:buClr>
                <a:srgbClr val="F3F3F3"/>
              </a:buClr>
              <a:buSzPts val="2400"/>
              <a:buFont typeface="Quicksand"/>
              <a:buChar char="▫"/>
              <a:defRPr sz="2400" b="0" i="0" u="none" strike="noStrike" cap="none">
                <a:solidFill>
                  <a:srgbClr val="F3F3F3"/>
                </a:solidFill>
                <a:latin typeface="Quicksand"/>
                <a:ea typeface="Quicksand"/>
                <a:cs typeface="Quicksand"/>
                <a:sym typeface="Quicksand"/>
              </a:defRPr>
            </a:lvl2pPr>
            <a:lvl3pPr marL="1371600" marR="0" lvl="2" indent="-381000" algn="l" rtl="0">
              <a:lnSpc>
                <a:spcPct val="100000"/>
              </a:lnSpc>
              <a:spcBef>
                <a:spcPts val="0"/>
              </a:spcBef>
              <a:spcAft>
                <a:spcPts val="0"/>
              </a:spcAft>
              <a:buClr>
                <a:srgbClr val="F3F3F3"/>
              </a:buClr>
              <a:buSzPts val="2400"/>
              <a:buFont typeface="Quicksand"/>
              <a:buChar char="■"/>
              <a:defRPr sz="2400" b="0" i="0" u="none" strike="noStrike" cap="none">
                <a:solidFill>
                  <a:srgbClr val="F3F3F3"/>
                </a:solidFill>
                <a:latin typeface="Quicksand"/>
                <a:ea typeface="Quicksand"/>
                <a:cs typeface="Quicksand"/>
                <a:sym typeface="Quicksand"/>
              </a:defRPr>
            </a:lvl3pPr>
            <a:lvl4pPr marL="1828800" marR="0" lvl="3" indent="-342900" algn="l" rtl="0">
              <a:lnSpc>
                <a:spcPct val="100000"/>
              </a:lnSpc>
              <a:spcBef>
                <a:spcPts val="0"/>
              </a:spcBef>
              <a:spcAft>
                <a:spcPts val="0"/>
              </a:spcAft>
              <a:buClr>
                <a:srgbClr val="F3F3F3"/>
              </a:buClr>
              <a:buSzPts val="1800"/>
              <a:buFont typeface="Quicksand"/>
              <a:buChar char="●"/>
              <a:defRPr sz="1800" b="0" i="0" u="none" strike="noStrike" cap="none">
                <a:solidFill>
                  <a:srgbClr val="F3F3F3"/>
                </a:solidFill>
                <a:latin typeface="Quicksand"/>
                <a:ea typeface="Quicksand"/>
                <a:cs typeface="Quicksand"/>
                <a:sym typeface="Quicksand"/>
              </a:defRPr>
            </a:lvl4pPr>
            <a:lvl5pPr marL="2286000" marR="0" lvl="4" indent="-342900" algn="l" rtl="0">
              <a:lnSpc>
                <a:spcPct val="100000"/>
              </a:lnSpc>
              <a:spcBef>
                <a:spcPts val="0"/>
              </a:spcBef>
              <a:spcAft>
                <a:spcPts val="0"/>
              </a:spcAft>
              <a:buClr>
                <a:srgbClr val="F3F3F3"/>
              </a:buClr>
              <a:buSzPts val="1800"/>
              <a:buFont typeface="Quicksand"/>
              <a:buChar char="○"/>
              <a:defRPr sz="1800" b="0" i="0" u="none" strike="noStrike" cap="none">
                <a:solidFill>
                  <a:srgbClr val="F3F3F3"/>
                </a:solidFill>
                <a:latin typeface="Quicksand"/>
                <a:ea typeface="Quicksand"/>
                <a:cs typeface="Quicksand"/>
                <a:sym typeface="Quicksand"/>
              </a:defRPr>
            </a:lvl5pPr>
            <a:lvl6pPr marL="2743200" marR="0" lvl="5" indent="-342900" algn="l" rtl="0">
              <a:lnSpc>
                <a:spcPct val="100000"/>
              </a:lnSpc>
              <a:spcBef>
                <a:spcPts val="0"/>
              </a:spcBef>
              <a:spcAft>
                <a:spcPts val="0"/>
              </a:spcAft>
              <a:buClr>
                <a:srgbClr val="F3F3F3"/>
              </a:buClr>
              <a:buSzPts val="1800"/>
              <a:buFont typeface="Quicksand"/>
              <a:buChar char="■"/>
              <a:defRPr sz="1800" b="0" i="0" u="none" strike="noStrike" cap="none">
                <a:solidFill>
                  <a:srgbClr val="F3F3F3"/>
                </a:solidFill>
                <a:latin typeface="Quicksand"/>
                <a:ea typeface="Quicksand"/>
                <a:cs typeface="Quicksand"/>
                <a:sym typeface="Quicksand"/>
              </a:defRPr>
            </a:lvl6pPr>
            <a:lvl7pPr marL="3200400" marR="0" lvl="6" indent="-342900" algn="l" rtl="0">
              <a:lnSpc>
                <a:spcPct val="100000"/>
              </a:lnSpc>
              <a:spcBef>
                <a:spcPts val="0"/>
              </a:spcBef>
              <a:spcAft>
                <a:spcPts val="0"/>
              </a:spcAft>
              <a:buClr>
                <a:srgbClr val="F3F3F3"/>
              </a:buClr>
              <a:buSzPts val="1800"/>
              <a:buFont typeface="Quicksand"/>
              <a:buChar char="●"/>
              <a:defRPr sz="1800" b="0" i="0" u="none" strike="noStrike" cap="none">
                <a:solidFill>
                  <a:srgbClr val="F3F3F3"/>
                </a:solidFill>
                <a:latin typeface="Quicksand"/>
                <a:ea typeface="Quicksand"/>
                <a:cs typeface="Quicksand"/>
                <a:sym typeface="Quicksand"/>
              </a:defRPr>
            </a:lvl7pPr>
            <a:lvl8pPr marL="3657600" marR="0" lvl="7" indent="-342900" algn="l" rtl="0">
              <a:lnSpc>
                <a:spcPct val="100000"/>
              </a:lnSpc>
              <a:spcBef>
                <a:spcPts val="0"/>
              </a:spcBef>
              <a:spcAft>
                <a:spcPts val="0"/>
              </a:spcAft>
              <a:buClr>
                <a:srgbClr val="F3F3F3"/>
              </a:buClr>
              <a:buSzPts val="1800"/>
              <a:buFont typeface="Quicksand"/>
              <a:buChar char="○"/>
              <a:defRPr sz="1800" b="0" i="0" u="none" strike="noStrike" cap="none">
                <a:solidFill>
                  <a:srgbClr val="F3F3F3"/>
                </a:solidFill>
                <a:latin typeface="Quicksand"/>
                <a:ea typeface="Quicksand"/>
                <a:cs typeface="Quicksand"/>
                <a:sym typeface="Quicksand"/>
              </a:defRPr>
            </a:lvl8pPr>
            <a:lvl9pPr marL="4114800" marR="0" lvl="8" indent="-342900" algn="l" rtl="0">
              <a:lnSpc>
                <a:spcPct val="100000"/>
              </a:lnSpc>
              <a:spcBef>
                <a:spcPts val="0"/>
              </a:spcBef>
              <a:spcAft>
                <a:spcPts val="0"/>
              </a:spcAft>
              <a:buClr>
                <a:srgbClr val="F3F3F3"/>
              </a:buClr>
              <a:buSzPts val="1800"/>
              <a:buFont typeface="Quicksand"/>
              <a:buChar char="■"/>
              <a:defRPr sz="1800" b="0" i="0" u="none" strike="noStrike" cap="none">
                <a:solidFill>
                  <a:srgbClr val="F3F3F3"/>
                </a:solidFill>
                <a:latin typeface="Quicksand"/>
                <a:ea typeface="Quicksand"/>
                <a:cs typeface="Quicksand"/>
                <a:sym typeface="Quicksand"/>
              </a:defRPr>
            </a:lvl9pPr>
          </a:lstStyle>
          <a:p>
            <a:pPr marL="171450" lvl="1" indent="-171450">
              <a:spcBef>
                <a:spcPts val="200"/>
              </a:spcBef>
              <a:spcAft>
                <a:spcPts val="200"/>
              </a:spcAft>
              <a:buClr>
                <a:srgbClr val="8AB7E9"/>
              </a:buClr>
              <a:buSzPct val="130000"/>
              <a:buFont typeface="Wingdings" panose="05000000000000000000" pitchFamily="2" charset="2"/>
              <a:buChar char="§"/>
            </a:pPr>
            <a:r>
              <a:rPr lang="en-US" sz="800" dirty="0">
                <a:solidFill>
                  <a:srgbClr val="323E48"/>
                </a:solidFill>
                <a:latin typeface="+mn-lt"/>
                <a:ea typeface="Roboto Light" panose="02000000000000000000" pitchFamily="2" charset="0"/>
                <a:cs typeface="Arial" panose="020B0604020202020204" pitchFamily="34" charset="0"/>
              </a:rPr>
              <a:t>Leadership team made up of industry professionals with over 40+ years of experience</a:t>
            </a:r>
          </a:p>
          <a:p>
            <a:pPr marL="171450" lvl="1" indent="-171450">
              <a:spcBef>
                <a:spcPts val="200"/>
              </a:spcBef>
              <a:spcAft>
                <a:spcPts val="200"/>
              </a:spcAft>
              <a:buClr>
                <a:srgbClr val="8AB7E9"/>
              </a:buClr>
              <a:buSzPct val="130000"/>
              <a:buFont typeface="Wingdings" panose="05000000000000000000" pitchFamily="2" charset="2"/>
              <a:buChar char="§"/>
            </a:pPr>
            <a:r>
              <a:rPr lang="en-US" sz="800" dirty="0">
                <a:solidFill>
                  <a:srgbClr val="323E48"/>
                </a:solidFill>
                <a:latin typeface="+mn-lt"/>
                <a:ea typeface="Roboto Light" panose="02000000000000000000" pitchFamily="2" charset="0"/>
                <a:cs typeface="Arial" panose="020B0604020202020204" pitchFamily="34" charset="0"/>
              </a:rPr>
              <a:t>$10B+ in fundings to date</a:t>
            </a:r>
          </a:p>
          <a:p>
            <a:pPr marL="171450" lvl="1" indent="-171450">
              <a:spcBef>
                <a:spcPts val="200"/>
              </a:spcBef>
              <a:spcAft>
                <a:spcPts val="200"/>
              </a:spcAft>
              <a:buClr>
                <a:srgbClr val="8AB7E9"/>
              </a:buClr>
              <a:buSzPct val="130000"/>
              <a:buFont typeface="Wingdings" panose="05000000000000000000" pitchFamily="2" charset="2"/>
              <a:buChar char="§"/>
            </a:pPr>
            <a:r>
              <a:rPr lang="en-US" sz="800" dirty="0">
                <a:solidFill>
                  <a:srgbClr val="323E48"/>
                </a:solidFill>
                <a:latin typeface="+mn-lt"/>
                <a:ea typeface="Roboto Light" panose="02000000000000000000" pitchFamily="2" charset="0"/>
                <a:cs typeface="Arial" panose="020B0604020202020204" pitchFamily="34" charset="0"/>
              </a:rPr>
              <a:t>$5B+ servicing portfolio</a:t>
            </a:r>
          </a:p>
          <a:p>
            <a:pPr marL="171450" lvl="1" indent="-171450">
              <a:spcBef>
                <a:spcPts val="200"/>
              </a:spcBef>
              <a:spcAft>
                <a:spcPts val="200"/>
              </a:spcAft>
              <a:buClr>
                <a:srgbClr val="8AB7E9"/>
              </a:buClr>
              <a:buSzPct val="130000"/>
              <a:buFont typeface="Wingdings" panose="05000000000000000000" pitchFamily="2" charset="2"/>
              <a:buChar char="§"/>
            </a:pPr>
            <a:r>
              <a:rPr lang="en-US" sz="800" dirty="0">
                <a:solidFill>
                  <a:srgbClr val="323E48"/>
                </a:solidFill>
                <a:latin typeface="+mn-lt"/>
                <a:ea typeface="Roboto Light" panose="02000000000000000000" pitchFamily="2" charset="0"/>
                <a:cs typeface="Arial" panose="020B0604020202020204" pitchFamily="34" charset="0"/>
              </a:rPr>
              <a:t>Licensed in 40+ states</a:t>
            </a:r>
          </a:p>
        </p:txBody>
      </p:sp>
      <p:sp>
        <p:nvSpPr>
          <p:cNvPr id="330" name="TextBox 329">
            <a:extLst>
              <a:ext uri="{FF2B5EF4-FFF2-40B4-BE49-F238E27FC236}">
                <a16:creationId xmlns:a16="http://schemas.microsoft.com/office/drawing/2014/main" id="{C569CA82-0BEF-708E-6394-F46820A57195}"/>
              </a:ext>
            </a:extLst>
          </p:cNvPr>
          <p:cNvSpPr txBox="1"/>
          <p:nvPr/>
        </p:nvSpPr>
        <p:spPr>
          <a:xfrm>
            <a:off x="1275142" y="3368296"/>
            <a:ext cx="1870667" cy="230832"/>
          </a:xfrm>
          <a:prstGeom prst="rect">
            <a:avLst/>
          </a:prstGeom>
          <a:solidFill>
            <a:srgbClr val="0033A1"/>
          </a:solidFill>
          <a:ln w="12700">
            <a:solidFill>
              <a:srgbClr val="0033A1"/>
            </a:solidFill>
          </a:ln>
        </p:spPr>
        <p:txBody>
          <a:bodyPr wrap="square">
            <a:spAutoFit/>
          </a:bodyPr>
          <a:lstStyle/>
          <a:p>
            <a:pPr marL="0" lvl="0" indent="0" algn="ctr" rtl="0">
              <a:spcBef>
                <a:spcPts val="600"/>
              </a:spcBef>
              <a:spcAft>
                <a:spcPts val="0"/>
              </a:spcAft>
              <a:buClr>
                <a:schemeClr val="dk1"/>
              </a:buClr>
              <a:buSzPts val="1100"/>
              <a:buFont typeface="Arial"/>
              <a:buNone/>
            </a:pPr>
            <a:r>
              <a:rPr lang="en-US" sz="900" dirty="0">
                <a:solidFill>
                  <a:schemeClr val="bg1"/>
                </a:solidFill>
                <a:latin typeface="+mn-lt"/>
              </a:rPr>
              <a:t>KEY FACTS</a:t>
            </a:r>
          </a:p>
        </p:txBody>
      </p:sp>
      <p:sp>
        <p:nvSpPr>
          <p:cNvPr id="331" name="TextBox 330">
            <a:extLst>
              <a:ext uri="{FF2B5EF4-FFF2-40B4-BE49-F238E27FC236}">
                <a16:creationId xmlns:a16="http://schemas.microsoft.com/office/drawing/2014/main" id="{35F6C87E-5C1B-9469-E7D6-7DDD0CDDDD9F}"/>
              </a:ext>
            </a:extLst>
          </p:cNvPr>
          <p:cNvSpPr txBox="1"/>
          <p:nvPr/>
        </p:nvSpPr>
        <p:spPr>
          <a:xfrm>
            <a:off x="3473355" y="3372583"/>
            <a:ext cx="4976251" cy="230832"/>
          </a:xfrm>
          <a:prstGeom prst="rect">
            <a:avLst/>
          </a:prstGeom>
          <a:solidFill>
            <a:srgbClr val="0033A1"/>
          </a:solidFill>
          <a:ln w="12700">
            <a:solidFill>
              <a:srgbClr val="0033A1"/>
            </a:solidFill>
          </a:ln>
        </p:spPr>
        <p:txBody>
          <a:bodyPr wrap="square">
            <a:spAutoFit/>
          </a:bodyPr>
          <a:lstStyle/>
          <a:p>
            <a:pPr marL="0" lvl="0" indent="0" algn="ctr" rtl="0">
              <a:spcBef>
                <a:spcPts val="600"/>
              </a:spcBef>
              <a:spcAft>
                <a:spcPts val="0"/>
              </a:spcAft>
              <a:buClr>
                <a:schemeClr val="dk1"/>
              </a:buClr>
              <a:buSzPts val="1100"/>
              <a:buFont typeface="Arial"/>
              <a:buNone/>
            </a:pPr>
            <a:r>
              <a:rPr lang="en-US" sz="900" dirty="0">
                <a:solidFill>
                  <a:schemeClr val="bg1"/>
                </a:solidFill>
                <a:latin typeface="+mn-lt"/>
              </a:rPr>
              <a:t>LEADERSHIP</a:t>
            </a:r>
          </a:p>
        </p:txBody>
      </p:sp>
      <p:graphicFrame>
        <p:nvGraphicFramePr>
          <p:cNvPr id="332" name="Table 51">
            <a:extLst>
              <a:ext uri="{FF2B5EF4-FFF2-40B4-BE49-F238E27FC236}">
                <a16:creationId xmlns:a16="http://schemas.microsoft.com/office/drawing/2014/main" id="{5511C5F1-B917-C4B5-7A88-9E055E217C9C}"/>
              </a:ext>
            </a:extLst>
          </p:cNvPr>
          <p:cNvGraphicFramePr>
            <a:graphicFrameLocks noGrp="1"/>
          </p:cNvGraphicFramePr>
          <p:nvPr>
            <p:extLst>
              <p:ext uri="{D42A27DB-BD31-4B8C-83A1-F6EECF244321}">
                <p14:modId xmlns:p14="http://schemas.microsoft.com/office/powerpoint/2010/main" val="544739930"/>
              </p:ext>
            </p:extLst>
          </p:nvPr>
        </p:nvGraphicFramePr>
        <p:xfrm>
          <a:off x="3473354" y="3611979"/>
          <a:ext cx="4976250" cy="1028259"/>
        </p:xfrm>
        <a:graphic>
          <a:graphicData uri="http://schemas.openxmlformats.org/drawingml/2006/table">
            <a:tbl>
              <a:tblPr firstRow="1" bandRow="1">
                <a:tableStyleId>{8CE042EE-030E-48AD-AEE1-48DBF1C2F338}</a:tableStyleId>
              </a:tblPr>
              <a:tblGrid>
                <a:gridCol w="1658750">
                  <a:extLst>
                    <a:ext uri="{9D8B030D-6E8A-4147-A177-3AD203B41FA5}">
                      <a16:colId xmlns:a16="http://schemas.microsoft.com/office/drawing/2014/main" val="3349609489"/>
                    </a:ext>
                  </a:extLst>
                </a:gridCol>
                <a:gridCol w="1658750">
                  <a:extLst>
                    <a:ext uri="{9D8B030D-6E8A-4147-A177-3AD203B41FA5}">
                      <a16:colId xmlns:a16="http://schemas.microsoft.com/office/drawing/2014/main" val="1683106488"/>
                    </a:ext>
                  </a:extLst>
                </a:gridCol>
                <a:gridCol w="1658750">
                  <a:extLst>
                    <a:ext uri="{9D8B030D-6E8A-4147-A177-3AD203B41FA5}">
                      <a16:colId xmlns:a16="http://schemas.microsoft.com/office/drawing/2014/main" val="2975737969"/>
                    </a:ext>
                  </a:extLst>
                </a:gridCol>
              </a:tblGrid>
              <a:tr h="342753">
                <a:tc>
                  <a:txBody>
                    <a:bodyPr/>
                    <a:lstStyle/>
                    <a:p>
                      <a:pPr algn="ctr"/>
                      <a:r>
                        <a:rPr lang="en-US" sz="800" b="1" dirty="0">
                          <a:solidFill>
                            <a:srgbClr val="0033A1"/>
                          </a:solidFill>
                        </a:rPr>
                        <a:t>KEITH LIND</a:t>
                      </a:r>
                    </a:p>
                    <a:p>
                      <a:pPr algn="ctr"/>
                      <a:r>
                        <a:rPr lang="en-US" sz="800" dirty="0"/>
                        <a:t>CEO</a:t>
                      </a:r>
                    </a:p>
                  </a:txBody>
                  <a:tcPr>
                    <a:solidFill>
                      <a:schemeClr val="bg1">
                        <a:lumMod val="85000"/>
                      </a:schemeClr>
                    </a:solidFill>
                  </a:tcPr>
                </a:tc>
                <a:tc>
                  <a:txBody>
                    <a:bodyPr/>
                    <a:lstStyle/>
                    <a:p>
                      <a:pPr algn="ctr"/>
                      <a:r>
                        <a:rPr lang="en-US" sz="800" b="1" dirty="0">
                          <a:solidFill>
                            <a:srgbClr val="0033A1"/>
                          </a:solidFill>
                        </a:rPr>
                        <a:t>KYLE GUNDERLOCK</a:t>
                      </a:r>
                    </a:p>
                    <a:p>
                      <a:pPr algn="ctr"/>
                      <a:r>
                        <a:rPr lang="en-US" sz="800" dirty="0"/>
                        <a:t>President &amp; CRO</a:t>
                      </a:r>
                    </a:p>
                  </a:txBody>
                  <a:tcPr>
                    <a:solidFill>
                      <a:schemeClr val="bg1">
                        <a:lumMod val="85000"/>
                      </a:schemeClr>
                    </a:solidFill>
                  </a:tcPr>
                </a:tc>
                <a:tc>
                  <a:txBody>
                    <a:bodyPr/>
                    <a:lstStyle/>
                    <a:p>
                      <a:pPr algn="ctr"/>
                      <a:r>
                        <a:rPr lang="en-US" sz="800" b="1" dirty="0">
                          <a:solidFill>
                            <a:srgbClr val="0033A1"/>
                          </a:solidFill>
                        </a:rPr>
                        <a:t>MIKE KOVAR</a:t>
                      </a:r>
                    </a:p>
                    <a:p>
                      <a:pPr algn="ctr"/>
                      <a:r>
                        <a:rPr lang="en-US" sz="800" dirty="0"/>
                        <a:t>CFO &amp; Treasurer</a:t>
                      </a:r>
                    </a:p>
                  </a:txBody>
                  <a:tcPr>
                    <a:solidFill>
                      <a:schemeClr val="bg1">
                        <a:lumMod val="85000"/>
                      </a:schemeClr>
                    </a:solidFill>
                  </a:tcPr>
                </a:tc>
                <a:extLst>
                  <a:ext uri="{0D108BD9-81ED-4DB2-BD59-A6C34878D82A}">
                    <a16:rowId xmlns:a16="http://schemas.microsoft.com/office/drawing/2014/main" val="40095009"/>
                  </a:ext>
                </a:extLst>
              </a:tr>
              <a:tr h="342753">
                <a:tc>
                  <a:txBody>
                    <a:bodyPr/>
                    <a:lstStyle/>
                    <a:p>
                      <a:pPr algn="ctr"/>
                      <a:r>
                        <a:rPr lang="en-US" sz="800" b="1" dirty="0">
                          <a:solidFill>
                            <a:srgbClr val="0033A1"/>
                          </a:solidFill>
                        </a:rPr>
                        <a:t>GREGORY MEOLA</a:t>
                      </a:r>
                    </a:p>
                    <a:p>
                      <a:pPr algn="ctr"/>
                      <a:r>
                        <a:rPr lang="en-US" sz="800" dirty="0"/>
                        <a:t>Managing Director</a:t>
                      </a:r>
                    </a:p>
                  </a:txBody>
                  <a:tcPr>
                    <a:solidFill>
                      <a:schemeClr val="bg1">
                        <a:lumMod val="95000"/>
                      </a:schemeClr>
                    </a:solidFill>
                  </a:tcPr>
                </a:tc>
                <a:tc>
                  <a:txBody>
                    <a:bodyPr/>
                    <a:lstStyle/>
                    <a:p>
                      <a:pPr algn="ctr"/>
                      <a:r>
                        <a:rPr lang="en-US" sz="800" b="1" dirty="0">
                          <a:solidFill>
                            <a:srgbClr val="0033A1"/>
                          </a:solidFill>
                        </a:rPr>
                        <a:t>JEFFREY LEMIEUX</a:t>
                      </a:r>
                    </a:p>
                    <a:p>
                      <a:pPr algn="ctr"/>
                      <a:r>
                        <a:rPr lang="en-US" sz="800" dirty="0"/>
                        <a:t>Managing Director</a:t>
                      </a:r>
                    </a:p>
                  </a:txBody>
                  <a:tcPr>
                    <a:solidFill>
                      <a:schemeClr val="bg1">
                        <a:lumMod val="95000"/>
                      </a:schemeClr>
                    </a:solidFill>
                  </a:tcPr>
                </a:tc>
                <a:tc>
                  <a:txBody>
                    <a:bodyPr/>
                    <a:lstStyle/>
                    <a:p>
                      <a:pPr algn="ctr"/>
                      <a:r>
                        <a:rPr lang="en-US" sz="800" b="1" dirty="0">
                          <a:solidFill>
                            <a:srgbClr val="0033A1"/>
                          </a:solidFill>
                        </a:rPr>
                        <a:t>CRAIG TIMMINS</a:t>
                      </a:r>
                    </a:p>
                    <a:p>
                      <a:pPr algn="ctr"/>
                      <a:r>
                        <a:rPr lang="en-US" sz="800" dirty="0"/>
                        <a:t>Managing Director</a:t>
                      </a:r>
                    </a:p>
                  </a:txBody>
                  <a:tcPr>
                    <a:solidFill>
                      <a:schemeClr val="bg1">
                        <a:lumMod val="95000"/>
                      </a:schemeClr>
                    </a:solidFill>
                  </a:tcPr>
                </a:tc>
                <a:extLst>
                  <a:ext uri="{0D108BD9-81ED-4DB2-BD59-A6C34878D82A}">
                    <a16:rowId xmlns:a16="http://schemas.microsoft.com/office/drawing/2014/main" val="4236281871"/>
                  </a:ext>
                </a:extLst>
              </a:tr>
              <a:tr h="342753">
                <a:tc>
                  <a:txBody>
                    <a:bodyPr/>
                    <a:lstStyle/>
                    <a:p>
                      <a:pPr algn="ctr"/>
                      <a:r>
                        <a:rPr lang="en-US" sz="800" b="1" dirty="0">
                          <a:solidFill>
                            <a:srgbClr val="0033A1"/>
                          </a:solidFill>
                        </a:rPr>
                        <a:t>ERIC FRIEDMAN</a:t>
                      </a:r>
                    </a:p>
                    <a:p>
                      <a:pPr algn="ctr"/>
                      <a:r>
                        <a:rPr lang="en-US" sz="800" dirty="0"/>
                        <a:t>Managing Director</a:t>
                      </a:r>
                    </a:p>
                  </a:txBody>
                  <a:tcPr>
                    <a:solidFill>
                      <a:schemeClr val="bg1">
                        <a:lumMod val="85000"/>
                      </a:schemeClr>
                    </a:solidFill>
                  </a:tcPr>
                </a:tc>
                <a:tc>
                  <a:txBody>
                    <a:bodyPr/>
                    <a:lstStyle/>
                    <a:p>
                      <a:pPr algn="ctr"/>
                      <a:r>
                        <a:rPr lang="en-US" sz="800" b="1" dirty="0">
                          <a:solidFill>
                            <a:srgbClr val="0033A1"/>
                          </a:solidFill>
                        </a:rPr>
                        <a:t>SCOTT SPENCER</a:t>
                      </a:r>
                    </a:p>
                    <a:p>
                      <a:pPr algn="ctr"/>
                      <a:r>
                        <a:rPr lang="en-US" sz="800" dirty="0"/>
                        <a:t>Manager Director</a:t>
                      </a:r>
                    </a:p>
                  </a:txBody>
                  <a:tcPr>
                    <a:solidFill>
                      <a:schemeClr val="bg1">
                        <a:lumMod val="85000"/>
                      </a:schemeClr>
                    </a:solidFill>
                  </a:tcPr>
                </a:tc>
                <a:tc>
                  <a:txBody>
                    <a:bodyPr/>
                    <a:lstStyle/>
                    <a:p>
                      <a:pPr algn="ctr"/>
                      <a:r>
                        <a:rPr lang="en-US" sz="800" b="1" dirty="0">
                          <a:solidFill>
                            <a:srgbClr val="0033A1"/>
                          </a:solidFill>
                        </a:rPr>
                        <a:t>ALICE BOUTWELL</a:t>
                      </a:r>
                    </a:p>
                    <a:p>
                      <a:pPr algn="ctr"/>
                      <a:r>
                        <a:rPr lang="en-US" sz="800" dirty="0"/>
                        <a:t>Managing Director</a:t>
                      </a:r>
                    </a:p>
                  </a:txBody>
                  <a:tcPr>
                    <a:solidFill>
                      <a:schemeClr val="bg1">
                        <a:lumMod val="85000"/>
                      </a:schemeClr>
                    </a:solidFill>
                  </a:tcPr>
                </a:tc>
                <a:extLst>
                  <a:ext uri="{0D108BD9-81ED-4DB2-BD59-A6C34878D82A}">
                    <a16:rowId xmlns:a16="http://schemas.microsoft.com/office/drawing/2014/main" val="3576790303"/>
                  </a:ext>
                </a:extLst>
              </a:tr>
            </a:tbl>
          </a:graphicData>
        </a:graphic>
      </p:graphicFrame>
    </p:spTree>
    <p:extLst>
      <p:ext uri="{BB962C8B-B14F-4D97-AF65-F5344CB8AC3E}">
        <p14:creationId xmlns:p14="http://schemas.microsoft.com/office/powerpoint/2010/main" val="1050358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5" name="Google Shape;365;p38"/>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latin typeface="+mj-lt"/>
              </a:rPr>
              <a:t>6</a:t>
            </a:fld>
            <a:endParaRPr>
              <a:latin typeface="+mj-lt"/>
            </a:endParaRPr>
          </a:p>
        </p:txBody>
      </p:sp>
      <p:sp>
        <p:nvSpPr>
          <p:cNvPr id="43" name="Google Shape;129;p19">
            <a:extLst>
              <a:ext uri="{FF2B5EF4-FFF2-40B4-BE49-F238E27FC236}">
                <a16:creationId xmlns:a16="http://schemas.microsoft.com/office/drawing/2014/main" id="{05AF2E4A-3B84-4C6F-B161-282531CB8BD1}"/>
              </a:ext>
            </a:extLst>
          </p:cNvPr>
          <p:cNvSpPr txBox="1">
            <a:spLocks noGrp="1"/>
          </p:cNvSpPr>
          <p:nvPr>
            <p:ph type="title"/>
          </p:nvPr>
        </p:nvSpPr>
        <p:spPr>
          <a:xfrm>
            <a:off x="1165475" y="549649"/>
            <a:ext cx="6858000" cy="34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400" b="1" dirty="0"/>
              <a:t>WHO IS ACRA LENDING?</a:t>
            </a:r>
            <a:endParaRPr sz="2400" b="1" dirty="0"/>
          </a:p>
        </p:txBody>
      </p:sp>
      <p:sp>
        <p:nvSpPr>
          <p:cNvPr id="2" name="Google Shape;146;p21">
            <a:extLst>
              <a:ext uri="{FF2B5EF4-FFF2-40B4-BE49-F238E27FC236}">
                <a16:creationId xmlns:a16="http://schemas.microsoft.com/office/drawing/2014/main" id="{97B26EAE-9DC3-37E0-3DD2-C00FCBB5E630}"/>
              </a:ext>
            </a:extLst>
          </p:cNvPr>
          <p:cNvSpPr txBox="1">
            <a:spLocks/>
          </p:cNvSpPr>
          <p:nvPr/>
        </p:nvSpPr>
        <p:spPr>
          <a:xfrm>
            <a:off x="1032997" y="1126615"/>
            <a:ext cx="7416609" cy="362551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mj-lt"/>
                <a:ea typeface="Quicksand"/>
                <a:cs typeface="Quicksand"/>
                <a:sym typeface="Quicksand"/>
              </a:defRPr>
            </a:lvl1pPr>
            <a:lvl2pPr marR="0" lvl="1"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2pPr>
            <a:lvl3pPr marR="0" lvl="2"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3pPr>
            <a:lvl4pPr marR="0" lvl="3"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4pPr>
            <a:lvl5pPr marR="0" lvl="4"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5pPr>
            <a:lvl6pPr marR="0" lvl="5"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6pPr>
            <a:lvl7pPr marR="0" lvl="6"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7pPr>
            <a:lvl8pPr marR="0" lvl="7"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8pPr>
            <a:lvl9pPr marR="0" lvl="8"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9pPr>
          </a:lstStyle>
          <a:p>
            <a:pPr marL="285750" indent="-285750">
              <a:spcBef>
                <a:spcPts val="600"/>
              </a:spcBef>
              <a:spcAft>
                <a:spcPts val="600"/>
              </a:spcAft>
              <a:buClr>
                <a:srgbClr val="8AB7E9"/>
              </a:buClr>
              <a:buSzPct val="130000"/>
              <a:buFont typeface="Wingdings" panose="05000000000000000000" pitchFamily="2" charset="2"/>
              <a:buChar char="§"/>
            </a:pPr>
            <a:r>
              <a:rPr lang="en-US" sz="1400" dirty="0">
                <a:solidFill>
                  <a:schemeClr val="tx2">
                    <a:lumMod val="25000"/>
                  </a:schemeClr>
                </a:solidFill>
                <a:latin typeface="+mn-lt"/>
              </a:rPr>
              <a:t>Acra Lending is a dba of Citadel Servicing Corporation which was acquired by a large equity firm in February 2020</a:t>
            </a:r>
          </a:p>
          <a:p>
            <a:pPr marL="285750" indent="-285750">
              <a:spcBef>
                <a:spcPts val="600"/>
              </a:spcBef>
              <a:spcAft>
                <a:spcPts val="600"/>
              </a:spcAft>
              <a:buClr>
                <a:srgbClr val="8AB7E9"/>
              </a:buClr>
              <a:buSzPct val="130000"/>
              <a:buFont typeface="Wingdings" panose="05000000000000000000" pitchFamily="2" charset="2"/>
              <a:buChar char="§"/>
            </a:pPr>
            <a:r>
              <a:rPr lang="en-US" sz="1400" dirty="0">
                <a:solidFill>
                  <a:schemeClr val="tx2">
                    <a:lumMod val="25000"/>
                  </a:schemeClr>
                </a:solidFill>
                <a:latin typeface="+mn-lt"/>
              </a:rPr>
              <a:t>CEO, Keith Lind is a tenured trader of structed credit including ABS and mortgage assets</a:t>
            </a:r>
          </a:p>
          <a:p>
            <a:pPr marL="285750" indent="-285750">
              <a:spcBef>
                <a:spcPts val="600"/>
              </a:spcBef>
              <a:spcAft>
                <a:spcPts val="600"/>
              </a:spcAft>
              <a:buClr>
                <a:srgbClr val="8AB7E9"/>
              </a:buClr>
              <a:buSzPct val="130000"/>
              <a:buFont typeface="Wingdings" panose="05000000000000000000" pitchFamily="2" charset="2"/>
              <a:buChar char="§"/>
            </a:pPr>
            <a:r>
              <a:rPr lang="en-US" sz="1400" dirty="0">
                <a:solidFill>
                  <a:schemeClr val="tx2">
                    <a:lumMod val="25000"/>
                  </a:schemeClr>
                </a:solidFill>
                <a:latin typeface="+mn-lt"/>
              </a:rPr>
              <a:t>Acra’s leadership and institutional ownership has enabled the company to maintain liquidity through the challenging 2022 &amp; 2023 market</a:t>
            </a:r>
          </a:p>
          <a:p>
            <a:pPr marL="285750" lvl="4" indent="-285750">
              <a:spcBef>
                <a:spcPts val="600"/>
              </a:spcBef>
              <a:spcAft>
                <a:spcPts val="600"/>
              </a:spcAft>
              <a:buClr>
                <a:srgbClr val="8AB7E9"/>
              </a:buClr>
              <a:buSzPct val="110000"/>
              <a:buFont typeface="Courier New" panose="02070309020205020404" pitchFamily="49" charset="0"/>
              <a:buChar char="o"/>
            </a:pPr>
            <a:r>
              <a:rPr lang="en-US" sz="1200" i="1" dirty="0">
                <a:solidFill>
                  <a:schemeClr val="tx2">
                    <a:lumMod val="25000"/>
                  </a:schemeClr>
                </a:solidFill>
                <a:latin typeface="+mn-lt"/>
              </a:rPr>
              <a:t>$1B+ in financing facilities with 7 providers</a:t>
            </a:r>
          </a:p>
          <a:p>
            <a:pPr marL="285750" lvl="3" indent="-285750">
              <a:spcBef>
                <a:spcPts val="600"/>
              </a:spcBef>
              <a:spcAft>
                <a:spcPts val="600"/>
              </a:spcAft>
              <a:buClr>
                <a:srgbClr val="8AB7E9"/>
              </a:buClr>
              <a:buSzPct val="110000"/>
              <a:buFont typeface="Courier New" panose="02070309020205020404" pitchFamily="49" charset="0"/>
              <a:buChar char="o"/>
            </a:pPr>
            <a:r>
              <a:rPr lang="en-US" sz="1200" i="1" dirty="0">
                <a:solidFill>
                  <a:schemeClr val="tx2">
                    <a:lumMod val="25000"/>
                  </a:schemeClr>
                </a:solidFill>
                <a:latin typeface="+mn-lt"/>
              </a:rPr>
              <a:t>In excess of $60M of cash on it balance sheet</a:t>
            </a:r>
          </a:p>
          <a:p>
            <a:pPr marL="285750" lvl="3" indent="-285750">
              <a:spcBef>
                <a:spcPts val="600"/>
              </a:spcBef>
              <a:spcAft>
                <a:spcPts val="600"/>
              </a:spcAft>
              <a:buClr>
                <a:srgbClr val="8AB7E9"/>
              </a:buClr>
              <a:buSzPct val="110000"/>
              <a:buFont typeface="Courier New" panose="02070309020205020404" pitchFamily="49" charset="0"/>
              <a:buChar char="o"/>
            </a:pPr>
            <a:r>
              <a:rPr lang="en-US" sz="1200" i="1" dirty="0">
                <a:solidFill>
                  <a:schemeClr val="tx2">
                    <a:lumMod val="25000"/>
                  </a:schemeClr>
                </a:solidFill>
                <a:latin typeface="+mn-lt"/>
              </a:rPr>
              <a:t>Acra maintains the same cash position on its balance sheet as it did in Q4 2021</a:t>
            </a:r>
          </a:p>
          <a:p>
            <a:pPr marL="285750" indent="-285750">
              <a:spcBef>
                <a:spcPts val="600"/>
              </a:spcBef>
              <a:spcAft>
                <a:spcPts val="600"/>
              </a:spcAft>
              <a:buClr>
                <a:srgbClr val="8AB7E9"/>
              </a:buClr>
              <a:buSzPct val="130000"/>
              <a:buFont typeface="Wingdings" panose="05000000000000000000" pitchFamily="2" charset="2"/>
              <a:buChar char="§"/>
            </a:pPr>
            <a:r>
              <a:rPr lang="en-US" sz="1400" dirty="0">
                <a:solidFill>
                  <a:schemeClr val="tx2">
                    <a:lumMod val="25000"/>
                  </a:schemeClr>
                </a:solidFill>
                <a:latin typeface="+mn-lt"/>
              </a:rPr>
              <a:t>Why partner with Acra Lending? Acra offers originators and investors the opportunity to partner with the best capitalized private lender with the broadest loan program offering in the country </a:t>
            </a:r>
          </a:p>
        </p:txBody>
      </p:sp>
      <p:cxnSp>
        <p:nvCxnSpPr>
          <p:cNvPr id="6" name="Straight Connector 5">
            <a:extLst>
              <a:ext uri="{FF2B5EF4-FFF2-40B4-BE49-F238E27FC236}">
                <a16:creationId xmlns:a16="http://schemas.microsoft.com/office/drawing/2014/main" id="{4ED61EF2-7CED-442D-E00C-BFCB7EC3B158}"/>
              </a:ext>
            </a:extLst>
          </p:cNvPr>
          <p:cNvCxnSpPr/>
          <p:nvPr/>
        </p:nvCxnSpPr>
        <p:spPr>
          <a:xfrm>
            <a:off x="0" y="1016468"/>
            <a:ext cx="9144000" cy="0"/>
          </a:xfrm>
          <a:prstGeom prst="line">
            <a:avLst/>
          </a:prstGeom>
          <a:ln w="38100">
            <a:solidFill>
              <a:srgbClr val="8AB7E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0821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6" name="Google Shape;176;p25"/>
          <p:cNvSpPr txBox="1">
            <a:spLocks noGrp="1"/>
          </p:cNvSpPr>
          <p:nvPr>
            <p:ph type="title"/>
          </p:nvPr>
        </p:nvSpPr>
        <p:spPr>
          <a:xfrm>
            <a:off x="1165475" y="549649"/>
            <a:ext cx="7050270" cy="34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b="1" dirty="0"/>
              <a:t>NATIONAL PRESENCE WITH LOCAL SERVICE</a:t>
            </a:r>
            <a:endParaRPr sz="2400" b="1" dirty="0"/>
          </a:p>
        </p:txBody>
      </p:sp>
      <p:sp>
        <p:nvSpPr>
          <p:cNvPr id="196" name="Google Shape;196;p25"/>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pic>
        <p:nvPicPr>
          <p:cNvPr id="5" name="Picture 4" descr="Map&#10;&#10;Description automatically generated">
            <a:extLst>
              <a:ext uri="{FF2B5EF4-FFF2-40B4-BE49-F238E27FC236}">
                <a16:creationId xmlns:a16="http://schemas.microsoft.com/office/drawing/2014/main" id="{1C34425F-F0DF-9B87-CD98-8B1385DAF8AE}"/>
              </a:ext>
            </a:extLst>
          </p:cNvPr>
          <p:cNvPicPr>
            <a:picLocks noChangeAspect="1"/>
          </p:cNvPicPr>
          <p:nvPr/>
        </p:nvPicPr>
        <p:blipFill rotWithShape="1">
          <a:blip r:embed="rId3"/>
          <a:srcRect l="10599" t="22188" r="11484" b="22464"/>
          <a:stretch/>
        </p:blipFill>
        <p:spPr>
          <a:xfrm>
            <a:off x="1372766" y="913071"/>
            <a:ext cx="6486507" cy="4095679"/>
          </a:xfrm>
          <a:prstGeom prst="rect">
            <a:avLst/>
          </a:prstGeom>
        </p:spPr>
      </p:pic>
      <p:cxnSp>
        <p:nvCxnSpPr>
          <p:cNvPr id="4" name="Straight Connector 3">
            <a:extLst>
              <a:ext uri="{FF2B5EF4-FFF2-40B4-BE49-F238E27FC236}">
                <a16:creationId xmlns:a16="http://schemas.microsoft.com/office/drawing/2014/main" id="{38971D74-CEB6-3398-BDD8-9BC0B2FD7666}"/>
              </a:ext>
            </a:extLst>
          </p:cNvPr>
          <p:cNvCxnSpPr/>
          <p:nvPr/>
        </p:nvCxnSpPr>
        <p:spPr>
          <a:xfrm>
            <a:off x="0" y="1016468"/>
            <a:ext cx="9144000" cy="0"/>
          </a:xfrm>
          <a:prstGeom prst="line">
            <a:avLst/>
          </a:prstGeom>
          <a:ln w="38100">
            <a:solidFill>
              <a:srgbClr val="8AB7E9"/>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C12A51E-B3F8-B5CF-AFAA-4511E9A33258}"/>
              </a:ext>
            </a:extLst>
          </p:cNvPr>
          <p:cNvSpPr txBox="1"/>
          <p:nvPr/>
        </p:nvSpPr>
        <p:spPr>
          <a:xfrm>
            <a:off x="1195956" y="4803722"/>
            <a:ext cx="7447489" cy="261610"/>
          </a:xfrm>
          <a:prstGeom prst="rect">
            <a:avLst/>
          </a:prstGeom>
          <a:solidFill>
            <a:srgbClr val="0033A1"/>
          </a:solidFill>
          <a:ln w="12700">
            <a:solidFill>
              <a:srgbClr val="8AB7E9"/>
            </a:solidFill>
          </a:ln>
        </p:spPr>
        <p:txBody>
          <a:bodyPr wrap="square" anchor="ctr">
            <a:spAutoFit/>
          </a:bodyPr>
          <a:lstStyle/>
          <a:p>
            <a:pPr algn="ctr"/>
            <a:r>
              <a:rPr lang="en" sz="1100" dirty="0">
                <a:solidFill>
                  <a:schemeClr val="bg1"/>
                </a:solidFill>
              </a:rPr>
              <a:t>Ability to grow your business nationally. Business Purpose Loans in 32 states that do not require licensure</a:t>
            </a:r>
            <a:endParaRPr lang="en-US" sz="1100" dirty="0">
              <a:solidFill>
                <a:schemeClr val="bg1"/>
              </a:solidFill>
            </a:endParaRPr>
          </a:p>
        </p:txBody>
      </p:sp>
      <p:grpSp>
        <p:nvGrpSpPr>
          <p:cNvPr id="31" name="Google Shape;190;p25">
            <a:extLst>
              <a:ext uri="{FF2B5EF4-FFF2-40B4-BE49-F238E27FC236}">
                <a16:creationId xmlns:a16="http://schemas.microsoft.com/office/drawing/2014/main" id="{61251F9A-7A60-3FEB-C2E9-21FF05B8730F}"/>
              </a:ext>
            </a:extLst>
          </p:cNvPr>
          <p:cNvGrpSpPr/>
          <p:nvPr/>
        </p:nvGrpSpPr>
        <p:grpSpPr>
          <a:xfrm>
            <a:off x="6679819" y="3375595"/>
            <a:ext cx="80349" cy="212120"/>
            <a:chOff x="1532100" y="3453325"/>
            <a:chExt cx="121500" cy="340800"/>
          </a:xfrm>
          <a:solidFill>
            <a:schemeClr val="bg1"/>
          </a:solidFill>
        </p:grpSpPr>
        <p:sp>
          <p:nvSpPr>
            <p:cNvPr id="48" name="Google Shape;191;p25">
              <a:extLst>
                <a:ext uri="{FF2B5EF4-FFF2-40B4-BE49-F238E27FC236}">
                  <a16:creationId xmlns:a16="http://schemas.microsoft.com/office/drawing/2014/main" id="{7DEC06C2-8296-556B-32E9-A578048F8467}"/>
                </a:ext>
              </a:extLst>
            </p:cNvPr>
            <p:cNvSpPr/>
            <p:nvPr/>
          </p:nvSpPr>
          <p:spPr>
            <a:xfrm>
              <a:off x="1532100" y="3453325"/>
              <a:ext cx="121500" cy="121500"/>
            </a:xfrm>
            <a:prstGeom prst="ellipse">
              <a:avLst/>
            </a:prstGeom>
            <a:grpFill/>
            <a:ln w="12700" cap="flat" cmpd="sng">
              <a:solidFill>
                <a:srgbClr val="0033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 name="Google Shape;192;p25">
              <a:extLst>
                <a:ext uri="{FF2B5EF4-FFF2-40B4-BE49-F238E27FC236}">
                  <a16:creationId xmlns:a16="http://schemas.microsoft.com/office/drawing/2014/main" id="{95FF988A-D42B-B378-DDC1-0ADF54D1B949}"/>
                </a:ext>
              </a:extLst>
            </p:cNvPr>
            <p:cNvCxnSpPr>
              <a:stCxn id="48" idx="4"/>
            </p:cNvCxnSpPr>
            <p:nvPr/>
          </p:nvCxnSpPr>
          <p:spPr>
            <a:xfrm>
              <a:off x="1592850" y="3574825"/>
              <a:ext cx="0" cy="219300"/>
            </a:xfrm>
            <a:prstGeom prst="straightConnector1">
              <a:avLst/>
            </a:prstGeom>
            <a:grpFill/>
            <a:ln w="12700" cap="flat" cmpd="sng">
              <a:solidFill>
                <a:srgbClr val="0033A1"/>
              </a:solidFill>
              <a:prstDash val="solid"/>
              <a:round/>
              <a:headEnd type="none" w="sm" len="sm"/>
              <a:tailEnd type="oval" w="sm" len="sm"/>
            </a:ln>
          </p:spPr>
        </p:cxnSp>
      </p:grpSp>
      <p:sp>
        <p:nvSpPr>
          <p:cNvPr id="50" name="Arrow: Pentagon 49">
            <a:extLst>
              <a:ext uri="{FF2B5EF4-FFF2-40B4-BE49-F238E27FC236}">
                <a16:creationId xmlns:a16="http://schemas.microsoft.com/office/drawing/2014/main" id="{09D611E0-25C6-DF2E-0B57-47478AA0CFB0}"/>
              </a:ext>
            </a:extLst>
          </p:cNvPr>
          <p:cNvSpPr/>
          <p:nvPr/>
        </p:nvSpPr>
        <p:spPr>
          <a:xfrm>
            <a:off x="1670666" y="3092190"/>
            <a:ext cx="812205" cy="186785"/>
          </a:xfrm>
          <a:prstGeom prst="homePlate">
            <a:avLst/>
          </a:prstGeom>
          <a:solidFill>
            <a:srgbClr val="8AB7E9"/>
          </a:solidFill>
          <a:ln w="12700">
            <a:solidFill>
              <a:srgbClr val="0033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solidFill>
                  <a:schemeClr val="bg1"/>
                </a:solidFill>
              </a:rPr>
              <a:t>Corporate HQ in Orange County, CA</a:t>
            </a:r>
          </a:p>
        </p:txBody>
      </p:sp>
      <p:grpSp>
        <p:nvGrpSpPr>
          <p:cNvPr id="51" name="Google Shape;190;p25">
            <a:extLst>
              <a:ext uri="{FF2B5EF4-FFF2-40B4-BE49-F238E27FC236}">
                <a16:creationId xmlns:a16="http://schemas.microsoft.com/office/drawing/2014/main" id="{3B3797E3-6A30-029C-2DCE-1A23F446BE20}"/>
              </a:ext>
            </a:extLst>
          </p:cNvPr>
          <p:cNvGrpSpPr/>
          <p:nvPr/>
        </p:nvGrpSpPr>
        <p:grpSpPr>
          <a:xfrm>
            <a:off x="2482742" y="2948868"/>
            <a:ext cx="79754" cy="235971"/>
            <a:chOff x="1532100" y="3453325"/>
            <a:chExt cx="121500" cy="340800"/>
          </a:xfrm>
          <a:solidFill>
            <a:schemeClr val="bg1"/>
          </a:solidFill>
        </p:grpSpPr>
        <p:sp>
          <p:nvSpPr>
            <p:cNvPr id="52" name="Google Shape;191;p25">
              <a:extLst>
                <a:ext uri="{FF2B5EF4-FFF2-40B4-BE49-F238E27FC236}">
                  <a16:creationId xmlns:a16="http://schemas.microsoft.com/office/drawing/2014/main" id="{A7501B1D-C838-D57B-B600-CDE80DE7B784}"/>
                </a:ext>
              </a:extLst>
            </p:cNvPr>
            <p:cNvSpPr/>
            <p:nvPr/>
          </p:nvSpPr>
          <p:spPr>
            <a:xfrm>
              <a:off x="1532100" y="3453325"/>
              <a:ext cx="121500" cy="121500"/>
            </a:xfrm>
            <a:prstGeom prst="ellipse">
              <a:avLst/>
            </a:prstGeom>
            <a:grpFill/>
            <a:ln w="12700" cap="flat" cmpd="sng">
              <a:solidFill>
                <a:srgbClr val="0033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3" name="Google Shape;192;p25">
              <a:extLst>
                <a:ext uri="{FF2B5EF4-FFF2-40B4-BE49-F238E27FC236}">
                  <a16:creationId xmlns:a16="http://schemas.microsoft.com/office/drawing/2014/main" id="{583ACF99-1015-14D4-9328-D9D55103F04C}"/>
                </a:ext>
              </a:extLst>
            </p:cNvPr>
            <p:cNvCxnSpPr>
              <a:stCxn id="52" idx="4"/>
            </p:cNvCxnSpPr>
            <p:nvPr/>
          </p:nvCxnSpPr>
          <p:spPr>
            <a:xfrm>
              <a:off x="1592850" y="3574825"/>
              <a:ext cx="0" cy="219300"/>
            </a:xfrm>
            <a:prstGeom prst="straightConnector1">
              <a:avLst/>
            </a:prstGeom>
            <a:grpFill/>
            <a:ln w="12700" cap="flat" cmpd="sng">
              <a:solidFill>
                <a:srgbClr val="0033A1"/>
              </a:solidFill>
              <a:prstDash val="solid"/>
              <a:round/>
              <a:headEnd type="none" w="sm" len="sm"/>
              <a:tailEnd type="oval" w="sm" len="sm"/>
            </a:ln>
          </p:spPr>
        </p:cxnSp>
      </p:grpSp>
      <p:sp>
        <p:nvSpPr>
          <p:cNvPr id="54" name="Arrow: Pentagon 53">
            <a:extLst>
              <a:ext uri="{FF2B5EF4-FFF2-40B4-BE49-F238E27FC236}">
                <a16:creationId xmlns:a16="http://schemas.microsoft.com/office/drawing/2014/main" id="{3C2D6CA6-64C8-32E2-7A80-F18975F58556}"/>
              </a:ext>
            </a:extLst>
          </p:cNvPr>
          <p:cNvSpPr/>
          <p:nvPr/>
        </p:nvSpPr>
        <p:spPr>
          <a:xfrm flipH="1">
            <a:off x="6760166" y="3523119"/>
            <a:ext cx="590553" cy="136496"/>
          </a:xfrm>
          <a:prstGeom prst="homePlate">
            <a:avLst/>
          </a:prstGeom>
          <a:solidFill>
            <a:srgbClr val="0033A1"/>
          </a:solidFill>
          <a:ln w="12700">
            <a:solidFill>
              <a:srgbClr val="323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t>Atlanta, GA</a:t>
            </a:r>
          </a:p>
        </p:txBody>
      </p:sp>
      <p:grpSp>
        <p:nvGrpSpPr>
          <p:cNvPr id="55" name="Google Shape;190;p25">
            <a:extLst>
              <a:ext uri="{FF2B5EF4-FFF2-40B4-BE49-F238E27FC236}">
                <a16:creationId xmlns:a16="http://schemas.microsoft.com/office/drawing/2014/main" id="{58FAE972-EFBE-846B-DA1F-8F5120B6DD4A}"/>
              </a:ext>
            </a:extLst>
          </p:cNvPr>
          <p:cNvGrpSpPr/>
          <p:nvPr/>
        </p:nvGrpSpPr>
        <p:grpSpPr>
          <a:xfrm>
            <a:off x="6837273" y="3889339"/>
            <a:ext cx="80349" cy="212120"/>
            <a:chOff x="1532100" y="3453325"/>
            <a:chExt cx="121500" cy="340800"/>
          </a:xfrm>
          <a:solidFill>
            <a:schemeClr val="bg1"/>
          </a:solidFill>
        </p:grpSpPr>
        <p:sp>
          <p:nvSpPr>
            <p:cNvPr id="56" name="Google Shape;191;p25">
              <a:extLst>
                <a:ext uri="{FF2B5EF4-FFF2-40B4-BE49-F238E27FC236}">
                  <a16:creationId xmlns:a16="http://schemas.microsoft.com/office/drawing/2014/main" id="{55B35C00-048D-7A3B-EB18-27321A9030C5}"/>
                </a:ext>
              </a:extLst>
            </p:cNvPr>
            <p:cNvSpPr/>
            <p:nvPr/>
          </p:nvSpPr>
          <p:spPr>
            <a:xfrm>
              <a:off x="1532100" y="3453325"/>
              <a:ext cx="121500" cy="121500"/>
            </a:xfrm>
            <a:prstGeom prst="ellipse">
              <a:avLst/>
            </a:prstGeom>
            <a:grpFill/>
            <a:ln w="12700" cap="flat" cmpd="sng">
              <a:solidFill>
                <a:srgbClr val="0033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7" name="Google Shape;192;p25">
              <a:extLst>
                <a:ext uri="{FF2B5EF4-FFF2-40B4-BE49-F238E27FC236}">
                  <a16:creationId xmlns:a16="http://schemas.microsoft.com/office/drawing/2014/main" id="{E56858F7-40E8-B7F9-7D6D-1B6704CEE097}"/>
                </a:ext>
              </a:extLst>
            </p:cNvPr>
            <p:cNvCxnSpPr>
              <a:stCxn id="56" idx="4"/>
            </p:cNvCxnSpPr>
            <p:nvPr/>
          </p:nvCxnSpPr>
          <p:spPr>
            <a:xfrm>
              <a:off x="1592850" y="3574825"/>
              <a:ext cx="0" cy="219300"/>
            </a:xfrm>
            <a:prstGeom prst="straightConnector1">
              <a:avLst/>
            </a:prstGeom>
            <a:grpFill/>
            <a:ln w="12700" cap="flat" cmpd="sng">
              <a:solidFill>
                <a:srgbClr val="0033A1"/>
              </a:solidFill>
              <a:prstDash val="solid"/>
              <a:round/>
              <a:headEnd type="none" w="sm" len="sm"/>
              <a:tailEnd type="oval" w="sm" len="sm"/>
            </a:ln>
          </p:spPr>
        </p:cxnSp>
      </p:grpSp>
      <p:sp>
        <p:nvSpPr>
          <p:cNvPr id="58" name="Arrow: Pentagon 57">
            <a:extLst>
              <a:ext uri="{FF2B5EF4-FFF2-40B4-BE49-F238E27FC236}">
                <a16:creationId xmlns:a16="http://schemas.microsoft.com/office/drawing/2014/main" id="{E963E780-1961-F616-5393-5920F4871063}"/>
              </a:ext>
            </a:extLst>
          </p:cNvPr>
          <p:cNvSpPr/>
          <p:nvPr/>
        </p:nvSpPr>
        <p:spPr>
          <a:xfrm flipH="1">
            <a:off x="6917621" y="4036863"/>
            <a:ext cx="702411" cy="136496"/>
          </a:xfrm>
          <a:prstGeom prst="homePlate">
            <a:avLst/>
          </a:prstGeom>
          <a:solidFill>
            <a:srgbClr val="0033A1"/>
          </a:solidFill>
          <a:ln w="12700">
            <a:solidFill>
              <a:srgbClr val="323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t>Clearwater, FL</a:t>
            </a:r>
          </a:p>
        </p:txBody>
      </p:sp>
      <p:grpSp>
        <p:nvGrpSpPr>
          <p:cNvPr id="59" name="Google Shape;190;p25">
            <a:extLst>
              <a:ext uri="{FF2B5EF4-FFF2-40B4-BE49-F238E27FC236}">
                <a16:creationId xmlns:a16="http://schemas.microsoft.com/office/drawing/2014/main" id="{27136523-B28D-C25A-457C-666FA33B9180}"/>
              </a:ext>
            </a:extLst>
          </p:cNvPr>
          <p:cNvGrpSpPr/>
          <p:nvPr/>
        </p:nvGrpSpPr>
        <p:grpSpPr>
          <a:xfrm>
            <a:off x="7514893" y="1928280"/>
            <a:ext cx="80349" cy="212120"/>
            <a:chOff x="1532100" y="3453325"/>
            <a:chExt cx="121500" cy="340800"/>
          </a:xfrm>
          <a:solidFill>
            <a:schemeClr val="bg1"/>
          </a:solidFill>
        </p:grpSpPr>
        <p:sp>
          <p:nvSpPr>
            <p:cNvPr id="60" name="Google Shape;191;p25">
              <a:extLst>
                <a:ext uri="{FF2B5EF4-FFF2-40B4-BE49-F238E27FC236}">
                  <a16:creationId xmlns:a16="http://schemas.microsoft.com/office/drawing/2014/main" id="{CBFC61C6-5C30-6770-975A-AD4518D9E9FD}"/>
                </a:ext>
              </a:extLst>
            </p:cNvPr>
            <p:cNvSpPr/>
            <p:nvPr/>
          </p:nvSpPr>
          <p:spPr>
            <a:xfrm>
              <a:off x="1532100" y="3453325"/>
              <a:ext cx="121500" cy="121500"/>
            </a:xfrm>
            <a:prstGeom prst="ellipse">
              <a:avLst/>
            </a:prstGeom>
            <a:grpFill/>
            <a:ln w="12700" cap="flat" cmpd="sng">
              <a:solidFill>
                <a:srgbClr val="0033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192;p25">
              <a:extLst>
                <a:ext uri="{FF2B5EF4-FFF2-40B4-BE49-F238E27FC236}">
                  <a16:creationId xmlns:a16="http://schemas.microsoft.com/office/drawing/2014/main" id="{F9043E51-E04F-1AB7-243B-ABAE4F249ED2}"/>
                </a:ext>
              </a:extLst>
            </p:cNvPr>
            <p:cNvCxnSpPr>
              <a:stCxn id="60" idx="4"/>
            </p:cNvCxnSpPr>
            <p:nvPr/>
          </p:nvCxnSpPr>
          <p:spPr>
            <a:xfrm>
              <a:off x="1592850" y="3574825"/>
              <a:ext cx="0" cy="219300"/>
            </a:xfrm>
            <a:prstGeom prst="straightConnector1">
              <a:avLst/>
            </a:prstGeom>
            <a:grpFill/>
            <a:ln w="12700" cap="flat" cmpd="sng">
              <a:solidFill>
                <a:srgbClr val="0033A1"/>
              </a:solidFill>
              <a:prstDash val="solid"/>
              <a:round/>
              <a:headEnd type="none" w="sm" len="sm"/>
              <a:tailEnd type="oval" w="sm" len="sm"/>
            </a:ln>
          </p:spPr>
        </p:cxnSp>
      </p:grpSp>
      <p:sp>
        <p:nvSpPr>
          <p:cNvPr id="62" name="Arrow: Pentagon 61">
            <a:extLst>
              <a:ext uri="{FF2B5EF4-FFF2-40B4-BE49-F238E27FC236}">
                <a16:creationId xmlns:a16="http://schemas.microsoft.com/office/drawing/2014/main" id="{B803FF1E-098D-7DFB-8D07-5F237798EA37}"/>
              </a:ext>
            </a:extLst>
          </p:cNvPr>
          <p:cNvSpPr/>
          <p:nvPr/>
        </p:nvSpPr>
        <p:spPr>
          <a:xfrm flipH="1">
            <a:off x="7595241" y="2075804"/>
            <a:ext cx="777864" cy="113226"/>
          </a:xfrm>
          <a:prstGeom prst="homePlate">
            <a:avLst/>
          </a:prstGeom>
          <a:solidFill>
            <a:srgbClr val="0033A1"/>
          </a:solidFill>
          <a:ln w="12700">
            <a:solidFill>
              <a:srgbClr val="323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t>West Hartford, CT</a:t>
            </a:r>
          </a:p>
        </p:txBody>
      </p:sp>
      <p:grpSp>
        <p:nvGrpSpPr>
          <p:cNvPr id="63" name="Google Shape;190;p25">
            <a:extLst>
              <a:ext uri="{FF2B5EF4-FFF2-40B4-BE49-F238E27FC236}">
                <a16:creationId xmlns:a16="http://schemas.microsoft.com/office/drawing/2014/main" id="{8144031B-CDC9-71CF-2336-1361453EE057}"/>
              </a:ext>
            </a:extLst>
          </p:cNvPr>
          <p:cNvGrpSpPr/>
          <p:nvPr/>
        </p:nvGrpSpPr>
        <p:grpSpPr>
          <a:xfrm>
            <a:off x="5346502" y="2631558"/>
            <a:ext cx="80349" cy="212120"/>
            <a:chOff x="1532100" y="3453325"/>
            <a:chExt cx="121500" cy="340800"/>
          </a:xfrm>
          <a:solidFill>
            <a:schemeClr val="bg1"/>
          </a:solidFill>
        </p:grpSpPr>
        <p:sp>
          <p:nvSpPr>
            <p:cNvPr id="128" name="Google Shape;191;p25">
              <a:extLst>
                <a:ext uri="{FF2B5EF4-FFF2-40B4-BE49-F238E27FC236}">
                  <a16:creationId xmlns:a16="http://schemas.microsoft.com/office/drawing/2014/main" id="{4281F7CB-2895-5B13-182D-75C342A21229}"/>
                </a:ext>
              </a:extLst>
            </p:cNvPr>
            <p:cNvSpPr/>
            <p:nvPr/>
          </p:nvSpPr>
          <p:spPr>
            <a:xfrm>
              <a:off x="1532100" y="3453325"/>
              <a:ext cx="121500" cy="121500"/>
            </a:xfrm>
            <a:prstGeom prst="ellipse">
              <a:avLst/>
            </a:prstGeom>
            <a:grpFill/>
            <a:ln w="12700" cap="flat" cmpd="sng">
              <a:solidFill>
                <a:srgbClr val="0033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9" name="Google Shape;192;p25">
              <a:extLst>
                <a:ext uri="{FF2B5EF4-FFF2-40B4-BE49-F238E27FC236}">
                  <a16:creationId xmlns:a16="http://schemas.microsoft.com/office/drawing/2014/main" id="{8BAEA8CA-6591-CEF1-3A8C-8408120B7E96}"/>
                </a:ext>
              </a:extLst>
            </p:cNvPr>
            <p:cNvCxnSpPr>
              <a:stCxn id="128" idx="4"/>
            </p:cNvCxnSpPr>
            <p:nvPr/>
          </p:nvCxnSpPr>
          <p:spPr>
            <a:xfrm>
              <a:off x="1592850" y="3574825"/>
              <a:ext cx="0" cy="219300"/>
            </a:xfrm>
            <a:prstGeom prst="straightConnector1">
              <a:avLst/>
            </a:prstGeom>
            <a:grpFill/>
            <a:ln w="12700" cap="flat" cmpd="sng">
              <a:solidFill>
                <a:srgbClr val="0033A1"/>
              </a:solidFill>
              <a:prstDash val="solid"/>
              <a:round/>
              <a:headEnd type="none" w="sm" len="sm"/>
              <a:tailEnd type="oval" w="sm" len="sm"/>
            </a:ln>
          </p:spPr>
        </p:cxnSp>
      </p:grpSp>
      <p:sp>
        <p:nvSpPr>
          <p:cNvPr id="130" name="Arrow: Pentagon 129">
            <a:extLst>
              <a:ext uri="{FF2B5EF4-FFF2-40B4-BE49-F238E27FC236}">
                <a16:creationId xmlns:a16="http://schemas.microsoft.com/office/drawing/2014/main" id="{B6BE35DD-F11D-77A3-A91B-D2C67AA851D0}"/>
              </a:ext>
            </a:extLst>
          </p:cNvPr>
          <p:cNvSpPr/>
          <p:nvPr/>
        </p:nvSpPr>
        <p:spPr>
          <a:xfrm flipH="1">
            <a:off x="5426850" y="2779082"/>
            <a:ext cx="594524" cy="136496"/>
          </a:xfrm>
          <a:prstGeom prst="homePlate">
            <a:avLst/>
          </a:prstGeom>
          <a:solidFill>
            <a:srgbClr val="0033A1"/>
          </a:solidFill>
          <a:ln w="12700">
            <a:solidFill>
              <a:srgbClr val="323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t>Missouri, MO</a:t>
            </a:r>
          </a:p>
        </p:txBody>
      </p:sp>
      <p:grpSp>
        <p:nvGrpSpPr>
          <p:cNvPr id="131" name="Google Shape;190;p25">
            <a:extLst>
              <a:ext uri="{FF2B5EF4-FFF2-40B4-BE49-F238E27FC236}">
                <a16:creationId xmlns:a16="http://schemas.microsoft.com/office/drawing/2014/main" id="{4AEF9211-6072-9651-18B4-0A48918DB603}"/>
              </a:ext>
            </a:extLst>
          </p:cNvPr>
          <p:cNvGrpSpPr/>
          <p:nvPr/>
        </p:nvGrpSpPr>
        <p:grpSpPr>
          <a:xfrm>
            <a:off x="3122230" y="3018730"/>
            <a:ext cx="80349" cy="212120"/>
            <a:chOff x="1532100" y="3453325"/>
            <a:chExt cx="121500" cy="340800"/>
          </a:xfrm>
          <a:solidFill>
            <a:schemeClr val="bg1"/>
          </a:solidFill>
        </p:grpSpPr>
        <p:sp>
          <p:nvSpPr>
            <p:cNvPr id="132" name="Google Shape;191;p25">
              <a:extLst>
                <a:ext uri="{FF2B5EF4-FFF2-40B4-BE49-F238E27FC236}">
                  <a16:creationId xmlns:a16="http://schemas.microsoft.com/office/drawing/2014/main" id="{01DF1191-56F7-5150-CDDD-17892AF6A487}"/>
                </a:ext>
              </a:extLst>
            </p:cNvPr>
            <p:cNvSpPr/>
            <p:nvPr/>
          </p:nvSpPr>
          <p:spPr>
            <a:xfrm>
              <a:off x="1532100" y="3453325"/>
              <a:ext cx="121500" cy="121500"/>
            </a:xfrm>
            <a:prstGeom prst="ellipse">
              <a:avLst/>
            </a:prstGeom>
            <a:grpFill/>
            <a:ln w="12700" cap="flat" cmpd="sng">
              <a:solidFill>
                <a:srgbClr val="0033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3" name="Google Shape;192;p25">
              <a:extLst>
                <a:ext uri="{FF2B5EF4-FFF2-40B4-BE49-F238E27FC236}">
                  <a16:creationId xmlns:a16="http://schemas.microsoft.com/office/drawing/2014/main" id="{4445DEE3-FF51-5A20-BBA9-69B00378B578}"/>
                </a:ext>
              </a:extLst>
            </p:cNvPr>
            <p:cNvCxnSpPr>
              <a:stCxn id="132" idx="4"/>
            </p:cNvCxnSpPr>
            <p:nvPr/>
          </p:nvCxnSpPr>
          <p:spPr>
            <a:xfrm>
              <a:off x="1592850" y="3574825"/>
              <a:ext cx="0" cy="219300"/>
            </a:xfrm>
            <a:prstGeom prst="straightConnector1">
              <a:avLst/>
            </a:prstGeom>
            <a:grpFill/>
            <a:ln w="12700" cap="flat" cmpd="sng">
              <a:solidFill>
                <a:srgbClr val="0033A1"/>
              </a:solidFill>
              <a:prstDash val="solid"/>
              <a:round/>
              <a:headEnd type="none" w="sm" len="sm"/>
              <a:tailEnd type="oval" w="sm" len="sm"/>
            </a:ln>
          </p:spPr>
        </p:cxnSp>
      </p:grpSp>
      <p:sp>
        <p:nvSpPr>
          <p:cNvPr id="134" name="Arrow: Pentagon 133">
            <a:extLst>
              <a:ext uri="{FF2B5EF4-FFF2-40B4-BE49-F238E27FC236}">
                <a16:creationId xmlns:a16="http://schemas.microsoft.com/office/drawing/2014/main" id="{D97FF831-74AF-5451-B4AB-10383CCC0161}"/>
              </a:ext>
            </a:extLst>
          </p:cNvPr>
          <p:cNvSpPr/>
          <p:nvPr/>
        </p:nvSpPr>
        <p:spPr>
          <a:xfrm flipH="1">
            <a:off x="3202577" y="3166254"/>
            <a:ext cx="708185" cy="133710"/>
          </a:xfrm>
          <a:prstGeom prst="homePlate">
            <a:avLst/>
          </a:prstGeom>
          <a:solidFill>
            <a:srgbClr val="0033A1"/>
          </a:solidFill>
          <a:ln w="12700">
            <a:solidFill>
              <a:srgbClr val="323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t>Scottsdale, AZ</a:t>
            </a:r>
          </a:p>
        </p:txBody>
      </p:sp>
      <p:grpSp>
        <p:nvGrpSpPr>
          <p:cNvPr id="135" name="Google Shape;190;p25">
            <a:extLst>
              <a:ext uri="{FF2B5EF4-FFF2-40B4-BE49-F238E27FC236}">
                <a16:creationId xmlns:a16="http://schemas.microsoft.com/office/drawing/2014/main" id="{F9D1802E-3680-03F1-8D12-B248BADBF70D}"/>
              </a:ext>
            </a:extLst>
          </p:cNvPr>
          <p:cNvGrpSpPr/>
          <p:nvPr/>
        </p:nvGrpSpPr>
        <p:grpSpPr>
          <a:xfrm>
            <a:off x="2353407" y="1539957"/>
            <a:ext cx="80349" cy="212120"/>
            <a:chOff x="1532100" y="3453325"/>
            <a:chExt cx="121500" cy="340800"/>
          </a:xfrm>
          <a:solidFill>
            <a:srgbClr val="FFBF3C"/>
          </a:solidFill>
        </p:grpSpPr>
        <p:sp>
          <p:nvSpPr>
            <p:cNvPr id="136" name="Google Shape;191;p25">
              <a:extLst>
                <a:ext uri="{FF2B5EF4-FFF2-40B4-BE49-F238E27FC236}">
                  <a16:creationId xmlns:a16="http://schemas.microsoft.com/office/drawing/2014/main" id="{522E9272-48E0-F2CA-309C-F2AD74FD16F3}"/>
                </a:ext>
              </a:extLst>
            </p:cNvPr>
            <p:cNvSpPr/>
            <p:nvPr/>
          </p:nvSpPr>
          <p:spPr>
            <a:xfrm>
              <a:off x="1532100" y="3453325"/>
              <a:ext cx="121500" cy="121500"/>
            </a:xfrm>
            <a:prstGeom prst="ellipse">
              <a:avLst/>
            </a:prstGeom>
            <a:solidFill>
              <a:schemeClr val="bg1"/>
            </a:solidFill>
            <a:ln w="12700" cap="flat" cmpd="sng">
              <a:solidFill>
                <a:srgbClr val="0033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137" name="Google Shape;192;p25">
              <a:extLst>
                <a:ext uri="{FF2B5EF4-FFF2-40B4-BE49-F238E27FC236}">
                  <a16:creationId xmlns:a16="http://schemas.microsoft.com/office/drawing/2014/main" id="{A4A961D3-B18E-DA87-0EBB-6E2B1A685E73}"/>
                </a:ext>
              </a:extLst>
            </p:cNvPr>
            <p:cNvCxnSpPr>
              <a:stCxn id="136" idx="4"/>
            </p:cNvCxnSpPr>
            <p:nvPr/>
          </p:nvCxnSpPr>
          <p:spPr>
            <a:xfrm>
              <a:off x="1592850" y="3574825"/>
              <a:ext cx="0" cy="219300"/>
            </a:xfrm>
            <a:prstGeom prst="straightConnector1">
              <a:avLst/>
            </a:prstGeom>
            <a:grpFill/>
            <a:ln w="12700" cap="flat" cmpd="sng">
              <a:solidFill>
                <a:srgbClr val="0033A1"/>
              </a:solidFill>
              <a:prstDash val="solid"/>
              <a:round/>
              <a:headEnd type="none" w="sm" len="sm"/>
              <a:tailEnd type="oval" w="sm" len="sm"/>
            </a:ln>
          </p:spPr>
        </p:cxnSp>
      </p:grpSp>
      <p:sp>
        <p:nvSpPr>
          <p:cNvPr id="138" name="Arrow: Pentagon 137">
            <a:extLst>
              <a:ext uri="{FF2B5EF4-FFF2-40B4-BE49-F238E27FC236}">
                <a16:creationId xmlns:a16="http://schemas.microsoft.com/office/drawing/2014/main" id="{AC7D71BC-70D4-2C4F-3F4A-0E50489214B6}"/>
              </a:ext>
            </a:extLst>
          </p:cNvPr>
          <p:cNvSpPr/>
          <p:nvPr/>
        </p:nvSpPr>
        <p:spPr>
          <a:xfrm flipH="1">
            <a:off x="2433753" y="1687481"/>
            <a:ext cx="702473" cy="136496"/>
          </a:xfrm>
          <a:prstGeom prst="homePlate">
            <a:avLst/>
          </a:prstGeom>
          <a:solidFill>
            <a:srgbClr val="0033A1"/>
          </a:solidFill>
          <a:ln w="12700">
            <a:solidFill>
              <a:srgbClr val="323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t>Clackamas, OR</a:t>
            </a:r>
          </a:p>
        </p:txBody>
      </p:sp>
      <p:grpSp>
        <p:nvGrpSpPr>
          <p:cNvPr id="139" name="Google Shape;190;p25">
            <a:extLst>
              <a:ext uri="{FF2B5EF4-FFF2-40B4-BE49-F238E27FC236}">
                <a16:creationId xmlns:a16="http://schemas.microsoft.com/office/drawing/2014/main" id="{4104113C-2EE4-1163-6B08-57E2136346B2}"/>
              </a:ext>
            </a:extLst>
          </p:cNvPr>
          <p:cNvGrpSpPr/>
          <p:nvPr/>
        </p:nvGrpSpPr>
        <p:grpSpPr>
          <a:xfrm>
            <a:off x="2866470" y="2622735"/>
            <a:ext cx="80349" cy="212120"/>
            <a:chOff x="1532100" y="3453325"/>
            <a:chExt cx="121500" cy="340800"/>
          </a:xfrm>
          <a:solidFill>
            <a:schemeClr val="bg1"/>
          </a:solidFill>
        </p:grpSpPr>
        <p:sp>
          <p:nvSpPr>
            <p:cNvPr id="140" name="Google Shape;191;p25">
              <a:extLst>
                <a:ext uri="{FF2B5EF4-FFF2-40B4-BE49-F238E27FC236}">
                  <a16:creationId xmlns:a16="http://schemas.microsoft.com/office/drawing/2014/main" id="{F144ADB8-A49E-B8B9-C580-6DAE880312C0}"/>
                </a:ext>
              </a:extLst>
            </p:cNvPr>
            <p:cNvSpPr/>
            <p:nvPr/>
          </p:nvSpPr>
          <p:spPr>
            <a:xfrm>
              <a:off x="1532100" y="3453325"/>
              <a:ext cx="121500" cy="121500"/>
            </a:xfrm>
            <a:prstGeom prst="ellipse">
              <a:avLst/>
            </a:prstGeom>
            <a:grpFill/>
            <a:ln w="12700" cap="flat" cmpd="sng">
              <a:solidFill>
                <a:srgbClr val="0033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1" name="Google Shape;192;p25">
              <a:extLst>
                <a:ext uri="{FF2B5EF4-FFF2-40B4-BE49-F238E27FC236}">
                  <a16:creationId xmlns:a16="http://schemas.microsoft.com/office/drawing/2014/main" id="{F278C282-238C-3501-5ABD-D4DF9AAD4CBE}"/>
                </a:ext>
              </a:extLst>
            </p:cNvPr>
            <p:cNvCxnSpPr>
              <a:stCxn id="140" idx="4"/>
            </p:cNvCxnSpPr>
            <p:nvPr/>
          </p:nvCxnSpPr>
          <p:spPr>
            <a:xfrm>
              <a:off x="1592850" y="3574825"/>
              <a:ext cx="0" cy="219300"/>
            </a:xfrm>
            <a:prstGeom prst="straightConnector1">
              <a:avLst/>
            </a:prstGeom>
            <a:grpFill/>
            <a:ln w="12700" cap="flat" cmpd="sng">
              <a:solidFill>
                <a:srgbClr val="0033A1"/>
              </a:solidFill>
              <a:prstDash val="solid"/>
              <a:round/>
              <a:headEnd type="none" w="sm" len="sm"/>
              <a:tailEnd type="oval" w="sm" len="sm"/>
            </a:ln>
          </p:spPr>
        </p:cxnSp>
      </p:grpSp>
      <p:sp>
        <p:nvSpPr>
          <p:cNvPr id="142" name="Arrow: Pentagon 141">
            <a:extLst>
              <a:ext uri="{FF2B5EF4-FFF2-40B4-BE49-F238E27FC236}">
                <a16:creationId xmlns:a16="http://schemas.microsoft.com/office/drawing/2014/main" id="{B2E007E4-A063-767B-F81D-D916246ACF65}"/>
              </a:ext>
            </a:extLst>
          </p:cNvPr>
          <p:cNvSpPr/>
          <p:nvPr/>
        </p:nvSpPr>
        <p:spPr>
          <a:xfrm flipH="1">
            <a:off x="2946817" y="2770259"/>
            <a:ext cx="643169" cy="133710"/>
          </a:xfrm>
          <a:prstGeom prst="homePlate">
            <a:avLst/>
          </a:prstGeom>
          <a:solidFill>
            <a:srgbClr val="0033A1"/>
          </a:solidFill>
          <a:ln w="12700">
            <a:solidFill>
              <a:srgbClr val="323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t>Las Vegas, NV</a:t>
            </a:r>
          </a:p>
        </p:txBody>
      </p:sp>
      <p:grpSp>
        <p:nvGrpSpPr>
          <p:cNvPr id="143" name="Google Shape;190;p25">
            <a:extLst>
              <a:ext uri="{FF2B5EF4-FFF2-40B4-BE49-F238E27FC236}">
                <a16:creationId xmlns:a16="http://schemas.microsoft.com/office/drawing/2014/main" id="{49716DAE-5E9C-24F8-E533-B1CE0B383420}"/>
              </a:ext>
            </a:extLst>
          </p:cNvPr>
          <p:cNvGrpSpPr/>
          <p:nvPr/>
        </p:nvGrpSpPr>
        <p:grpSpPr>
          <a:xfrm>
            <a:off x="3255259" y="2300472"/>
            <a:ext cx="80349" cy="212120"/>
            <a:chOff x="1532100" y="3453325"/>
            <a:chExt cx="121500" cy="340800"/>
          </a:xfrm>
          <a:solidFill>
            <a:schemeClr val="bg1"/>
          </a:solidFill>
        </p:grpSpPr>
        <p:sp>
          <p:nvSpPr>
            <p:cNvPr id="144" name="Google Shape;191;p25">
              <a:extLst>
                <a:ext uri="{FF2B5EF4-FFF2-40B4-BE49-F238E27FC236}">
                  <a16:creationId xmlns:a16="http://schemas.microsoft.com/office/drawing/2014/main" id="{0EF4F06F-320E-E40E-B970-8E69867654B5}"/>
                </a:ext>
              </a:extLst>
            </p:cNvPr>
            <p:cNvSpPr/>
            <p:nvPr/>
          </p:nvSpPr>
          <p:spPr>
            <a:xfrm>
              <a:off x="1532100" y="3453325"/>
              <a:ext cx="121500" cy="121500"/>
            </a:xfrm>
            <a:prstGeom prst="ellipse">
              <a:avLst/>
            </a:prstGeom>
            <a:grpFill/>
            <a:ln w="12700" cap="flat" cmpd="sng">
              <a:solidFill>
                <a:srgbClr val="0033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5" name="Google Shape;192;p25">
              <a:extLst>
                <a:ext uri="{FF2B5EF4-FFF2-40B4-BE49-F238E27FC236}">
                  <a16:creationId xmlns:a16="http://schemas.microsoft.com/office/drawing/2014/main" id="{12672179-F519-3ED2-0A44-FD7D9BFA2F6F}"/>
                </a:ext>
              </a:extLst>
            </p:cNvPr>
            <p:cNvCxnSpPr>
              <a:stCxn id="144" idx="4"/>
            </p:cNvCxnSpPr>
            <p:nvPr/>
          </p:nvCxnSpPr>
          <p:spPr>
            <a:xfrm>
              <a:off x="1592850" y="3574825"/>
              <a:ext cx="0" cy="219300"/>
            </a:xfrm>
            <a:prstGeom prst="straightConnector1">
              <a:avLst/>
            </a:prstGeom>
            <a:grpFill/>
            <a:ln w="12700" cap="flat" cmpd="sng">
              <a:solidFill>
                <a:srgbClr val="0033A1"/>
              </a:solidFill>
              <a:prstDash val="solid"/>
              <a:round/>
              <a:headEnd type="none" w="sm" len="sm"/>
              <a:tailEnd type="oval" w="sm" len="sm"/>
            </a:ln>
          </p:spPr>
        </p:cxnSp>
      </p:grpSp>
      <p:sp>
        <p:nvSpPr>
          <p:cNvPr id="146" name="Arrow: Pentagon 145">
            <a:extLst>
              <a:ext uri="{FF2B5EF4-FFF2-40B4-BE49-F238E27FC236}">
                <a16:creationId xmlns:a16="http://schemas.microsoft.com/office/drawing/2014/main" id="{E96C50DD-7B5F-1826-FCFF-3BCB2E51AE5F}"/>
              </a:ext>
            </a:extLst>
          </p:cNvPr>
          <p:cNvSpPr/>
          <p:nvPr/>
        </p:nvSpPr>
        <p:spPr>
          <a:xfrm flipH="1">
            <a:off x="3335606" y="2447996"/>
            <a:ext cx="643169" cy="133710"/>
          </a:xfrm>
          <a:prstGeom prst="homePlate">
            <a:avLst/>
          </a:prstGeom>
          <a:solidFill>
            <a:srgbClr val="0033A1"/>
          </a:solidFill>
          <a:ln w="12700">
            <a:solidFill>
              <a:srgbClr val="323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t>Lehi, UT</a:t>
            </a:r>
          </a:p>
        </p:txBody>
      </p:sp>
      <p:sp>
        <p:nvSpPr>
          <p:cNvPr id="150" name="Arrow: Pentagon 149">
            <a:extLst>
              <a:ext uri="{FF2B5EF4-FFF2-40B4-BE49-F238E27FC236}">
                <a16:creationId xmlns:a16="http://schemas.microsoft.com/office/drawing/2014/main" id="{FF83EFCD-FE5B-A170-EDD6-DBD4030C017B}"/>
              </a:ext>
            </a:extLst>
          </p:cNvPr>
          <p:cNvSpPr/>
          <p:nvPr/>
        </p:nvSpPr>
        <p:spPr>
          <a:xfrm flipH="1">
            <a:off x="4059121" y="4411327"/>
            <a:ext cx="708185" cy="133710"/>
          </a:xfrm>
          <a:prstGeom prst="homePlate">
            <a:avLst/>
          </a:prstGeom>
          <a:solidFill>
            <a:srgbClr val="0033A1"/>
          </a:solidFill>
          <a:ln w="12700">
            <a:solidFill>
              <a:srgbClr val="323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t>Honolulu, HI</a:t>
            </a:r>
          </a:p>
        </p:txBody>
      </p:sp>
      <p:grpSp>
        <p:nvGrpSpPr>
          <p:cNvPr id="151" name="Google Shape;190;p25">
            <a:extLst>
              <a:ext uri="{FF2B5EF4-FFF2-40B4-BE49-F238E27FC236}">
                <a16:creationId xmlns:a16="http://schemas.microsoft.com/office/drawing/2014/main" id="{4E82FF85-7AF0-4176-5A8E-E34B23CDA2BD}"/>
              </a:ext>
            </a:extLst>
          </p:cNvPr>
          <p:cNvGrpSpPr/>
          <p:nvPr/>
        </p:nvGrpSpPr>
        <p:grpSpPr>
          <a:xfrm>
            <a:off x="3826374" y="4111403"/>
            <a:ext cx="80349" cy="212120"/>
            <a:chOff x="1532100" y="3453325"/>
            <a:chExt cx="121500" cy="340800"/>
          </a:xfrm>
          <a:solidFill>
            <a:schemeClr val="bg1"/>
          </a:solidFill>
        </p:grpSpPr>
        <p:sp>
          <p:nvSpPr>
            <p:cNvPr id="152" name="Google Shape;191;p25">
              <a:extLst>
                <a:ext uri="{FF2B5EF4-FFF2-40B4-BE49-F238E27FC236}">
                  <a16:creationId xmlns:a16="http://schemas.microsoft.com/office/drawing/2014/main" id="{6BEBC45D-5AE2-CB9B-6EF1-E88C8AA8FE53}"/>
                </a:ext>
              </a:extLst>
            </p:cNvPr>
            <p:cNvSpPr/>
            <p:nvPr/>
          </p:nvSpPr>
          <p:spPr>
            <a:xfrm>
              <a:off x="1532100" y="3453325"/>
              <a:ext cx="121500" cy="121500"/>
            </a:xfrm>
            <a:prstGeom prst="ellipse">
              <a:avLst/>
            </a:prstGeom>
            <a:grpFill/>
            <a:ln w="12700" cap="flat" cmpd="sng">
              <a:solidFill>
                <a:srgbClr val="0033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3" name="Google Shape;192;p25">
              <a:extLst>
                <a:ext uri="{FF2B5EF4-FFF2-40B4-BE49-F238E27FC236}">
                  <a16:creationId xmlns:a16="http://schemas.microsoft.com/office/drawing/2014/main" id="{EAF195F2-8EE4-678B-B919-41CCE216E7E4}"/>
                </a:ext>
              </a:extLst>
            </p:cNvPr>
            <p:cNvCxnSpPr>
              <a:stCxn id="152" idx="4"/>
            </p:cNvCxnSpPr>
            <p:nvPr/>
          </p:nvCxnSpPr>
          <p:spPr>
            <a:xfrm>
              <a:off x="1592850" y="3574825"/>
              <a:ext cx="0" cy="219300"/>
            </a:xfrm>
            <a:prstGeom prst="straightConnector1">
              <a:avLst/>
            </a:prstGeom>
            <a:grpFill/>
            <a:ln w="12700" cap="flat" cmpd="sng">
              <a:solidFill>
                <a:srgbClr val="0033A1"/>
              </a:solidFill>
              <a:prstDash val="solid"/>
              <a:round/>
              <a:headEnd type="none" w="sm" len="sm"/>
              <a:tailEnd type="oval" w="sm" len="sm"/>
            </a:ln>
          </p:spPr>
        </p:cxnSp>
      </p:grpSp>
    </p:spTree>
    <p:extLst>
      <p:ext uri="{BB962C8B-B14F-4D97-AF65-F5344CB8AC3E}">
        <p14:creationId xmlns:p14="http://schemas.microsoft.com/office/powerpoint/2010/main" val="530129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21"/>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sp>
        <p:nvSpPr>
          <p:cNvPr id="4" name="Arrow: Pentagon 3">
            <a:extLst>
              <a:ext uri="{FF2B5EF4-FFF2-40B4-BE49-F238E27FC236}">
                <a16:creationId xmlns:a16="http://schemas.microsoft.com/office/drawing/2014/main" id="{53C0BF8B-4E3D-4DD0-8906-7CCA31BC2034}"/>
              </a:ext>
            </a:extLst>
          </p:cNvPr>
          <p:cNvSpPr/>
          <p:nvPr/>
        </p:nvSpPr>
        <p:spPr>
          <a:xfrm>
            <a:off x="955651" y="1142152"/>
            <a:ext cx="6424048" cy="597269"/>
          </a:xfrm>
          <a:prstGeom prst="homePlate">
            <a:avLst/>
          </a:prstGeom>
          <a:solidFill>
            <a:srgbClr val="0033A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Non-TRID. There include Real Estate loans made to borrowers whereby the property is utilized for a business purpose</a:t>
            </a:r>
          </a:p>
        </p:txBody>
      </p:sp>
      <p:sp>
        <p:nvSpPr>
          <p:cNvPr id="16" name="Google Shape;146;p21">
            <a:extLst>
              <a:ext uri="{FF2B5EF4-FFF2-40B4-BE49-F238E27FC236}">
                <a16:creationId xmlns:a16="http://schemas.microsoft.com/office/drawing/2014/main" id="{BA60527E-16FE-41C8-AA5A-21256D1E6E5F}"/>
              </a:ext>
            </a:extLst>
          </p:cNvPr>
          <p:cNvSpPr txBox="1">
            <a:spLocks/>
          </p:cNvSpPr>
          <p:nvPr/>
        </p:nvSpPr>
        <p:spPr>
          <a:xfrm>
            <a:off x="1032997" y="1865104"/>
            <a:ext cx="3587129" cy="133873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mj-lt"/>
                <a:ea typeface="Quicksand"/>
                <a:cs typeface="Quicksand"/>
                <a:sym typeface="Quicksand"/>
              </a:defRPr>
            </a:lvl1pPr>
            <a:lvl2pPr marR="0" lvl="1"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2pPr>
            <a:lvl3pPr marR="0" lvl="2"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3pPr>
            <a:lvl4pPr marR="0" lvl="3"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4pPr>
            <a:lvl5pPr marR="0" lvl="4"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5pPr>
            <a:lvl6pPr marR="0" lvl="5"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6pPr>
            <a:lvl7pPr marR="0" lvl="6"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7pPr>
            <a:lvl8pPr marR="0" lvl="7"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8pPr>
            <a:lvl9pPr marR="0" lvl="8"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9pPr>
          </a:lstStyle>
          <a:p>
            <a:pPr marL="285750" indent="-285750">
              <a:spcBef>
                <a:spcPts val="300"/>
              </a:spcBef>
              <a:spcAft>
                <a:spcPts val="300"/>
              </a:spcAft>
              <a:buClr>
                <a:srgbClr val="8AB7E9"/>
              </a:buClr>
              <a:buSzPct val="130000"/>
              <a:buFont typeface="Arial" panose="020B0604020202020204" pitchFamily="34" charset="0"/>
              <a:buChar char="•"/>
            </a:pPr>
            <a:r>
              <a:rPr lang="en-US" sz="1400" dirty="0">
                <a:solidFill>
                  <a:schemeClr val="tx2">
                    <a:lumMod val="25000"/>
                  </a:schemeClr>
                </a:solidFill>
                <a:latin typeface="+mn-lt"/>
              </a:rPr>
              <a:t>DSCR 1 – 4 units</a:t>
            </a:r>
          </a:p>
          <a:p>
            <a:pPr marL="285750" indent="-285750">
              <a:spcBef>
                <a:spcPts val="300"/>
              </a:spcBef>
              <a:spcAft>
                <a:spcPts val="300"/>
              </a:spcAft>
              <a:buClr>
                <a:srgbClr val="FFBF3C"/>
              </a:buClr>
              <a:buSzPct val="130000"/>
              <a:buFont typeface="Arial" panose="020B0604020202020204" pitchFamily="34" charset="0"/>
              <a:buChar char="•"/>
            </a:pPr>
            <a:endParaRPr lang="en-US" sz="1400" dirty="0">
              <a:solidFill>
                <a:schemeClr val="tx2">
                  <a:lumMod val="25000"/>
                </a:schemeClr>
              </a:solidFill>
              <a:latin typeface="+mn-lt"/>
            </a:endParaRPr>
          </a:p>
          <a:p>
            <a:pPr marL="285750" indent="-285750">
              <a:spcBef>
                <a:spcPts val="300"/>
              </a:spcBef>
              <a:spcAft>
                <a:spcPts val="300"/>
              </a:spcAft>
              <a:buClr>
                <a:srgbClr val="8AB7E9"/>
              </a:buClr>
              <a:buSzPct val="130000"/>
              <a:buFont typeface="Arial" panose="020B0604020202020204" pitchFamily="34" charset="0"/>
              <a:buChar char="•"/>
            </a:pPr>
            <a:r>
              <a:rPr lang="en-US" sz="1400" dirty="0">
                <a:solidFill>
                  <a:schemeClr val="tx2">
                    <a:lumMod val="25000"/>
                  </a:schemeClr>
                </a:solidFill>
                <a:latin typeface="+mn-lt"/>
              </a:rPr>
              <a:t>Bridge 1 – 29 nits (no-rehab)</a:t>
            </a:r>
          </a:p>
        </p:txBody>
      </p:sp>
      <p:sp>
        <p:nvSpPr>
          <p:cNvPr id="17" name="Google Shape;176;p25">
            <a:extLst>
              <a:ext uri="{FF2B5EF4-FFF2-40B4-BE49-F238E27FC236}">
                <a16:creationId xmlns:a16="http://schemas.microsoft.com/office/drawing/2014/main" id="{7D9B23AB-CAAA-4A20-A0AD-585A70CE84BD}"/>
              </a:ext>
            </a:extLst>
          </p:cNvPr>
          <p:cNvSpPr txBox="1">
            <a:spLocks noGrp="1"/>
          </p:cNvSpPr>
          <p:nvPr>
            <p:ph type="title"/>
          </p:nvPr>
        </p:nvSpPr>
        <p:spPr>
          <a:xfrm>
            <a:off x="1165475" y="563399"/>
            <a:ext cx="6858000" cy="34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b="1" dirty="0"/>
              <a:t>INVESTOR LOAN PROGRAMS</a:t>
            </a:r>
            <a:endParaRPr sz="2400" b="1" dirty="0"/>
          </a:p>
        </p:txBody>
      </p:sp>
      <p:cxnSp>
        <p:nvCxnSpPr>
          <p:cNvPr id="11" name="Straight Connector 10">
            <a:extLst>
              <a:ext uri="{FF2B5EF4-FFF2-40B4-BE49-F238E27FC236}">
                <a16:creationId xmlns:a16="http://schemas.microsoft.com/office/drawing/2014/main" id="{B2519A73-E25D-E919-FB10-FEC46E1072C3}"/>
              </a:ext>
            </a:extLst>
          </p:cNvPr>
          <p:cNvCxnSpPr/>
          <p:nvPr/>
        </p:nvCxnSpPr>
        <p:spPr>
          <a:xfrm>
            <a:off x="0" y="1016468"/>
            <a:ext cx="9144000" cy="0"/>
          </a:xfrm>
          <a:prstGeom prst="line">
            <a:avLst/>
          </a:prstGeom>
          <a:ln w="38100">
            <a:solidFill>
              <a:srgbClr val="8AB7E9"/>
            </a:solidFill>
          </a:ln>
        </p:spPr>
        <p:style>
          <a:lnRef idx="1">
            <a:schemeClr val="accent1"/>
          </a:lnRef>
          <a:fillRef idx="0">
            <a:schemeClr val="accent1"/>
          </a:fillRef>
          <a:effectRef idx="0">
            <a:schemeClr val="accent1"/>
          </a:effectRef>
          <a:fontRef idx="minor">
            <a:schemeClr val="tx1"/>
          </a:fontRef>
        </p:style>
      </p:cxnSp>
      <p:sp>
        <p:nvSpPr>
          <p:cNvPr id="5" name="Google Shape;146;p21">
            <a:extLst>
              <a:ext uri="{FF2B5EF4-FFF2-40B4-BE49-F238E27FC236}">
                <a16:creationId xmlns:a16="http://schemas.microsoft.com/office/drawing/2014/main" id="{A50A5C35-9837-6CC9-2486-5FDC50EB3695}"/>
              </a:ext>
            </a:extLst>
          </p:cNvPr>
          <p:cNvSpPr txBox="1">
            <a:spLocks/>
          </p:cNvSpPr>
          <p:nvPr/>
        </p:nvSpPr>
        <p:spPr>
          <a:xfrm>
            <a:off x="4541197" y="1865104"/>
            <a:ext cx="3587129" cy="133873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mj-lt"/>
                <a:ea typeface="Quicksand"/>
                <a:cs typeface="Quicksand"/>
                <a:sym typeface="Quicksand"/>
              </a:defRPr>
            </a:lvl1pPr>
            <a:lvl2pPr marR="0" lvl="1"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2pPr>
            <a:lvl3pPr marR="0" lvl="2"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3pPr>
            <a:lvl4pPr marR="0" lvl="3"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4pPr>
            <a:lvl5pPr marR="0" lvl="4"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5pPr>
            <a:lvl6pPr marR="0" lvl="5"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6pPr>
            <a:lvl7pPr marR="0" lvl="6"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7pPr>
            <a:lvl8pPr marR="0" lvl="7"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8pPr>
            <a:lvl9pPr marR="0" lvl="8"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9pPr>
          </a:lstStyle>
          <a:p>
            <a:pPr marL="285750" indent="-285750">
              <a:spcBef>
                <a:spcPts val="300"/>
              </a:spcBef>
              <a:spcAft>
                <a:spcPts val="300"/>
              </a:spcAft>
              <a:buClr>
                <a:srgbClr val="8AB7E9"/>
              </a:buClr>
              <a:buSzPct val="130000"/>
              <a:buFont typeface="Arial" panose="020B0604020202020204" pitchFamily="34" charset="0"/>
              <a:buChar char="•"/>
            </a:pPr>
            <a:r>
              <a:rPr lang="en-US" sz="1400" dirty="0">
                <a:solidFill>
                  <a:schemeClr val="tx2">
                    <a:lumMod val="25000"/>
                  </a:schemeClr>
                </a:solidFill>
                <a:latin typeface="+mn-lt"/>
              </a:rPr>
              <a:t>Multi-Family 5 – 24 units (long term)</a:t>
            </a:r>
          </a:p>
          <a:p>
            <a:pPr marL="285750" indent="-285750">
              <a:spcBef>
                <a:spcPts val="300"/>
              </a:spcBef>
              <a:spcAft>
                <a:spcPts val="300"/>
              </a:spcAft>
              <a:buClr>
                <a:srgbClr val="FFBF3C"/>
              </a:buClr>
              <a:buSzPct val="130000"/>
              <a:buFont typeface="Arial" panose="020B0604020202020204" pitchFamily="34" charset="0"/>
              <a:buChar char="•"/>
            </a:pPr>
            <a:endParaRPr lang="en-US" sz="1400" dirty="0">
              <a:solidFill>
                <a:schemeClr val="tx2">
                  <a:lumMod val="25000"/>
                </a:schemeClr>
              </a:solidFill>
              <a:latin typeface="+mn-lt"/>
            </a:endParaRPr>
          </a:p>
          <a:p>
            <a:pPr marL="285750" indent="-285750">
              <a:spcBef>
                <a:spcPts val="300"/>
              </a:spcBef>
              <a:spcAft>
                <a:spcPts val="300"/>
              </a:spcAft>
              <a:buClr>
                <a:srgbClr val="8AB7E9"/>
              </a:buClr>
              <a:buSzPct val="130000"/>
              <a:buFont typeface="Arial" panose="020B0604020202020204" pitchFamily="34" charset="0"/>
              <a:buChar char="•"/>
            </a:pPr>
            <a:r>
              <a:rPr lang="en-US" sz="1400" dirty="0">
                <a:solidFill>
                  <a:schemeClr val="tx2">
                    <a:lumMod val="25000"/>
                  </a:schemeClr>
                </a:solidFill>
                <a:latin typeface="+mn-lt"/>
              </a:rPr>
              <a:t>Bridge 1 – 29 units (rehab)</a:t>
            </a:r>
          </a:p>
        </p:txBody>
      </p:sp>
      <p:sp>
        <p:nvSpPr>
          <p:cNvPr id="2" name="Google Shape;146;p21">
            <a:extLst>
              <a:ext uri="{FF2B5EF4-FFF2-40B4-BE49-F238E27FC236}">
                <a16:creationId xmlns:a16="http://schemas.microsoft.com/office/drawing/2014/main" id="{5433FD1C-BC79-9603-2A37-6882A9BC0EDA}"/>
              </a:ext>
            </a:extLst>
          </p:cNvPr>
          <p:cNvSpPr txBox="1">
            <a:spLocks/>
          </p:cNvSpPr>
          <p:nvPr/>
        </p:nvSpPr>
        <p:spPr>
          <a:xfrm>
            <a:off x="1032997" y="3804963"/>
            <a:ext cx="7095329" cy="84266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mj-lt"/>
                <a:ea typeface="Quicksand"/>
                <a:cs typeface="Quicksand"/>
                <a:sym typeface="Quicksand"/>
              </a:defRPr>
            </a:lvl1pPr>
            <a:lvl2pPr marR="0" lvl="1"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2pPr>
            <a:lvl3pPr marR="0" lvl="2"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3pPr>
            <a:lvl4pPr marR="0" lvl="3"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4pPr>
            <a:lvl5pPr marR="0" lvl="4"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5pPr>
            <a:lvl6pPr marR="0" lvl="5"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6pPr>
            <a:lvl7pPr marR="0" lvl="6"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7pPr>
            <a:lvl8pPr marR="0" lvl="7"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8pPr>
            <a:lvl9pPr marR="0" lvl="8" algn="l" rtl="0">
              <a:lnSpc>
                <a:spcPct val="100000"/>
              </a:lnSpc>
              <a:spcBef>
                <a:spcPts val="0"/>
              </a:spcBef>
              <a:spcAft>
                <a:spcPts val="0"/>
              </a:spcAft>
              <a:buClr>
                <a:schemeClr val="accent1"/>
              </a:buClr>
              <a:buSzPts val="1800"/>
              <a:buFont typeface="Quicksand"/>
              <a:buNone/>
              <a:defRPr sz="1800" b="0" i="0" u="none" strike="noStrike" cap="none">
                <a:solidFill>
                  <a:schemeClr val="accent1"/>
                </a:solidFill>
                <a:latin typeface="Quicksand"/>
                <a:ea typeface="Quicksand"/>
                <a:cs typeface="Quicksand"/>
                <a:sym typeface="Quicksand"/>
              </a:defRPr>
            </a:lvl9pPr>
          </a:lstStyle>
          <a:p>
            <a:pPr>
              <a:spcBef>
                <a:spcPts val="300"/>
              </a:spcBef>
              <a:spcAft>
                <a:spcPts val="300"/>
              </a:spcAft>
              <a:buClr>
                <a:srgbClr val="FFBF3C"/>
              </a:buClr>
              <a:buSzPct val="130000"/>
            </a:pPr>
            <a:r>
              <a:rPr lang="en-US" sz="1200" b="1" dirty="0">
                <a:solidFill>
                  <a:srgbClr val="323E48"/>
                </a:solidFill>
                <a:latin typeface="+mn-lt"/>
              </a:rPr>
              <a:t>Note 1: </a:t>
            </a:r>
            <a:r>
              <a:rPr lang="en-US" sz="1200" dirty="0">
                <a:solidFill>
                  <a:srgbClr val="0033A1"/>
                </a:solidFill>
                <a:latin typeface="+mn-lt"/>
              </a:rPr>
              <a:t>All Acra Investor Loans must be to entities and not to individual borrowers</a:t>
            </a:r>
          </a:p>
          <a:p>
            <a:pPr>
              <a:spcBef>
                <a:spcPts val="300"/>
              </a:spcBef>
              <a:spcAft>
                <a:spcPts val="300"/>
              </a:spcAft>
              <a:buClr>
                <a:srgbClr val="FFBF3C"/>
              </a:buClr>
              <a:buSzPct val="130000"/>
            </a:pPr>
            <a:r>
              <a:rPr lang="en-US" sz="1200" b="1" dirty="0">
                <a:solidFill>
                  <a:srgbClr val="323E48"/>
                </a:solidFill>
                <a:latin typeface="+mn-lt"/>
              </a:rPr>
              <a:t>Note 2: </a:t>
            </a:r>
            <a:r>
              <a:rPr lang="en-US" sz="1200" dirty="0">
                <a:solidFill>
                  <a:srgbClr val="0033A1"/>
                </a:solidFill>
                <a:latin typeface="+mn-lt"/>
              </a:rPr>
              <a:t>All Acra Investor Loans must be to on-owner occupied</a:t>
            </a:r>
          </a:p>
          <a:p>
            <a:pPr>
              <a:spcBef>
                <a:spcPts val="300"/>
              </a:spcBef>
              <a:spcAft>
                <a:spcPts val="300"/>
              </a:spcAft>
              <a:buClr>
                <a:srgbClr val="FFBF3C"/>
              </a:buClr>
              <a:buSzPct val="130000"/>
            </a:pPr>
            <a:r>
              <a:rPr lang="en-US" sz="1200" b="1" dirty="0">
                <a:solidFill>
                  <a:srgbClr val="323E48"/>
                </a:solidFill>
                <a:latin typeface="+mn-lt"/>
              </a:rPr>
              <a:t>Note 3: </a:t>
            </a:r>
            <a:r>
              <a:rPr lang="en-US" sz="1200" dirty="0">
                <a:solidFill>
                  <a:srgbClr val="0033A1"/>
                </a:solidFill>
                <a:latin typeface="+mn-lt"/>
              </a:rPr>
              <a:t>All Acra Investor Loans are Non-TRID due to the property being for a business purpose</a:t>
            </a:r>
          </a:p>
        </p:txBody>
      </p:sp>
    </p:spTree>
    <p:extLst>
      <p:ext uri="{BB962C8B-B14F-4D97-AF65-F5344CB8AC3E}">
        <p14:creationId xmlns:p14="http://schemas.microsoft.com/office/powerpoint/2010/main" val="23253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21"/>
          <p:cNvSpPr txBox="1">
            <a:spLocks noGrp="1"/>
          </p:cNvSpPr>
          <p:nvPr>
            <p:ph type="sldNum" idx="12"/>
          </p:nvPr>
        </p:nvSpPr>
        <p:spPr>
          <a:xfrm>
            <a:off x="8523157" y="4752131"/>
            <a:ext cx="548700" cy="31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sp>
        <p:nvSpPr>
          <p:cNvPr id="17" name="Google Shape;176;p25">
            <a:extLst>
              <a:ext uri="{FF2B5EF4-FFF2-40B4-BE49-F238E27FC236}">
                <a16:creationId xmlns:a16="http://schemas.microsoft.com/office/drawing/2014/main" id="{7D9B23AB-CAAA-4A20-A0AD-585A70CE84BD}"/>
              </a:ext>
            </a:extLst>
          </p:cNvPr>
          <p:cNvSpPr txBox="1">
            <a:spLocks noGrp="1"/>
          </p:cNvSpPr>
          <p:nvPr>
            <p:ph type="title"/>
          </p:nvPr>
        </p:nvSpPr>
        <p:spPr>
          <a:xfrm>
            <a:off x="1165475" y="563399"/>
            <a:ext cx="7357682" cy="34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b="1" dirty="0"/>
              <a:t>BROKER LICENSING &amp; REFERRAL FEE MATRIX</a:t>
            </a:r>
            <a:endParaRPr sz="2400" b="1" dirty="0"/>
          </a:p>
        </p:txBody>
      </p:sp>
      <p:cxnSp>
        <p:nvCxnSpPr>
          <p:cNvPr id="11" name="Straight Connector 10">
            <a:extLst>
              <a:ext uri="{FF2B5EF4-FFF2-40B4-BE49-F238E27FC236}">
                <a16:creationId xmlns:a16="http://schemas.microsoft.com/office/drawing/2014/main" id="{B2519A73-E25D-E919-FB10-FEC46E1072C3}"/>
              </a:ext>
            </a:extLst>
          </p:cNvPr>
          <p:cNvCxnSpPr/>
          <p:nvPr/>
        </p:nvCxnSpPr>
        <p:spPr>
          <a:xfrm>
            <a:off x="0" y="1016468"/>
            <a:ext cx="9144000" cy="0"/>
          </a:xfrm>
          <a:prstGeom prst="line">
            <a:avLst/>
          </a:prstGeom>
          <a:ln w="38100">
            <a:solidFill>
              <a:srgbClr val="8AB7E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FE7EB13-11BA-6D93-5D6B-FF51BF09FB1B}"/>
              </a:ext>
            </a:extLst>
          </p:cNvPr>
          <p:cNvPicPr>
            <a:picLocks noChangeAspect="1"/>
          </p:cNvPicPr>
          <p:nvPr/>
        </p:nvPicPr>
        <p:blipFill>
          <a:blip r:embed="rId3"/>
          <a:stretch>
            <a:fillRect/>
          </a:stretch>
        </p:blipFill>
        <p:spPr>
          <a:xfrm>
            <a:off x="1109683" y="1117047"/>
            <a:ext cx="3396340" cy="3692594"/>
          </a:xfrm>
          <a:prstGeom prst="rect">
            <a:avLst/>
          </a:prstGeom>
        </p:spPr>
      </p:pic>
      <p:pic>
        <p:nvPicPr>
          <p:cNvPr id="6" name="Picture 5">
            <a:extLst>
              <a:ext uri="{FF2B5EF4-FFF2-40B4-BE49-F238E27FC236}">
                <a16:creationId xmlns:a16="http://schemas.microsoft.com/office/drawing/2014/main" id="{7A00E317-D5D7-2F73-15BC-F2A4434B3260}"/>
              </a:ext>
            </a:extLst>
          </p:cNvPr>
          <p:cNvPicPr>
            <a:picLocks noChangeAspect="1"/>
          </p:cNvPicPr>
          <p:nvPr/>
        </p:nvPicPr>
        <p:blipFill>
          <a:blip r:embed="rId4"/>
          <a:stretch>
            <a:fillRect/>
          </a:stretch>
        </p:blipFill>
        <p:spPr>
          <a:xfrm>
            <a:off x="4638578" y="1117663"/>
            <a:ext cx="4086036" cy="2944264"/>
          </a:xfrm>
          <a:prstGeom prst="rect">
            <a:avLst/>
          </a:prstGeom>
        </p:spPr>
      </p:pic>
      <p:pic>
        <p:nvPicPr>
          <p:cNvPr id="7" name="Picture 6">
            <a:extLst>
              <a:ext uri="{FF2B5EF4-FFF2-40B4-BE49-F238E27FC236}">
                <a16:creationId xmlns:a16="http://schemas.microsoft.com/office/drawing/2014/main" id="{52F50CD2-0E2F-0955-0E87-A1DBD4A024A8}"/>
              </a:ext>
            </a:extLst>
          </p:cNvPr>
          <p:cNvPicPr>
            <a:picLocks noChangeAspect="1"/>
          </p:cNvPicPr>
          <p:nvPr/>
        </p:nvPicPr>
        <p:blipFill>
          <a:blip r:embed="rId5"/>
          <a:stretch>
            <a:fillRect/>
          </a:stretch>
        </p:blipFill>
        <p:spPr>
          <a:xfrm>
            <a:off x="4637979" y="4149658"/>
            <a:ext cx="4086036" cy="782432"/>
          </a:xfrm>
          <a:prstGeom prst="rect">
            <a:avLst/>
          </a:prstGeom>
        </p:spPr>
      </p:pic>
    </p:spTree>
    <p:extLst>
      <p:ext uri="{BB962C8B-B14F-4D97-AF65-F5344CB8AC3E}">
        <p14:creationId xmlns:p14="http://schemas.microsoft.com/office/powerpoint/2010/main" val="2647882530"/>
      </p:ext>
    </p:extLst>
  </p:cSld>
  <p:clrMapOvr>
    <a:masterClrMapping/>
  </p:clrMapOvr>
</p:sld>
</file>

<file path=ppt/theme/theme1.xml><?xml version="1.0" encoding="utf-8"?>
<a:theme xmlns:a="http://schemas.openxmlformats.org/drawingml/2006/main" name="Acra Lending Master Temaple - 2022">
  <a:themeElements>
    <a:clrScheme name="Custom 1">
      <a:dk1>
        <a:srgbClr val="2E3037"/>
      </a:dk1>
      <a:lt1>
        <a:srgbClr val="FFFFFF"/>
      </a:lt1>
      <a:dk2>
        <a:srgbClr val="666666"/>
      </a:dk2>
      <a:lt2>
        <a:srgbClr val="F3F3F3"/>
      </a:lt2>
      <a:accent1>
        <a:srgbClr val="0033A1"/>
      </a:accent1>
      <a:accent2>
        <a:srgbClr val="8AB7E9"/>
      </a:accent2>
      <a:accent3>
        <a:srgbClr val="323E48"/>
      </a:accent3>
      <a:accent4>
        <a:srgbClr val="00205C"/>
      </a:accent4>
      <a:accent5>
        <a:srgbClr val="FFBF3C"/>
      </a:accent5>
      <a:accent6>
        <a:srgbClr val="E2E7EE"/>
      </a:accent6>
      <a:hlink>
        <a:srgbClr val="323E48"/>
      </a:hlink>
      <a:folHlink>
        <a:srgbClr val="0033A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5898</TotalTime>
  <Words>1268</Words>
  <Application>Microsoft Office PowerPoint</Application>
  <PresentationFormat>On-screen Show (16:9)</PresentationFormat>
  <Paragraphs>179</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Quicksand</vt:lpstr>
      <vt:lpstr>Wingdings</vt:lpstr>
      <vt:lpstr>Courier New</vt:lpstr>
      <vt:lpstr>Arial</vt:lpstr>
      <vt:lpstr>Acra Lending Master Temaple - 2022</vt:lpstr>
      <vt:lpstr>THE LEADER IN TODAY’S NON-QM PROGRAMS</vt:lpstr>
      <vt:lpstr>INVESTMENT PROPERTY LENDING</vt:lpstr>
      <vt:lpstr>PowerPoint Presentation</vt:lpstr>
      <vt:lpstr>CONTENTS</vt:lpstr>
      <vt:lpstr>WHO IS ACRA LENDING?</vt:lpstr>
      <vt:lpstr>WHO IS ACRA LENDING?</vt:lpstr>
      <vt:lpstr>NATIONAL PRESENCE WITH LOCAL SERVICE</vt:lpstr>
      <vt:lpstr>INVESTOR LOAN PROGRAMS</vt:lpstr>
      <vt:lpstr>BROKER LICENSING &amp; REFERRAL FEE MATRIX</vt:lpstr>
      <vt:lpstr>DSCR 1 - 4 UNITS</vt:lpstr>
      <vt:lpstr>MULTI-FAMILY 5 - 24 UNITS (LONG TERM)</vt:lpstr>
      <vt:lpstr>BRIDGE 1 - 4 UNITS</vt:lpstr>
      <vt:lpstr>BRIDGE 5 - 29 UNITS</vt:lpstr>
      <vt:lpstr>ILD LOAN PROCESS SUMMARY</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Hitz Mistry</dc:creator>
  <cp:lastModifiedBy>Anthony Lopez</cp:lastModifiedBy>
  <cp:revision>111</cp:revision>
  <dcterms:modified xsi:type="dcterms:W3CDTF">2023-09-06T23:10:55Z</dcterms:modified>
</cp:coreProperties>
</file>