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7"/>
  </p:notesMasterIdLst>
  <p:sldIdLst>
    <p:sldId id="338" r:id="rId2"/>
    <p:sldId id="335" r:id="rId3"/>
    <p:sldId id="345" r:id="rId4"/>
    <p:sldId id="337" r:id="rId5"/>
    <p:sldId id="297" r:id="rId6"/>
    <p:sldId id="346" r:id="rId7"/>
    <p:sldId id="347" r:id="rId8"/>
    <p:sldId id="348" r:id="rId9"/>
    <p:sldId id="349" r:id="rId10"/>
    <p:sldId id="350" r:id="rId11"/>
    <p:sldId id="351" r:id="rId12"/>
    <p:sldId id="354" r:id="rId13"/>
    <p:sldId id="353" r:id="rId14"/>
    <p:sldId id="309" r:id="rId15"/>
    <p:sldId id="352" r:id="rId16"/>
  </p:sldIdLst>
  <p:sldSz cx="9144000" cy="5143500" type="screen16x9"/>
  <p:notesSz cx="6858000" cy="9144000"/>
  <p:embeddedFontLst>
    <p:embeddedFont>
      <p:font typeface="Quicksand" panose="020B0604020202020204" charset="0"/>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7E9"/>
    <a:srgbClr val="0033A1"/>
    <a:srgbClr val="323E48"/>
    <a:srgbClr val="FFBF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042EE-030E-48AD-AEE1-48DBF1C2F338}">
  <a:tblStyle styleId="{8CE042EE-030E-48AD-AEE1-48DBF1C2F33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71A6B3E-507F-4017-96D8-7895C4FAF28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Tomasello" userId="9077c446-da31-468d-bfc8-1fdcd242b821" providerId="ADAL" clId="{9402B91E-5026-46AB-A43C-2C1AFC24CF3A}"/>
    <pc:docChg chg="addSld modSld">
      <pc:chgData name="Joe Tomasello" userId="9077c446-da31-468d-bfc8-1fdcd242b821" providerId="ADAL" clId="{9402B91E-5026-46AB-A43C-2C1AFC24CF3A}" dt="2024-02-29T21:02:02.001" v="582" actId="20577"/>
      <pc:docMkLst>
        <pc:docMk/>
      </pc:docMkLst>
      <pc:sldChg chg="modSp mod">
        <pc:chgData name="Joe Tomasello" userId="9077c446-da31-468d-bfc8-1fdcd242b821" providerId="ADAL" clId="{9402B91E-5026-46AB-A43C-2C1AFC24CF3A}" dt="2024-02-29T19:38:11.391" v="194" actId="20577"/>
        <pc:sldMkLst>
          <pc:docMk/>
          <pc:sldMk cId="3011922581" sldId="337"/>
        </pc:sldMkLst>
        <pc:spChg chg="mod">
          <ac:chgData name="Joe Tomasello" userId="9077c446-da31-468d-bfc8-1fdcd242b821" providerId="ADAL" clId="{9402B91E-5026-46AB-A43C-2C1AFC24CF3A}" dt="2024-02-29T19:38:11.391" v="194" actId="20577"/>
          <ac:spMkLst>
            <pc:docMk/>
            <pc:sldMk cId="3011922581" sldId="337"/>
            <ac:spMk id="77" creationId="{00000000-0000-0000-0000-000000000000}"/>
          </ac:spMkLst>
        </pc:spChg>
      </pc:sldChg>
      <pc:sldChg chg="modSp mod">
        <pc:chgData name="Joe Tomasello" userId="9077c446-da31-468d-bfc8-1fdcd242b821" providerId="ADAL" clId="{9402B91E-5026-46AB-A43C-2C1AFC24CF3A}" dt="2024-02-28T21:46:34.592" v="1" actId="20577"/>
        <pc:sldMkLst>
          <pc:docMk/>
          <pc:sldMk cId="3124204818" sldId="346"/>
        </pc:sldMkLst>
        <pc:spChg chg="mod">
          <ac:chgData name="Joe Tomasello" userId="9077c446-da31-468d-bfc8-1fdcd242b821" providerId="ADAL" clId="{9402B91E-5026-46AB-A43C-2C1AFC24CF3A}" dt="2024-02-28T21:46:34.592" v="1" actId="20577"/>
          <ac:spMkLst>
            <pc:docMk/>
            <pc:sldMk cId="3124204818" sldId="346"/>
            <ac:spMk id="16" creationId="{BA60527E-16FE-41C8-AA5A-21256D1E6E5F}"/>
          </ac:spMkLst>
        </pc:spChg>
      </pc:sldChg>
      <pc:sldChg chg="modSp mod">
        <pc:chgData name="Joe Tomasello" userId="9077c446-da31-468d-bfc8-1fdcd242b821" providerId="ADAL" clId="{9402B91E-5026-46AB-A43C-2C1AFC24CF3A}" dt="2024-02-29T21:00:55.721" v="535" actId="20577"/>
        <pc:sldMkLst>
          <pc:docMk/>
          <pc:sldMk cId="132511780" sldId="348"/>
        </pc:sldMkLst>
        <pc:spChg chg="mod">
          <ac:chgData name="Joe Tomasello" userId="9077c446-da31-468d-bfc8-1fdcd242b821" providerId="ADAL" clId="{9402B91E-5026-46AB-A43C-2C1AFC24CF3A}" dt="2024-02-29T19:35:16.252" v="86" actId="20577"/>
          <ac:spMkLst>
            <pc:docMk/>
            <pc:sldMk cId="132511780" sldId="348"/>
            <ac:spMk id="16" creationId="{BA60527E-16FE-41C8-AA5A-21256D1E6E5F}"/>
          </ac:spMkLst>
        </pc:spChg>
        <pc:spChg chg="mod">
          <ac:chgData name="Joe Tomasello" userId="9077c446-da31-468d-bfc8-1fdcd242b821" providerId="ADAL" clId="{9402B91E-5026-46AB-A43C-2C1AFC24CF3A}" dt="2024-02-29T21:00:55.721" v="535" actId="20577"/>
          <ac:spMkLst>
            <pc:docMk/>
            <pc:sldMk cId="132511780" sldId="348"/>
            <ac:spMk id="17" creationId="{7D9B23AB-CAAA-4A20-A0AD-585A70CE84BD}"/>
          </ac:spMkLst>
        </pc:spChg>
      </pc:sldChg>
      <pc:sldChg chg="modSp mod">
        <pc:chgData name="Joe Tomasello" userId="9077c446-da31-468d-bfc8-1fdcd242b821" providerId="ADAL" clId="{9402B91E-5026-46AB-A43C-2C1AFC24CF3A}" dt="2024-02-29T21:02:02.001" v="582" actId="20577"/>
        <pc:sldMkLst>
          <pc:docMk/>
          <pc:sldMk cId="442880885" sldId="349"/>
        </pc:sldMkLst>
        <pc:spChg chg="mod">
          <ac:chgData name="Joe Tomasello" userId="9077c446-da31-468d-bfc8-1fdcd242b821" providerId="ADAL" clId="{9402B91E-5026-46AB-A43C-2C1AFC24CF3A}" dt="2024-02-29T21:02:02.001" v="582" actId="20577"/>
          <ac:spMkLst>
            <pc:docMk/>
            <pc:sldMk cId="442880885" sldId="349"/>
            <ac:spMk id="16" creationId="{BA60527E-16FE-41C8-AA5A-21256D1E6E5F}"/>
          </ac:spMkLst>
        </pc:spChg>
        <pc:spChg chg="mod">
          <ac:chgData name="Joe Tomasello" userId="9077c446-da31-468d-bfc8-1fdcd242b821" providerId="ADAL" clId="{9402B91E-5026-46AB-A43C-2C1AFC24CF3A}" dt="2024-02-29T21:01:27.059" v="566" actId="20577"/>
          <ac:spMkLst>
            <pc:docMk/>
            <pc:sldMk cId="442880885" sldId="349"/>
            <ac:spMk id="17" creationId="{7D9B23AB-CAAA-4A20-A0AD-585A70CE84BD}"/>
          </ac:spMkLst>
        </pc:spChg>
      </pc:sldChg>
      <pc:sldChg chg="modSp mod">
        <pc:chgData name="Joe Tomasello" userId="9077c446-da31-468d-bfc8-1fdcd242b821" providerId="ADAL" clId="{9402B91E-5026-46AB-A43C-2C1AFC24CF3A}" dt="2024-02-28T21:49:45.156" v="56" actId="20577"/>
        <pc:sldMkLst>
          <pc:docMk/>
          <pc:sldMk cId="4207062287" sldId="351"/>
        </pc:sldMkLst>
        <pc:spChg chg="mod">
          <ac:chgData name="Joe Tomasello" userId="9077c446-da31-468d-bfc8-1fdcd242b821" providerId="ADAL" clId="{9402B91E-5026-46AB-A43C-2C1AFC24CF3A}" dt="2024-02-28T21:49:45.156" v="56" actId="20577"/>
          <ac:spMkLst>
            <pc:docMk/>
            <pc:sldMk cId="4207062287" sldId="351"/>
            <ac:spMk id="16" creationId="{BA60527E-16FE-41C8-AA5A-21256D1E6E5F}"/>
          </ac:spMkLst>
        </pc:spChg>
      </pc:sldChg>
      <pc:sldChg chg="modSp add mod">
        <pc:chgData name="Joe Tomasello" userId="9077c446-da31-468d-bfc8-1fdcd242b821" providerId="ADAL" clId="{9402B91E-5026-46AB-A43C-2C1AFC24CF3A}" dt="2024-02-29T19:49:08.189" v="532" actId="20577"/>
        <pc:sldMkLst>
          <pc:docMk/>
          <pc:sldMk cId="699694095" sldId="354"/>
        </pc:sldMkLst>
        <pc:spChg chg="mod">
          <ac:chgData name="Joe Tomasello" userId="9077c446-da31-468d-bfc8-1fdcd242b821" providerId="ADAL" clId="{9402B91E-5026-46AB-A43C-2C1AFC24CF3A}" dt="2024-02-29T19:49:08.189" v="532" actId="20577"/>
          <ac:spMkLst>
            <pc:docMk/>
            <pc:sldMk cId="699694095" sldId="354"/>
            <ac:spMk id="16" creationId="{508EDA9F-452C-06EB-3079-73CB23F3EBAB}"/>
          </ac:spMkLst>
        </pc:spChg>
        <pc:spChg chg="mod">
          <ac:chgData name="Joe Tomasello" userId="9077c446-da31-468d-bfc8-1fdcd242b821" providerId="ADAL" clId="{9402B91E-5026-46AB-A43C-2C1AFC24CF3A}" dt="2024-02-29T19:39:03.621" v="235" actId="20577"/>
          <ac:spMkLst>
            <pc:docMk/>
            <pc:sldMk cId="699694095" sldId="354"/>
            <ac:spMk id="17" creationId="{A60C6C48-D1E3-ED5F-CD20-A4E58B7401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46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021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941833D9-0D40-AED3-8A9E-DD280CFE30C8}"/>
            </a:ext>
          </a:extLst>
        </p:cNvPr>
        <p:cNvGrpSpPr/>
        <p:nvPr/>
      </p:nvGrpSpPr>
      <p:grpSpPr>
        <a:xfrm>
          <a:off x="0" y="0"/>
          <a:ext cx="0" cy="0"/>
          <a:chOff x="0" y="0"/>
          <a:chExt cx="0" cy="0"/>
        </a:xfrm>
      </p:grpSpPr>
      <p:sp>
        <p:nvSpPr>
          <p:cNvPr id="142" name="Google Shape;142;g35f391192_057:notes">
            <a:extLst>
              <a:ext uri="{FF2B5EF4-FFF2-40B4-BE49-F238E27FC236}">
                <a16:creationId xmlns:a16="http://schemas.microsoft.com/office/drawing/2014/main" id="{2C5B6BE6-09EA-5E3A-9289-70ECAD4967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a:extLst>
              <a:ext uri="{FF2B5EF4-FFF2-40B4-BE49-F238E27FC236}">
                <a16:creationId xmlns:a16="http://schemas.microsoft.com/office/drawing/2014/main" id="{A7226BFF-06F6-BBBB-7C86-28A91F9E43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2496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687884B-07F0-ADEB-EDCF-2E762D68309A}"/>
            </a:ext>
          </a:extLst>
        </p:cNvPr>
        <p:cNvGrpSpPr/>
        <p:nvPr/>
      </p:nvGrpSpPr>
      <p:grpSpPr>
        <a:xfrm>
          <a:off x="0" y="0"/>
          <a:ext cx="0" cy="0"/>
          <a:chOff x="0" y="0"/>
          <a:chExt cx="0" cy="0"/>
        </a:xfrm>
      </p:grpSpPr>
      <p:sp>
        <p:nvSpPr>
          <p:cNvPr id="142" name="Google Shape;142;g35f391192_057:notes">
            <a:extLst>
              <a:ext uri="{FF2B5EF4-FFF2-40B4-BE49-F238E27FC236}">
                <a16:creationId xmlns:a16="http://schemas.microsoft.com/office/drawing/2014/main" id="{0F821C13-6494-DCF9-E39B-717747CD96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a:extLst>
              <a:ext uri="{FF2B5EF4-FFF2-40B4-BE49-F238E27FC236}">
                <a16:creationId xmlns:a16="http://schemas.microsoft.com/office/drawing/2014/main" id="{61808E9F-697E-DF16-2043-FF76A9BFE5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852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127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b92539d425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b92539d425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92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177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b92539d425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b92539d425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4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22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269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81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226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49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19175" y="1312687"/>
            <a:ext cx="6680400" cy="1159800"/>
          </a:xfrm>
          <a:prstGeom prst="rect">
            <a:avLst/>
          </a:prstGeom>
        </p:spPr>
        <p:txBody>
          <a:bodyPr spcFirstLastPara="1" wrap="square" lIns="91425" tIns="91425" rIns="91425" bIns="91425" anchor="t" anchorCtr="0">
            <a:noAutofit/>
          </a:bodyPr>
          <a:lstStyle>
            <a:lvl1pPr lvl="0">
              <a:spcBef>
                <a:spcPts val="0"/>
              </a:spcBef>
              <a:spcAft>
                <a:spcPts val="0"/>
              </a:spcAft>
              <a:buSzPts val="5000"/>
              <a:buNone/>
              <a:defRPr sz="5000">
                <a:latin typeface="+mj-lt"/>
              </a:defRPr>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dirty="0"/>
          </a:p>
        </p:txBody>
      </p:sp>
      <p:cxnSp>
        <p:nvCxnSpPr>
          <p:cNvPr id="11" name="Google Shape;11;p2"/>
          <p:cNvCxnSpPr>
            <a:cxnSpLocks/>
            <a:stCxn id="12" idx="4"/>
          </p:cNvCxnSpPr>
          <p:nvPr/>
        </p:nvCxnSpPr>
        <p:spPr>
          <a:xfrm>
            <a:off x="939750" y="1943840"/>
            <a:ext cx="0" cy="3199660"/>
          </a:xfrm>
          <a:prstGeom prst="straightConnector1">
            <a:avLst/>
          </a:prstGeom>
          <a:noFill/>
          <a:ln w="9525" cap="flat" cmpd="sng">
            <a:solidFill>
              <a:srgbClr val="8AB7E9"/>
            </a:solidFill>
            <a:prstDash val="solid"/>
            <a:round/>
            <a:headEnd type="none" w="med" len="med"/>
            <a:tailEnd type="none" w="med" len="med"/>
          </a:ln>
        </p:spPr>
      </p:cxnSp>
      <p:sp>
        <p:nvSpPr>
          <p:cNvPr id="12" name="Google Shape;12;p2"/>
          <p:cNvSpPr/>
          <p:nvPr/>
        </p:nvSpPr>
        <p:spPr>
          <a:xfrm>
            <a:off x="845250" y="1754840"/>
            <a:ext cx="189000" cy="1890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530175" y="2307788"/>
            <a:ext cx="6767100" cy="53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dirty="0"/>
          </a:p>
        </p:txBody>
      </p:sp>
      <p:sp>
        <p:nvSpPr>
          <p:cNvPr id="15" name="Google Shape;15;p3"/>
          <p:cNvSpPr txBox="1">
            <a:spLocks noGrp="1"/>
          </p:cNvSpPr>
          <p:nvPr>
            <p:ph type="subTitle" idx="1"/>
          </p:nvPr>
        </p:nvSpPr>
        <p:spPr>
          <a:xfrm>
            <a:off x="1567326" y="2782913"/>
            <a:ext cx="6927900" cy="353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atin typeface="+mn-lt"/>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
        <p:nvSpPr>
          <p:cNvPr id="16" name="Google Shape;16;p3"/>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7" name="Google Shape;17;p3"/>
          <p:cNvCxnSpPr/>
          <p:nvPr/>
        </p:nvCxnSpPr>
        <p:spPr>
          <a:xfrm>
            <a:off x="939645" y="0"/>
            <a:ext cx="0" cy="5143500"/>
          </a:xfrm>
          <a:prstGeom prst="straightConnector1">
            <a:avLst/>
          </a:prstGeom>
          <a:noFill/>
          <a:ln w="9525" cap="flat" cmpd="sng">
            <a:solidFill>
              <a:srgbClr val="8AB7E9"/>
            </a:solidFill>
            <a:prstDash val="solid"/>
            <a:round/>
            <a:headEnd type="none" w="med" len="med"/>
            <a:tailEnd type="none" w="med" len="med"/>
          </a:ln>
        </p:spPr>
      </p:cxnSp>
      <p:sp>
        <p:nvSpPr>
          <p:cNvPr id="18" name="Google Shape;18;p3"/>
          <p:cNvSpPr/>
          <p:nvPr/>
        </p:nvSpPr>
        <p:spPr>
          <a:xfrm flipH="1">
            <a:off x="632556" y="2267403"/>
            <a:ext cx="614400" cy="6144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Quicksand"/>
              <a:buNone/>
              <a:defRPr sz="1800">
                <a:latin typeface="+mj-lt"/>
                <a:ea typeface="Quicksand"/>
                <a:cs typeface="Quicksand"/>
                <a:sym typeface="Quicksand"/>
              </a:defRPr>
            </a:lvl1pPr>
            <a:lvl2pPr lvl="1" rtl="0">
              <a:spcBef>
                <a:spcPts val="0"/>
              </a:spcBef>
              <a:spcAft>
                <a:spcPts val="0"/>
              </a:spcAft>
              <a:buSzPts val="1800"/>
              <a:buFont typeface="Quicksand"/>
              <a:buNone/>
              <a:defRPr sz="1800">
                <a:latin typeface="Quicksand"/>
                <a:ea typeface="Quicksand"/>
                <a:cs typeface="Quicksand"/>
                <a:sym typeface="Quicksand"/>
              </a:defRPr>
            </a:lvl2pPr>
            <a:lvl3pPr lvl="2" rtl="0">
              <a:spcBef>
                <a:spcPts val="0"/>
              </a:spcBef>
              <a:spcAft>
                <a:spcPts val="0"/>
              </a:spcAft>
              <a:buSzPts val="1800"/>
              <a:buFont typeface="Quicksand"/>
              <a:buNone/>
              <a:defRPr sz="1800">
                <a:latin typeface="Quicksand"/>
                <a:ea typeface="Quicksand"/>
                <a:cs typeface="Quicksand"/>
                <a:sym typeface="Quicksand"/>
              </a:defRPr>
            </a:lvl3pPr>
            <a:lvl4pPr lvl="3" rtl="0">
              <a:spcBef>
                <a:spcPts val="0"/>
              </a:spcBef>
              <a:spcAft>
                <a:spcPts val="0"/>
              </a:spcAft>
              <a:buSzPts val="1800"/>
              <a:buFont typeface="Quicksand"/>
              <a:buNone/>
              <a:defRPr sz="1800">
                <a:latin typeface="Quicksand"/>
                <a:ea typeface="Quicksand"/>
                <a:cs typeface="Quicksand"/>
                <a:sym typeface="Quicksand"/>
              </a:defRPr>
            </a:lvl4pPr>
            <a:lvl5pPr lvl="4" rtl="0">
              <a:spcBef>
                <a:spcPts val="0"/>
              </a:spcBef>
              <a:spcAft>
                <a:spcPts val="0"/>
              </a:spcAft>
              <a:buSzPts val="1800"/>
              <a:buFont typeface="Quicksand"/>
              <a:buNone/>
              <a:defRPr sz="1800">
                <a:latin typeface="Quicksand"/>
                <a:ea typeface="Quicksand"/>
                <a:cs typeface="Quicksand"/>
                <a:sym typeface="Quicksand"/>
              </a:defRPr>
            </a:lvl5pPr>
            <a:lvl6pPr lvl="5" rtl="0">
              <a:spcBef>
                <a:spcPts val="0"/>
              </a:spcBef>
              <a:spcAft>
                <a:spcPts val="0"/>
              </a:spcAft>
              <a:buSzPts val="1800"/>
              <a:buFont typeface="Quicksand"/>
              <a:buNone/>
              <a:defRPr sz="1800">
                <a:latin typeface="Quicksand"/>
                <a:ea typeface="Quicksand"/>
                <a:cs typeface="Quicksand"/>
                <a:sym typeface="Quicksand"/>
              </a:defRPr>
            </a:lvl6pPr>
            <a:lvl7pPr lvl="6" rtl="0">
              <a:spcBef>
                <a:spcPts val="0"/>
              </a:spcBef>
              <a:spcAft>
                <a:spcPts val="0"/>
              </a:spcAft>
              <a:buSzPts val="1800"/>
              <a:buFont typeface="Quicksand"/>
              <a:buNone/>
              <a:defRPr sz="1800">
                <a:latin typeface="Quicksand"/>
                <a:ea typeface="Quicksand"/>
                <a:cs typeface="Quicksand"/>
                <a:sym typeface="Quicksand"/>
              </a:defRPr>
            </a:lvl7pPr>
            <a:lvl8pPr lvl="7" rtl="0">
              <a:spcBef>
                <a:spcPts val="0"/>
              </a:spcBef>
              <a:spcAft>
                <a:spcPts val="0"/>
              </a:spcAft>
              <a:buSzPts val="1800"/>
              <a:buFont typeface="Quicksand"/>
              <a:buNone/>
              <a:defRPr sz="1800">
                <a:latin typeface="Quicksand"/>
                <a:ea typeface="Quicksand"/>
                <a:cs typeface="Quicksand"/>
                <a:sym typeface="Quicksand"/>
              </a:defRPr>
            </a:lvl8pPr>
            <a:lvl9pPr lvl="8" rtl="0">
              <a:spcBef>
                <a:spcPts val="0"/>
              </a:spcBef>
              <a:spcAft>
                <a:spcPts val="0"/>
              </a:spcAft>
              <a:buSzPts val="1800"/>
              <a:buFont typeface="Quicksand"/>
              <a:buNone/>
              <a:defRPr sz="1800">
                <a:latin typeface="Quicksand"/>
                <a:ea typeface="Quicksand"/>
                <a:cs typeface="Quicksand"/>
                <a:sym typeface="Quicksand"/>
              </a:defRPr>
            </a:lvl9pPr>
          </a:lstStyle>
          <a:p>
            <a:endParaRPr dirty="0"/>
          </a:p>
        </p:txBody>
      </p:sp>
      <p:sp>
        <p:nvSpPr>
          <p:cNvPr id="27" name="Google Shape;27;p5"/>
          <p:cNvSpPr txBox="1">
            <a:spLocks noGrp="1"/>
          </p:cNvSpPr>
          <p:nvPr>
            <p:ph type="body" idx="1"/>
          </p:nvPr>
        </p:nvSpPr>
        <p:spPr>
          <a:xfrm>
            <a:off x="1165498" y="1086799"/>
            <a:ext cx="68580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3F3F3"/>
              </a:buClr>
              <a:buSzPts val="3000"/>
              <a:buFont typeface="Quicksand"/>
              <a:buChar char="◦"/>
              <a:defRPr sz="3000">
                <a:solidFill>
                  <a:srgbClr val="F3F3F3"/>
                </a:solidFill>
                <a:latin typeface="+mj-lt"/>
                <a:ea typeface="Quicksand"/>
                <a:cs typeface="Quicksand"/>
                <a:sym typeface="Quicksand"/>
              </a:defRPr>
            </a:lvl1pPr>
            <a:lvl2pPr marL="914400" lvl="1" indent="-381000" rtl="0">
              <a:spcBef>
                <a:spcPts val="0"/>
              </a:spcBef>
              <a:spcAft>
                <a:spcPts val="0"/>
              </a:spcAft>
              <a:buClr>
                <a:srgbClr val="F3F3F3"/>
              </a:buClr>
              <a:buSzPts val="2400"/>
              <a:buFont typeface="Quicksand"/>
              <a:buChar char="▫"/>
              <a:defRPr sz="2400">
                <a:solidFill>
                  <a:srgbClr val="F3F3F3"/>
                </a:solidFill>
                <a:latin typeface="Quicksand"/>
                <a:ea typeface="Quicksand"/>
                <a:cs typeface="Quicksand"/>
                <a:sym typeface="Quicksand"/>
              </a:defRPr>
            </a:lvl2pPr>
            <a:lvl3pPr marL="1371600" lvl="2" indent="-381000" rtl="0">
              <a:spcBef>
                <a:spcPts val="0"/>
              </a:spcBef>
              <a:spcAft>
                <a:spcPts val="0"/>
              </a:spcAft>
              <a:buClr>
                <a:srgbClr val="F3F3F3"/>
              </a:buClr>
              <a:buSzPts val="2400"/>
              <a:buFont typeface="Quicksand"/>
              <a:buChar char="■"/>
              <a:defRPr sz="2400">
                <a:solidFill>
                  <a:srgbClr val="F3F3F3"/>
                </a:solidFill>
                <a:latin typeface="Quicksand"/>
                <a:ea typeface="Quicksand"/>
                <a:cs typeface="Quicksand"/>
                <a:sym typeface="Quicksand"/>
              </a:defRPr>
            </a:lvl3pPr>
            <a:lvl4pPr marL="1828800" lvl="3"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4pPr>
            <a:lvl5pPr marL="2286000" lvl="4"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5pPr>
            <a:lvl6pPr marL="2743200" lvl="5"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6pPr>
            <a:lvl7pPr marL="3200400" lvl="6"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7pPr>
            <a:lvl8pPr marL="3657600" lvl="7"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8pPr>
            <a:lvl9pPr marL="4114800" lvl="8"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9pPr>
          </a:lstStyle>
          <a:p>
            <a:endParaRPr dirty="0"/>
          </a:p>
        </p:txBody>
      </p:sp>
      <p:sp>
        <p:nvSpPr>
          <p:cNvPr id="28" name="Google Shape;28;p5"/>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9" name="Google Shape;29;p5"/>
          <p:cNvCxnSpPr/>
          <p:nvPr/>
        </p:nvCxnSpPr>
        <p:spPr>
          <a:xfrm>
            <a:off x="945638" y="0"/>
            <a:ext cx="0" cy="5143500"/>
          </a:xfrm>
          <a:prstGeom prst="straightConnector1">
            <a:avLst/>
          </a:prstGeom>
          <a:noFill/>
          <a:ln w="9525" cap="flat" cmpd="sng">
            <a:solidFill>
              <a:srgbClr val="8AB7E9"/>
            </a:solidFill>
            <a:prstDash val="solid"/>
            <a:round/>
            <a:headEnd type="none" w="med" len="med"/>
            <a:tailEnd type="none" w="med" len="med"/>
          </a:ln>
        </p:spPr>
      </p:cxnSp>
      <p:sp>
        <p:nvSpPr>
          <p:cNvPr id="30" name="Google Shape;30;p5"/>
          <p:cNvSpPr/>
          <p:nvPr/>
        </p:nvSpPr>
        <p:spPr>
          <a:xfrm>
            <a:off x="874396" y="605794"/>
            <a:ext cx="142500" cy="1425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atin typeface="+mj-l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4" name="Google Shape;34;p6"/>
          <p:cNvSpPr txBox="1">
            <a:spLocks noGrp="1"/>
          </p:cNvSpPr>
          <p:nvPr>
            <p:ph type="body" idx="1"/>
          </p:nvPr>
        </p:nvSpPr>
        <p:spPr>
          <a:xfrm>
            <a:off x="1165475" y="1174117"/>
            <a:ext cx="33069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atin typeface="+mn-lt"/>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dirty="0"/>
          </a:p>
        </p:txBody>
      </p:sp>
      <p:sp>
        <p:nvSpPr>
          <p:cNvPr id="35" name="Google Shape;35;p6"/>
          <p:cNvSpPr txBox="1">
            <a:spLocks noGrp="1"/>
          </p:cNvSpPr>
          <p:nvPr>
            <p:ph type="body" idx="2"/>
          </p:nvPr>
        </p:nvSpPr>
        <p:spPr>
          <a:xfrm>
            <a:off x="4671570" y="1174117"/>
            <a:ext cx="33069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atin typeface="+mn-lt"/>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dirty="0"/>
          </a:p>
        </p:txBody>
      </p:sp>
      <p:sp>
        <p:nvSpPr>
          <p:cNvPr id="36" name="Google Shape;36;p6"/>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7" name="Google Shape;37;p6"/>
          <p:cNvCxnSpPr/>
          <p:nvPr/>
        </p:nvCxnSpPr>
        <p:spPr>
          <a:xfrm>
            <a:off x="945638" y="0"/>
            <a:ext cx="0" cy="5143500"/>
          </a:xfrm>
          <a:prstGeom prst="straightConnector1">
            <a:avLst/>
          </a:prstGeom>
          <a:noFill/>
          <a:ln w="9525" cap="flat" cmpd="sng">
            <a:solidFill>
              <a:srgbClr val="8AB7E9"/>
            </a:solidFill>
            <a:prstDash val="solid"/>
            <a:round/>
            <a:headEnd type="none" w="med" len="med"/>
            <a:tailEnd type="none" w="med" len="med"/>
          </a:ln>
        </p:spPr>
      </p:cxnSp>
      <p:sp>
        <p:nvSpPr>
          <p:cNvPr id="38" name="Google Shape;38;p6"/>
          <p:cNvSpPr/>
          <p:nvPr/>
        </p:nvSpPr>
        <p:spPr>
          <a:xfrm>
            <a:off x="874396" y="605794"/>
            <a:ext cx="142500" cy="1425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atin typeface="+mj-l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51" name="Google Shape;51;p8"/>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2" name="Google Shape;52;p8"/>
          <p:cNvCxnSpPr/>
          <p:nvPr/>
        </p:nvCxnSpPr>
        <p:spPr>
          <a:xfrm>
            <a:off x="945638" y="0"/>
            <a:ext cx="0" cy="5143500"/>
          </a:xfrm>
          <a:prstGeom prst="straightConnector1">
            <a:avLst/>
          </a:prstGeom>
          <a:noFill/>
          <a:ln w="9525" cap="flat" cmpd="sng">
            <a:solidFill>
              <a:srgbClr val="8AB7E9"/>
            </a:solidFill>
            <a:prstDash val="solid"/>
            <a:round/>
            <a:headEnd type="none" w="med" len="med"/>
            <a:tailEnd type="none" w="med" len="med"/>
          </a:ln>
        </p:spPr>
      </p:cxnSp>
      <p:sp>
        <p:nvSpPr>
          <p:cNvPr id="53" name="Google Shape;53;p8"/>
          <p:cNvSpPr/>
          <p:nvPr/>
        </p:nvSpPr>
        <p:spPr>
          <a:xfrm>
            <a:off x="874396" y="586477"/>
            <a:ext cx="142500" cy="1425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65475" y="549649"/>
            <a:ext cx="6858000" cy="345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1pPr>
            <a:lvl2pPr lvl="1">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2pPr>
            <a:lvl3pPr lvl="2">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3pPr>
            <a:lvl4pPr lvl="3">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4pPr>
            <a:lvl5pPr lvl="4">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5pPr>
            <a:lvl6pPr lvl="5">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6pPr>
            <a:lvl7pPr lvl="6">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7pPr>
            <a:lvl8pPr lvl="7">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8pPr>
            <a:lvl9pPr lvl="8">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1165498" y="1086799"/>
            <a:ext cx="6858000" cy="37257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Quicksand"/>
              <a:buChar char="◦"/>
              <a:defRPr sz="2400">
                <a:solidFill>
                  <a:schemeClr val="lt1"/>
                </a:solidFill>
                <a:latin typeface="Quicksand"/>
                <a:ea typeface="Quicksand"/>
                <a:cs typeface="Quicksand"/>
                <a:sym typeface="Quicksand"/>
              </a:defRPr>
            </a:lvl1pPr>
            <a:lvl2pPr marL="914400" lvl="1" indent="-381000">
              <a:spcBef>
                <a:spcPts val="0"/>
              </a:spcBef>
              <a:spcAft>
                <a:spcPts val="0"/>
              </a:spcAft>
              <a:buClr>
                <a:schemeClr val="accent1"/>
              </a:buClr>
              <a:buSzPts val="2400"/>
              <a:buFont typeface="Quicksand"/>
              <a:buChar char="▫"/>
              <a:defRPr sz="2400">
                <a:solidFill>
                  <a:schemeClr val="lt1"/>
                </a:solidFill>
                <a:latin typeface="Quicksand"/>
                <a:ea typeface="Quicksand"/>
                <a:cs typeface="Quicksand"/>
                <a:sym typeface="Quicksand"/>
              </a:defRPr>
            </a:lvl2pPr>
            <a:lvl3pPr marL="1371600" lvl="2" indent="-381000">
              <a:spcBef>
                <a:spcPts val="0"/>
              </a:spcBef>
              <a:spcAft>
                <a:spcPts val="0"/>
              </a:spcAft>
              <a:buClr>
                <a:schemeClr val="accent1"/>
              </a:buClr>
              <a:buSzPts val="2400"/>
              <a:buFont typeface="Quicksand"/>
              <a:buChar char="■"/>
              <a:defRPr sz="2400">
                <a:solidFill>
                  <a:schemeClr val="lt1"/>
                </a:solidFill>
                <a:latin typeface="Quicksand"/>
                <a:ea typeface="Quicksand"/>
                <a:cs typeface="Quicksand"/>
                <a:sym typeface="Quicksand"/>
              </a:defRPr>
            </a:lvl3pPr>
            <a:lvl4pPr marL="1828800" lvl="3"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4pPr>
            <a:lvl5pPr marL="2286000" lvl="4"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5pPr>
            <a:lvl6pPr marL="2743200" lvl="5"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6pPr>
            <a:lvl7pPr marL="3200400" lvl="6"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7pPr>
            <a:lvl8pPr marL="3657600" lvl="7"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8pPr>
            <a:lvl9pPr marL="4114800" lvl="8"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9pPr>
          </a:lstStyle>
          <a:p>
            <a:endParaRPr/>
          </a:p>
        </p:txBody>
      </p:sp>
      <p:sp>
        <p:nvSpPr>
          <p:cNvPr id="8" name="Google Shape;8;p1"/>
          <p:cNvSpPr txBox="1">
            <a:spLocks noGrp="1"/>
          </p:cNvSpPr>
          <p:nvPr>
            <p:ph type="sldNum" idx="12"/>
          </p:nvPr>
        </p:nvSpPr>
        <p:spPr>
          <a:xfrm>
            <a:off x="8523157" y="4810082"/>
            <a:ext cx="548700" cy="315300"/>
          </a:xfrm>
          <a:prstGeom prst="rect">
            <a:avLst/>
          </a:prstGeom>
          <a:noFill/>
          <a:ln>
            <a:noFill/>
          </a:ln>
        </p:spPr>
        <p:txBody>
          <a:bodyPr spcFirstLastPara="1" wrap="square" lIns="91425" tIns="91425" rIns="91425" bIns="91425" anchor="t" anchorCtr="0">
            <a:noAutofit/>
          </a:bodyPr>
          <a:lstStyle>
            <a:lvl1pPr lvl="0" algn="r">
              <a:buNone/>
              <a:defRPr sz="800">
                <a:solidFill>
                  <a:schemeClr val="accent1"/>
                </a:solidFill>
                <a:latin typeface="+mn-lt"/>
                <a:ea typeface="Quicksand"/>
                <a:cs typeface="Quicksand"/>
                <a:sym typeface="Quicksand"/>
              </a:defRPr>
            </a:lvl1pPr>
            <a:lvl2pPr lvl="1" algn="r">
              <a:buNone/>
              <a:defRPr sz="1200">
                <a:solidFill>
                  <a:schemeClr val="accent1"/>
                </a:solidFill>
                <a:latin typeface="Quicksand"/>
                <a:ea typeface="Quicksand"/>
                <a:cs typeface="Quicksand"/>
                <a:sym typeface="Quicksand"/>
              </a:defRPr>
            </a:lvl2pPr>
            <a:lvl3pPr lvl="2" algn="r">
              <a:buNone/>
              <a:defRPr sz="1200">
                <a:solidFill>
                  <a:schemeClr val="accent1"/>
                </a:solidFill>
                <a:latin typeface="Quicksand"/>
                <a:ea typeface="Quicksand"/>
                <a:cs typeface="Quicksand"/>
                <a:sym typeface="Quicksand"/>
              </a:defRPr>
            </a:lvl3pPr>
            <a:lvl4pPr lvl="3" algn="r">
              <a:buNone/>
              <a:defRPr sz="1200">
                <a:solidFill>
                  <a:schemeClr val="accent1"/>
                </a:solidFill>
                <a:latin typeface="Quicksand"/>
                <a:ea typeface="Quicksand"/>
                <a:cs typeface="Quicksand"/>
                <a:sym typeface="Quicksand"/>
              </a:defRPr>
            </a:lvl4pPr>
            <a:lvl5pPr lvl="4" algn="r">
              <a:buNone/>
              <a:defRPr sz="1200">
                <a:solidFill>
                  <a:schemeClr val="accent1"/>
                </a:solidFill>
                <a:latin typeface="Quicksand"/>
                <a:ea typeface="Quicksand"/>
                <a:cs typeface="Quicksand"/>
                <a:sym typeface="Quicksand"/>
              </a:defRPr>
            </a:lvl5pPr>
            <a:lvl6pPr lvl="5" algn="r">
              <a:buNone/>
              <a:defRPr sz="1200">
                <a:solidFill>
                  <a:schemeClr val="accent1"/>
                </a:solidFill>
                <a:latin typeface="Quicksand"/>
                <a:ea typeface="Quicksand"/>
                <a:cs typeface="Quicksand"/>
                <a:sym typeface="Quicksand"/>
              </a:defRPr>
            </a:lvl6pPr>
            <a:lvl7pPr lvl="6" algn="r">
              <a:buNone/>
              <a:defRPr sz="1200">
                <a:solidFill>
                  <a:schemeClr val="accent1"/>
                </a:solidFill>
                <a:latin typeface="Quicksand"/>
                <a:ea typeface="Quicksand"/>
                <a:cs typeface="Quicksand"/>
                <a:sym typeface="Quicksand"/>
              </a:defRPr>
            </a:lvl7pPr>
            <a:lvl8pPr lvl="7" algn="r">
              <a:buNone/>
              <a:defRPr sz="1200">
                <a:solidFill>
                  <a:schemeClr val="accent1"/>
                </a:solidFill>
                <a:latin typeface="Quicksand"/>
                <a:ea typeface="Quicksand"/>
                <a:cs typeface="Quicksand"/>
                <a:sym typeface="Quicksand"/>
              </a:defRPr>
            </a:lvl8pPr>
            <a:lvl9pPr lvl="8" algn="r">
              <a:buNone/>
              <a:defRPr sz="1200">
                <a:solidFill>
                  <a:schemeClr val="accent1"/>
                </a:solidFill>
                <a:latin typeface="Quicksand"/>
                <a:ea typeface="Quicksand"/>
                <a:cs typeface="Quicksand"/>
                <a:sym typeface="Quicksand"/>
              </a:defRPr>
            </a:lvl9pPr>
          </a:lstStyle>
          <a:p>
            <a:fld id="{00000000-1234-1234-1234-123412341234}" type="slidenum">
              <a:rPr lang="en" smtClean="0"/>
              <a:pPr/>
              <a:t>‹#›</a:t>
            </a:fld>
            <a:endParaRPr lang="en"/>
          </a:p>
        </p:txBody>
      </p:sp>
      <p:pic>
        <p:nvPicPr>
          <p:cNvPr id="4" name="Picture 3" descr="A logo of a company&#10;&#10;Description automatically generated">
            <a:extLst>
              <a:ext uri="{FF2B5EF4-FFF2-40B4-BE49-F238E27FC236}">
                <a16:creationId xmlns:a16="http://schemas.microsoft.com/office/drawing/2014/main" id="{2AD25494-473B-C92D-FE3F-00DC9E166D16}"/>
              </a:ext>
            </a:extLst>
          </p:cNvPr>
          <p:cNvPicPr>
            <a:picLocks noChangeAspect="1"/>
          </p:cNvPicPr>
          <p:nvPr userDrawn="1"/>
        </p:nvPicPr>
        <p:blipFill>
          <a:blip r:embed="rId7"/>
          <a:stretch>
            <a:fillRect/>
          </a:stretch>
        </p:blipFill>
        <p:spPr>
          <a:xfrm>
            <a:off x="172021" y="4354404"/>
            <a:ext cx="667447" cy="45246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319175" y="1167865"/>
            <a:ext cx="6680400" cy="163721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Arial" panose="020B0604020202020204" pitchFamily="34" charset="0"/>
                <a:cs typeface="Arial" panose="020B0604020202020204" pitchFamily="34" charset="0"/>
              </a:rPr>
              <a:t>THE LEADER IN TODAY’S NON-QM PROGRAMS</a:t>
            </a:r>
            <a:endParaRPr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ED92DCA-0699-DDD1-A06B-FE4D060A1B41}"/>
              </a:ext>
            </a:extLst>
          </p:cNvPr>
          <p:cNvSpPr txBox="1"/>
          <p:nvPr/>
        </p:nvSpPr>
        <p:spPr>
          <a:xfrm rot="16200000">
            <a:off x="8403713" y="468516"/>
            <a:ext cx="1167865" cy="230832"/>
          </a:xfrm>
          <a:prstGeom prst="rect">
            <a:avLst/>
          </a:prstGeom>
          <a:solidFill>
            <a:srgbClr val="0033A1"/>
          </a:solidFill>
          <a:ln w="12700">
            <a:solidFill>
              <a:srgbClr val="0033A1"/>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Specific Guidelines:</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1032996" y="1691295"/>
            <a:ext cx="7684741" cy="20144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Minimum 51% Residential</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All Loans are Case by Case basis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Maximum 70% Loan to Value Ratio</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No Companies Hazard Materials (Dry Cleaner, Automotive Repair)</a:t>
            </a:r>
          </a:p>
          <a:p>
            <a:pPr marL="285750" indent="-285750">
              <a:spcBef>
                <a:spcPts val="600"/>
              </a:spcBef>
              <a:spcAft>
                <a:spcPts val="600"/>
              </a:spcAft>
              <a:buClr>
                <a:srgbClr val="8AB7E9"/>
              </a:buClr>
              <a:buSzPct val="130000"/>
              <a:buFont typeface="Arial" panose="020B0604020202020204" pitchFamily="34" charset="0"/>
              <a:buChar char="•"/>
            </a:pPr>
            <a:endParaRPr lang="en-US" sz="1400" dirty="0">
              <a:solidFill>
                <a:schemeClr val="tx2">
                  <a:lumMod val="25000"/>
                </a:schemeClr>
              </a:solidFill>
              <a:latin typeface="+mn-lt"/>
            </a:endParaRP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22913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MIXED-USE PROPERTIES</a:t>
            </a:r>
            <a:endParaRPr sz="2400" dirty="0"/>
          </a:p>
        </p:txBody>
      </p:sp>
      <p:sp>
        <p:nvSpPr>
          <p:cNvPr id="15" name="TextBox 14">
            <a:extLst>
              <a:ext uri="{FF2B5EF4-FFF2-40B4-BE49-F238E27FC236}">
                <a16:creationId xmlns:a16="http://schemas.microsoft.com/office/drawing/2014/main" id="{A4B9B0DB-DC8F-E887-F918-BAC71BF58227}"/>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3" name="Picture 2" descr="A person typing on a keyboard&#10;&#10;Description automatically generated with medium confidence">
            <a:extLst>
              <a:ext uri="{FF2B5EF4-FFF2-40B4-BE49-F238E27FC236}">
                <a16:creationId xmlns:a16="http://schemas.microsoft.com/office/drawing/2014/main" id="{533C0680-77C4-3C55-94E3-2BCFAE9FADA6}"/>
              </a:ext>
            </a:extLst>
          </p:cNvPr>
          <p:cNvPicPr>
            <a:picLocks noChangeAspect="1"/>
          </p:cNvPicPr>
          <p:nvPr/>
        </p:nvPicPr>
        <p:blipFill>
          <a:blip r:embed="rId3"/>
          <a:stretch>
            <a:fillRect/>
          </a:stretch>
        </p:blipFill>
        <p:spPr>
          <a:xfrm>
            <a:off x="6002039" y="3296769"/>
            <a:ext cx="2644871" cy="1660526"/>
          </a:xfrm>
          <a:prstGeom prst="ellipse">
            <a:avLst/>
          </a:prstGeom>
          <a:ln>
            <a:noFill/>
          </a:ln>
          <a:effectLst>
            <a:softEdge rad="112500"/>
          </a:effectLst>
        </p:spPr>
      </p:pic>
    </p:spTree>
    <p:extLst>
      <p:ext uri="{BB962C8B-B14F-4D97-AF65-F5344CB8AC3E}">
        <p14:creationId xmlns:p14="http://schemas.microsoft.com/office/powerpoint/2010/main" val="2779996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3"/>
            <a:ext cx="6895814" cy="345000"/>
          </a:xfrm>
          <a:prstGeom prst="homePlate">
            <a:avLst/>
          </a:prstGeom>
          <a:solidFill>
            <a:srgbClr val="0033A1"/>
          </a:solidFill>
          <a:ln w="9525">
            <a:solidFill>
              <a:srgbClr val="8AB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Specific Guidelines:</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1032996" y="2050183"/>
            <a:ext cx="7684741" cy="27019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Maximum 70% Purchase and 65% Refinance</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Minimum 575 Score</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Consumer or Business Purpose Loans</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Must be Permanently Affiliated to Permanent Foundation</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Must be Constructed After 1976</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Must be at least Double Wide</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No PUD’s allowed</a:t>
            </a:r>
          </a:p>
          <a:p>
            <a:pPr marL="342900" indent="-342900">
              <a:spcBef>
                <a:spcPts val="600"/>
              </a:spcBef>
              <a:spcAft>
                <a:spcPts val="600"/>
              </a:spcAft>
              <a:buClr>
                <a:srgbClr val="8AB7E9"/>
              </a:buClr>
              <a:buSzPct val="130000"/>
              <a:buFont typeface="Arial" panose="020B0604020202020204" pitchFamily="34" charset="0"/>
              <a:buChar char="•"/>
            </a:pPr>
            <a:endParaRPr lang="en-US" sz="1400" dirty="0">
              <a:solidFill>
                <a:schemeClr val="tx2">
                  <a:lumMod val="25000"/>
                </a:schemeClr>
              </a:solidFill>
              <a:latin typeface="+mn-lt"/>
            </a:endParaRP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22913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MANUFACTURED HOMES</a:t>
            </a:r>
            <a:endParaRPr sz="2400" dirty="0"/>
          </a:p>
        </p:txBody>
      </p:sp>
      <p:sp>
        <p:nvSpPr>
          <p:cNvPr id="15" name="TextBox 14">
            <a:extLst>
              <a:ext uri="{FF2B5EF4-FFF2-40B4-BE49-F238E27FC236}">
                <a16:creationId xmlns:a16="http://schemas.microsoft.com/office/drawing/2014/main" id="{A4B9B0DB-DC8F-E887-F918-BAC71BF58227}"/>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3" name="Picture 2" descr="A white house on stilts&#10;&#10;Description automatically generated with low confidence">
            <a:extLst>
              <a:ext uri="{FF2B5EF4-FFF2-40B4-BE49-F238E27FC236}">
                <a16:creationId xmlns:a16="http://schemas.microsoft.com/office/drawing/2014/main" id="{EA37E4AF-5A85-2868-62E9-3BDD71D5735C}"/>
              </a:ext>
            </a:extLst>
          </p:cNvPr>
          <p:cNvPicPr>
            <a:picLocks noChangeAspect="1"/>
          </p:cNvPicPr>
          <p:nvPr/>
        </p:nvPicPr>
        <p:blipFill>
          <a:blip r:embed="rId3"/>
          <a:stretch>
            <a:fillRect/>
          </a:stretch>
        </p:blipFill>
        <p:spPr>
          <a:xfrm>
            <a:off x="5580578" y="3091279"/>
            <a:ext cx="2942579" cy="1861672"/>
          </a:xfrm>
          <a:prstGeom prst="rect">
            <a:avLst/>
          </a:prstGeom>
        </p:spPr>
      </p:pic>
    </p:spTree>
    <p:extLst>
      <p:ext uri="{BB962C8B-B14F-4D97-AF65-F5344CB8AC3E}">
        <p14:creationId xmlns:p14="http://schemas.microsoft.com/office/powerpoint/2010/main" val="420706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9998B11A-E482-CCAA-7E7C-65E526FE8A10}"/>
            </a:ext>
          </a:extLst>
        </p:cNvPr>
        <p:cNvGrpSpPr/>
        <p:nvPr/>
      </p:nvGrpSpPr>
      <p:grpSpPr>
        <a:xfrm>
          <a:off x="0" y="0"/>
          <a:ext cx="0" cy="0"/>
          <a:chOff x="0" y="0"/>
          <a:chExt cx="0" cy="0"/>
        </a:xfrm>
      </p:grpSpPr>
      <p:sp>
        <p:nvSpPr>
          <p:cNvPr id="148" name="Google Shape;148;p21">
            <a:extLst>
              <a:ext uri="{FF2B5EF4-FFF2-40B4-BE49-F238E27FC236}">
                <a16:creationId xmlns:a16="http://schemas.microsoft.com/office/drawing/2014/main" id="{BCDFC2E6-0191-CB4F-881C-40AF68864EE9}"/>
              </a:ext>
            </a:extLst>
          </p:cNvPr>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4" name="Arrow: Pentagon 3">
            <a:extLst>
              <a:ext uri="{FF2B5EF4-FFF2-40B4-BE49-F238E27FC236}">
                <a16:creationId xmlns:a16="http://schemas.microsoft.com/office/drawing/2014/main" id="{03482B87-CA57-CF51-F5D7-ACA5B5A039B8}"/>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Specific Guidelines:</a:t>
            </a:r>
          </a:p>
        </p:txBody>
      </p:sp>
      <p:sp>
        <p:nvSpPr>
          <p:cNvPr id="16" name="Google Shape;146;p21">
            <a:extLst>
              <a:ext uri="{FF2B5EF4-FFF2-40B4-BE49-F238E27FC236}">
                <a16:creationId xmlns:a16="http://schemas.microsoft.com/office/drawing/2014/main" id="{508EDA9F-452C-06EB-3079-73CB23F3EBAB}"/>
              </a:ext>
            </a:extLst>
          </p:cNvPr>
          <p:cNvSpPr txBox="1">
            <a:spLocks/>
          </p:cNvSpPr>
          <p:nvPr/>
        </p:nvSpPr>
        <p:spPr>
          <a:xfrm>
            <a:off x="1032996" y="1404947"/>
            <a:ext cx="7684741" cy="296168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Arial" panose="020B0604020202020204" pitchFamily="34" charset="0"/>
              <a:buChar char="•"/>
            </a:pPr>
            <a:endParaRPr lang="en-US" sz="1400" dirty="0">
              <a:solidFill>
                <a:schemeClr val="tx2">
                  <a:lumMod val="25000"/>
                </a:schemeClr>
              </a:solidFill>
              <a:latin typeface="+mn-lt"/>
            </a:endParaRP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Qualifies solely off DSCR: Annual NOI / Annual PITI payment</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Down to a 1.0 DSCR</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Min Occupancy at closing 85%</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70% LTV Purchase 65% LTV Refinance</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I/O Option available</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Only requires 6 months reserves </a:t>
            </a:r>
          </a:p>
          <a:p>
            <a:pPr marL="285750" indent="-285750">
              <a:spcBef>
                <a:spcPts val="600"/>
              </a:spcBef>
              <a:spcAft>
                <a:spcPts val="600"/>
              </a:spcAft>
              <a:buClr>
                <a:srgbClr val="8AB7E9"/>
              </a:buClr>
              <a:buSzPct val="130000"/>
              <a:buFont typeface="Arial" panose="020B0604020202020204" pitchFamily="34" charset="0"/>
              <a:buChar char="•"/>
            </a:pPr>
            <a:endParaRPr lang="en-US" sz="1400" dirty="0">
              <a:solidFill>
                <a:schemeClr val="tx2">
                  <a:lumMod val="25000"/>
                </a:schemeClr>
              </a:solidFill>
              <a:latin typeface="+mn-lt"/>
            </a:endParaRPr>
          </a:p>
        </p:txBody>
      </p:sp>
      <p:sp>
        <p:nvSpPr>
          <p:cNvPr id="17" name="Google Shape;176;p25">
            <a:extLst>
              <a:ext uri="{FF2B5EF4-FFF2-40B4-BE49-F238E27FC236}">
                <a16:creationId xmlns:a16="http://schemas.microsoft.com/office/drawing/2014/main" id="{A60C6C48-D1E3-ED5F-CD20-A4E58B74010B}"/>
              </a:ext>
            </a:extLst>
          </p:cNvPr>
          <p:cNvSpPr txBox="1">
            <a:spLocks noGrp="1"/>
          </p:cNvSpPr>
          <p:nvPr>
            <p:ph type="title"/>
          </p:nvPr>
        </p:nvSpPr>
        <p:spPr>
          <a:xfrm>
            <a:off x="1165475" y="563399"/>
            <a:ext cx="722913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MULTIFAMILY 5-24 UNITS</a:t>
            </a:r>
            <a:endParaRPr sz="2400" dirty="0"/>
          </a:p>
        </p:txBody>
      </p:sp>
      <p:sp>
        <p:nvSpPr>
          <p:cNvPr id="15" name="TextBox 14">
            <a:extLst>
              <a:ext uri="{FF2B5EF4-FFF2-40B4-BE49-F238E27FC236}">
                <a16:creationId xmlns:a16="http://schemas.microsoft.com/office/drawing/2014/main" id="{4107F2B5-5428-E274-1CC3-8F39428D4B6A}"/>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3" name="Picture 2" descr="A white house on stilts&#10;&#10;Description automatically generated with low confidence">
            <a:extLst>
              <a:ext uri="{FF2B5EF4-FFF2-40B4-BE49-F238E27FC236}">
                <a16:creationId xmlns:a16="http://schemas.microsoft.com/office/drawing/2014/main" id="{7FC440DC-DAC6-28EF-4BD5-C18F9FEC5C34}"/>
              </a:ext>
            </a:extLst>
          </p:cNvPr>
          <p:cNvPicPr>
            <a:picLocks noChangeAspect="1"/>
          </p:cNvPicPr>
          <p:nvPr/>
        </p:nvPicPr>
        <p:blipFill>
          <a:blip r:embed="rId3"/>
          <a:stretch>
            <a:fillRect/>
          </a:stretch>
        </p:blipFill>
        <p:spPr>
          <a:xfrm>
            <a:off x="5580578" y="3091279"/>
            <a:ext cx="2942579" cy="1861672"/>
          </a:xfrm>
          <a:prstGeom prst="rect">
            <a:avLst/>
          </a:prstGeom>
        </p:spPr>
      </p:pic>
    </p:spTree>
    <p:extLst>
      <p:ext uri="{BB962C8B-B14F-4D97-AF65-F5344CB8AC3E}">
        <p14:creationId xmlns:p14="http://schemas.microsoft.com/office/powerpoint/2010/main" val="699694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E661B8AE-A428-892A-9099-73DEE06A2261}"/>
            </a:ext>
          </a:extLst>
        </p:cNvPr>
        <p:cNvGrpSpPr/>
        <p:nvPr/>
      </p:nvGrpSpPr>
      <p:grpSpPr>
        <a:xfrm>
          <a:off x="0" y="0"/>
          <a:ext cx="0" cy="0"/>
          <a:chOff x="0" y="0"/>
          <a:chExt cx="0" cy="0"/>
        </a:xfrm>
      </p:grpSpPr>
      <p:sp>
        <p:nvSpPr>
          <p:cNvPr id="148" name="Google Shape;148;p21">
            <a:extLst>
              <a:ext uri="{FF2B5EF4-FFF2-40B4-BE49-F238E27FC236}">
                <a16:creationId xmlns:a16="http://schemas.microsoft.com/office/drawing/2014/main" id="{B8AE8EBF-2AF2-0EC4-2007-ECC77E50F6A0}"/>
              </a:ext>
            </a:extLst>
          </p:cNvPr>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4" name="Arrow: Pentagon 3">
            <a:extLst>
              <a:ext uri="{FF2B5EF4-FFF2-40B4-BE49-F238E27FC236}">
                <a16:creationId xmlns:a16="http://schemas.microsoft.com/office/drawing/2014/main" id="{B2ECED13-FE8A-3160-3890-9DD727BE4DCA}"/>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General Guidelines:</a:t>
            </a:r>
          </a:p>
        </p:txBody>
      </p:sp>
      <p:sp>
        <p:nvSpPr>
          <p:cNvPr id="16" name="Google Shape;146;p21">
            <a:extLst>
              <a:ext uri="{FF2B5EF4-FFF2-40B4-BE49-F238E27FC236}">
                <a16:creationId xmlns:a16="http://schemas.microsoft.com/office/drawing/2014/main" id="{5949DD3C-F228-5C29-9528-A53200355619}"/>
              </a:ext>
            </a:extLst>
          </p:cNvPr>
          <p:cNvSpPr txBox="1">
            <a:spLocks/>
          </p:cNvSpPr>
          <p:nvPr/>
        </p:nvSpPr>
        <p:spPr>
          <a:xfrm>
            <a:off x="1032996" y="1935703"/>
            <a:ext cx="7684741" cy="27019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All Exceptions viewed on case-by-case basis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Compensating factors considered:</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Loan To Value</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Credit depth and high trades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Reserves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Pay shock</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Cash flow of business or strength of income</a:t>
            </a:r>
          </a:p>
          <a:p>
            <a:pPr marL="285750" indent="-285750">
              <a:spcBef>
                <a:spcPts val="600"/>
              </a:spcBef>
              <a:spcAft>
                <a:spcPts val="600"/>
              </a:spcAft>
              <a:buClr>
                <a:srgbClr val="8AB7E9"/>
              </a:buClr>
              <a:buSzPct val="130000"/>
              <a:buFont typeface="Arial" panose="020B0604020202020204" pitchFamily="34" charset="0"/>
              <a:buChar char="•"/>
            </a:pPr>
            <a:endParaRPr lang="en-US" sz="1400" dirty="0">
              <a:solidFill>
                <a:schemeClr val="tx2">
                  <a:lumMod val="25000"/>
                </a:schemeClr>
              </a:solidFill>
              <a:latin typeface="+mn-lt"/>
            </a:endParaRPr>
          </a:p>
        </p:txBody>
      </p:sp>
      <p:sp>
        <p:nvSpPr>
          <p:cNvPr id="17" name="Google Shape;176;p25">
            <a:extLst>
              <a:ext uri="{FF2B5EF4-FFF2-40B4-BE49-F238E27FC236}">
                <a16:creationId xmlns:a16="http://schemas.microsoft.com/office/drawing/2014/main" id="{D72FB469-ABDB-E7C1-07A2-7DD694F9ACE8}"/>
              </a:ext>
            </a:extLst>
          </p:cNvPr>
          <p:cNvSpPr txBox="1">
            <a:spLocks noGrp="1"/>
          </p:cNvSpPr>
          <p:nvPr>
            <p:ph type="title"/>
          </p:nvPr>
        </p:nvSpPr>
        <p:spPr>
          <a:xfrm>
            <a:off x="1165475" y="563399"/>
            <a:ext cx="722913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Exceptions to Guidelines</a:t>
            </a:r>
            <a:endParaRPr sz="2400" dirty="0"/>
          </a:p>
        </p:txBody>
      </p:sp>
      <p:sp>
        <p:nvSpPr>
          <p:cNvPr id="15" name="TextBox 14">
            <a:extLst>
              <a:ext uri="{FF2B5EF4-FFF2-40B4-BE49-F238E27FC236}">
                <a16:creationId xmlns:a16="http://schemas.microsoft.com/office/drawing/2014/main" id="{564A9BC0-C893-6D1A-56BB-39A657C31F68}"/>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3" name="Picture 2" descr="A white house on stilts&#10;&#10;Description automatically generated with low confidence">
            <a:extLst>
              <a:ext uri="{FF2B5EF4-FFF2-40B4-BE49-F238E27FC236}">
                <a16:creationId xmlns:a16="http://schemas.microsoft.com/office/drawing/2014/main" id="{5FD1110D-5C7A-4405-B5D0-90AEDB6CFA3D}"/>
              </a:ext>
            </a:extLst>
          </p:cNvPr>
          <p:cNvPicPr>
            <a:picLocks noChangeAspect="1"/>
          </p:cNvPicPr>
          <p:nvPr/>
        </p:nvPicPr>
        <p:blipFill>
          <a:blip r:embed="rId3"/>
          <a:stretch>
            <a:fillRect/>
          </a:stretch>
        </p:blipFill>
        <p:spPr>
          <a:xfrm>
            <a:off x="5580578" y="3091279"/>
            <a:ext cx="2942579" cy="1861672"/>
          </a:xfrm>
          <a:prstGeom prst="rect">
            <a:avLst/>
          </a:prstGeom>
        </p:spPr>
      </p:pic>
    </p:spTree>
    <p:extLst>
      <p:ext uri="{BB962C8B-B14F-4D97-AF65-F5344CB8AC3E}">
        <p14:creationId xmlns:p14="http://schemas.microsoft.com/office/powerpoint/2010/main" val="35843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1530175" y="2307788"/>
            <a:ext cx="6767100" cy="53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QUESTIONS?</a:t>
            </a:r>
            <a:endParaRPr dirty="0">
              <a:latin typeface="+mj-lt"/>
            </a:endParaRPr>
          </a:p>
        </p:txBody>
      </p:sp>
      <p:sp>
        <p:nvSpPr>
          <p:cNvPr id="95" name="Google Shape;95;p15"/>
          <p:cNvSpPr txBox="1">
            <a:spLocks noGrp="1"/>
          </p:cNvSpPr>
          <p:nvPr>
            <p:ph type="subTitle" idx="1"/>
          </p:nvPr>
        </p:nvSpPr>
        <p:spPr>
          <a:xfrm>
            <a:off x="1567326" y="2782913"/>
            <a:ext cx="6927900" cy="35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j-lt"/>
              </a:rPr>
              <a:t>Let’s start with the first set of slides</a:t>
            </a:r>
            <a:endParaRPr>
              <a:latin typeface="+mj-lt"/>
            </a:endParaRPr>
          </a:p>
        </p:txBody>
      </p:sp>
      <p:sp>
        <p:nvSpPr>
          <p:cNvPr id="97" name="Google Shape;97;p15"/>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mj-lt"/>
              </a:rPr>
              <a:t>14</a:t>
            </a:fld>
            <a:endParaRPr>
              <a:latin typeface="+mj-lt"/>
            </a:endParaRPr>
          </a:p>
        </p:txBody>
      </p:sp>
      <p:sp>
        <p:nvSpPr>
          <p:cNvPr id="3" name="TextBox 2">
            <a:extLst>
              <a:ext uri="{FF2B5EF4-FFF2-40B4-BE49-F238E27FC236}">
                <a16:creationId xmlns:a16="http://schemas.microsoft.com/office/drawing/2014/main" id="{570F462D-B48F-A1CC-6B88-46FB0A950B13}"/>
              </a:ext>
            </a:extLst>
          </p:cNvPr>
          <p:cNvSpPr txBox="1"/>
          <p:nvPr/>
        </p:nvSpPr>
        <p:spPr>
          <a:xfrm rot="16200000">
            <a:off x="8403713" y="468516"/>
            <a:ext cx="1167865" cy="230832"/>
          </a:xfrm>
          <a:prstGeom prst="rect">
            <a:avLst/>
          </a:prstGeom>
          <a:solidFill>
            <a:srgbClr val="0033A1"/>
          </a:solidFill>
          <a:ln w="12700">
            <a:solidFill>
              <a:srgbClr val="0033A1"/>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spTree>
    <p:extLst>
      <p:ext uri="{BB962C8B-B14F-4D97-AF65-F5344CB8AC3E}">
        <p14:creationId xmlns:p14="http://schemas.microsoft.com/office/powerpoint/2010/main" val="259065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44"/>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tx2">
                    <a:lumMod val="10000"/>
                  </a:schemeClr>
                </a:solidFill>
                <a:latin typeface="+mj-lt"/>
              </a:rPr>
              <a:t>15</a:t>
            </a:fld>
            <a:endParaRPr>
              <a:solidFill>
                <a:schemeClr val="tx2">
                  <a:lumMod val="10000"/>
                </a:schemeClr>
              </a:solidFill>
              <a:latin typeface="+mj-lt"/>
            </a:endParaRPr>
          </a:p>
        </p:txBody>
      </p:sp>
      <p:pic>
        <p:nvPicPr>
          <p:cNvPr id="2" name="Google Shape;541;p44">
            <a:extLst>
              <a:ext uri="{FF2B5EF4-FFF2-40B4-BE49-F238E27FC236}">
                <a16:creationId xmlns:a16="http://schemas.microsoft.com/office/drawing/2014/main" id="{44149588-25BD-1EE7-E875-DB9850DB3BCD}"/>
              </a:ext>
            </a:extLst>
          </p:cNvPr>
          <p:cNvPicPr preferRelativeResize="0"/>
          <p:nvPr/>
        </p:nvPicPr>
        <p:blipFill rotWithShape="1">
          <a:blip r:embed="rId3"/>
          <a:srcRect l="8592" t="12324" r="21370" b="18517"/>
          <a:stretch/>
        </p:blipFill>
        <p:spPr>
          <a:xfrm>
            <a:off x="2113777" y="1106892"/>
            <a:ext cx="1514759" cy="1499614"/>
          </a:xfrm>
          <a:prstGeom prst="ellipse">
            <a:avLst/>
          </a:prstGeom>
          <a:noFill/>
          <a:ln w="25400">
            <a:solidFill>
              <a:srgbClr val="0033A1"/>
            </a:solidFill>
          </a:ln>
        </p:spPr>
      </p:pic>
      <p:sp>
        <p:nvSpPr>
          <p:cNvPr id="7" name="Google Shape;542;p44">
            <a:extLst>
              <a:ext uri="{FF2B5EF4-FFF2-40B4-BE49-F238E27FC236}">
                <a16:creationId xmlns:a16="http://schemas.microsoft.com/office/drawing/2014/main" id="{0F469E03-0838-73E4-879A-07C59E478C8D}"/>
              </a:ext>
            </a:extLst>
          </p:cNvPr>
          <p:cNvSpPr txBox="1"/>
          <p:nvPr/>
        </p:nvSpPr>
        <p:spPr>
          <a:xfrm>
            <a:off x="1562106" y="2824761"/>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b="1" dirty="0">
                <a:solidFill>
                  <a:srgbClr val="0033A1"/>
                </a:solidFill>
                <a:latin typeface="+mj-lt"/>
                <a:ea typeface="Quicksand"/>
                <a:cs typeface="Quicksand"/>
                <a:sym typeface="Quicksand"/>
              </a:rPr>
              <a:t>STEVE CUTTER</a:t>
            </a: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 sz="1000" b="1" dirty="0">
                <a:solidFill>
                  <a:schemeClr val="tx2">
                    <a:lumMod val="10000"/>
                  </a:schemeClr>
                </a:solidFill>
                <a:latin typeface="+mj-lt"/>
                <a:ea typeface="Quicksand"/>
                <a:cs typeface="Quicksand"/>
                <a:sym typeface="Quicksand"/>
              </a:rPr>
              <a:t>Senior Vice President</a:t>
            </a:r>
            <a:endParaRPr lang="en" sz="10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algn="ctr">
              <a:spcBef>
                <a:spcPts val="300"/>
              </a:spcBef>
              <a:spcAft>
                <a:spcPts val="300"/>
              </a:spcAft>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chemeClr val="tx2">
                    <a:lumMod val="10000"/>
                  </a:schemeClr>
                </a:solidFill>
                <a:latin typeface="+mj-lt"/>
                <a:ea typeface="Quicksand"/>
                <a:cs typeface="Quicksand"/>
                <a:sym typeface="Quicksand"/>
              </a:rPr>
              <a:t>(714) 595-4114</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chemeClr val="tx2">
                    <a:lumMod val="10000"/>
                  </a:schemeClr>
                </a:solidFill>
                <a:latin typeface="+mj-lt"/>
                <a:ea typeface="Quicksand"/>
                <a:cs typeface="Quicksand"/>
                <a:sym typeface="Quicksand"/>
              </a:rPr>
              <a:t>steve.cutter@acralending.com</a:t>
            </a:r>
          </a:p>
          <a:p>
            <a:pPr algn="ctr">
              <a:spcBef>
                <a:spcPts val="300"/>
              </a:spcBef>
              <a:spcAft>
                <a:spcPts val="300"/>
              </a:spcAft>
            </a:pPr>
            <a:r>
              <a:rPr lang="en" sz="1100" b="1" dirty="0">
                <a:solidFill>
                  <a:srgbClr val="0033A1"/>
                </a:solidFill>
                <a:latin typeface="+mj-lt"/>
                <a:ea typeface="Quicksand"/>
                <a:cs typeface="Quicksand"/>
                <a:sym typeface="Quicksand"/>
              </a:rPr>
              <a:t>w: </a:t>
            </a:r>
            <a:r>
              <a:rPr lang="en" sz="1100" dirty="0">
                <a:solidFill>
                  <a:schemeClr val="tx2">
                    <a:lumMod val="10000"/>
                  </a:schemeClr>
                </a:solidFill>
                <a:latin typeface="+mj-lt"/>
                <a:ea typeface="Quicksand"/>
                <a:cs typeface="Quicksand"/>
                <a:sym typeface="Quicksand"/>
              </a:rPr>
              <a:t>acralending.com</a:t>
            </a:r>
          </a:p>
        </p:txBody>
      </p:sp>
      <p:sp>
        <p:nvSpPr>
          <p:cNvPr id="8" name="Google Shape;542;p44">
            <a:extLst>
              <a:ext uri="{FF2B5EF4-FFF2-40B4-BE49-F238E27FC236}">
                <a16:creationId xmlns:a16="http://schemas.microsoft.com/office/drawing/2014/main" id="{208B77D4-3BA6-299A-502F-B187ED528A5E}"/>
              </a:ext>
            </a:extLst>
          </p:cNvPr>
          <p:cNvSpPr txBox="1"/>
          <p:nvPr/>
        </p:nvSpPr>
        <p:spPr>
          <a:xfrm>
            <a:off x="5108127" y="2824762"/>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b="1" dirty="0">
                <a:solidFill>
                  <a:srgbClr val="0033A1"/>
                </a:solidFill>
                <a:latin typeface="+mj-lt"/>
                <a:ea typeface="Quicksand"/>
                <a:cs typeface="Quicksand"/>
                <a:sym typeface="Quicksand"/>
              </a:rPr>
              <a:t>J</a:t>
            </a:r>
            <a:r>
              <a:rPr lang="en" b="1" dirty="0">
                <a:solidFill>
                  <a:srgbClr val="0033A1"/>
                </a:solidFill>
                <a:latin typeface="+mj-lt"/>
                <a:ea typeface="Quicksand"/>
                <a:cs typeface="Quicksand"/>
                <a:sym typeface="Quicksand"/>
              </a:rPr>
              <a:t>OE TOMASELLO</a:t>
            </a: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US" sz="1000" b="1" dirty="0">
                <a:solidFill>
                  <a:schemeClr val="tx2">
                    <a:lumMod val="10000"/>
                  </a:schemeClr>
                </a:solidFill>
                <a:latin typeface="+mj-lt"/>
                <a:ea typeface="Quicksand"/>
                <a:cs typeface="Quicksand"/>
                <a:sym typeface="Quicksand"/>
              </a:rPr>
              <a:t>Senior</a:t>
            </a:r>
            <a:r>
              <a:rPr lang="en" sz="1000" b="1" dirty="0">
                <a:solidFill>
                  <a:schemeClr val="tx2">
                    <a:lumMod val="10000"/>
                  </a:schemeClr>
                </a:solidFill>
                <a:latin typeface="+mj-lt"/>
                <a:ea typeface="Quicksand"/>
                <a:cs typeface="Quicksand"/>
                <a:sym typeface="Quicksand"/>
              </a:rPr>
              <a:t> Vice Presidemt</a:t>
            </a:r>
            <a:endParaRPr lang="en" sz="10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chemeClr val="tx2">
                    <a:lumMod val="10000"/>
                  </a:schemeClr>
                </a:solidFill>
                <a:latin typeface="+mj-lt"/>
                <a:ea typeface="Quicksand"/>
                <a:cs typeface="Quicksand"/>
                <a:sym typeface="Quicksand"/>
              </a:rPr>
              <a:t>(559) 352-5156</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chemeClr val="tx2">
                    <a:lumMod val="10000"/>
                  </a:schemeClr>
                </a:solidFill>
                <a:latin typeface="+mj-lt"/>
                <a:ea typeface="Quicksand"/>
                <a:cs typeface="Quicksand"/>
                <a:sym typeface="Quicksand"/>
              </a:rPr>
              <a:t>joe.tomasello@acralending.com</a:t>
            </a:r>
          </a:p>
          <a:p>
            <a:pPr algn="ctr">
              <a:spcBef>
                <a:spcPts val="300"/>
              </a:spcBef>
              <a:spcAft>
                <a:spcPts val="300"/>
              </a:spcAft>
            </a:pPr>
            <a:r>
              <a:rPr lang="en" sz="1100" b="1" dirty="0">
                <a:solidFill>
                  <a:srgbClr val="0033A1"/>
                </a:solidFill>
                <a:latin typeface="+mj-lt"/>
                <a:ea typeface="Quicksand"/>
                <a:cs typeface="Quicksand"/>
                <a:sym typeface="Quicksand"/>
              </a:rPr>
              <a:t>w: </a:t>
            </a:r>
            <a:r>
              <a:rPr lang="en" sz="1100" dirty="0">
                <a:solidFill>
                  <a:schemeClr val="tx2">
                    <a:lumMod val="10000"/>
                  </a:schemeClr>
                </a:solidFill>
                <a:latin typeface="+mj-lt"/>
                <a:ea typeface="Quicksand"/>
                <a:cs typeface="Quicksand"/>
                <a:sym typeface="Quicksand"/>
              </a:rPr>
              <a:t>acralending.com</a:t>
            </a:r>
          </a:p>
        </p:txBody>
      </p:sp>
      <p:sp>
        <p:nvSpPr>
          <p:cNvPr id="9" name="Google Shape;129;p19">
            <a:extLst>
              <a:ext uri="{FF2B5EF4-FFF2-40B4-BE49-F238E27FC236}">
                <a16:creationId xmlns:a16="http://schemas.microsoft.com/office/drawing/2014/main" id="{12829CE7-3904-AB4B-E183-F8E2532178F4}"/>
              </a:ext>
            </a:extLst>
          </p:cNvPr>
          <p:cNvSpPr txBox="1">
            <a:spLocks/>
          </p:cNvSpPr>
          <p:nvPr/>
        </p:nvSpPr>
        <p:spPr>
          <a:xfrm>
            <a:off x="1165475" y="549649"/>
            <a:ext cx="6858000" cy="345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r>
              <a:rPr lang="en-US" sz="2400" dirty="0"/>
              <a:t>CONTACT US</a:t>
            </a:r>
          </a:p>
        </p:txBody>
      </p:sp>
      <p:sp>
        <p:nvSpPr>
          <p:cNvPr id="14" name="TextBox 13">
            <a:extLst>
              <a:ext uri="{FF2B5EF4-FFF2-40B4-BE49-F238E27FC236}">
                <a16:creationId xmlns:a16="http://schemas.microsoft.com/office/drawing/2014/main" id="{453B9A48-766A-DA46-F54D-E23CA0B81BDF}"/>
              </a:ext>
            </a:extLst>
          </p:cNvPr>
          <p:cNvSpPr txBox="1"/>
          <p:nvPr/>
        </p:nvSpPr>
        <p:spPr>
          <a:xfrm rot="16200000">
            <a:off x="8403713" y="468516"/>
            <a:ext cx="1167865" cy="230832"/>
          </a:xfrm>
          <a:prstGeom prst="rect">
            <a:avLst/>
          </a:prstGeom>
          <a:solidFill>
            <a:srgbClr val="0033A1"/>
          </a:solidFill>
          <a:ln w="12700">
            <a:solidFill>
              <a:srgbClr val="0033A1"/>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5" name="Google Shape;541;p44">
            <a:extLst>
              <a:ext uri="{FF2B5EF4-FFF2-40B4-BE49-F238E27FC236}">
                <a16:creationId xmlns:a16="http://schemas.microsoft.com/office/drawing/2014/main" id="{2B7E06B3-F6DD-ED1B-13A3-4447166E9381}"/>
              </a:ext>
            </a:extLst>
          </p:cNvPr>
          <p:cNvPicPr preferRelativeResize="0"/>
          <p:nvPr/>
        </p:nvPicPr>
        <p:blipFill rotWithShape="1">
          <a:blip r:embed="rId4"/>
          <a:srcRect l="11781" t="12306" r="21148" b="18902"/>
          <a:stretch/>
        </p:blipFill>
        <p:spPr>
          <a:xfrm>
            <a:off x="5627003" y="1100839"/>
            <a:ext cx="1514759" cy="1559859"/>
          </a:xfrm>
          <a:prstGeom prst="ellipse">
            <a:avLst/>
          </a:prstGeom>
          <a:noFill/>
          <a:ln w="25400">
            <a:solidFill>
              <a:srgbClr val="0033A1"/>
            </a:solidFill>
          </a:ln>
        </p:spPr>
      </p:pic>
      <p:sp>
        <p:nvSpPr>
          <p:cNvPr id="3" name="TextBox 2">
            <a:extLst>
              <a:ext uri="{FF2B5EF4-FFF2-40B4-BE49-F238E27FC236}">
                <a16:creationId xmlns:a16="http://schemas.microsoft.com/office/drawing/2014/main" id="{ED0B2B51-75C9-833D-6F77-6EC8D1F7F8AD}"/>
              </a:ext>
            </a:extLst>
          </p:cNvPr>
          <p:cNvSpPr txBox="1"/>
          <p:nvPr/>
        </p:nvSpPr>
        <p:spPr>
          <a:xfrm>
            <a:off x="944546" y="4536618"/>
            <a:ext cx="7319430" cy="553998"/>
          </a:xfrm>
          <a:prstGeom prst="rect">
            <a:avLst/>
          </a:prstGeom>
          <a:noFill/>
        </p:spPr>
        <p:txBody>
          <a:bodyPr wrap="square" rtlCol="0">
            <a:spAutoFit/>
          </a:bodyPr>
          <a:lstStyle/>
          <a:p>
            <a:pPr algn="just"/>
            <a:r>
              <a:rPr lang="en-US" sz="500" dirty="0"/>
              <a:t>Acra Lending is a registered dba name of Citadel Servicing Corporation, 3 Ada Parkway, Ste 200A, Irvine, CA 92618; (888)-800-7661 (“CSC”) NMLS ID# 144549, Licensed under Arizona Mortgage Bankers License # 1034431, California Department of Financial Protection and Innovation under the California Residential Mortgage Lending Act license # 41DBO-74196, Finance Lenders License # 60DB0-94450, CA-DRE #01799059, Florida Mortgage Lender Servicer License # MLD523, Georgia Mortgage Lender License/Registration # 23462, Minnesota Residential Mortgage Originator License Other Trade Name #1 MN-MO-144549.1, Nevada Mortgage Company License # 4449, North Carolina Mortgage Lender License # L-160722, Oregon Mortgage Lending License # ML-5599, Tennessee Mortgage License # 125315, Utah-DRE Mortgage Entity License - Other Trade Name #1 12074249, Virginia Lender License # MC-5845. For mortgage professionals only. This is for business professionals only and not for consumers. For legal and professional advice on applicable state and local licensing requirements that apply to you, please contact an attorney. Acra Lending is an equal opportunity lender. Rates, terms, and programs subject to change without notice. </a:t>
            </a:r>
            <a:r>
              <a:rPr lang="en-US" sz="500" dirty="0" err="1"/>
              <a:t>Oer</a:t>
            </a:r>
            <a:r>
              <a:rPr lang="en-US" sz="500" dirty="0"/>
              <a:t> of credit subject to credit approval per applicable underwriting and program guidelines, applicant eligibility, and market conditions. Not all applicants may qualify. Not valid in the following states: AK, ND, and SD</a:t>
            </a:r>
          </a:p>
        </p:txBody>
      </p:sp>
      <p:pic>
        <p:nvPicPr>
          <p:cNvPr id="4" name="Picture 3" descr="A picture containing black, screenshot, darkness, black and white&#10;&#10;Description automatically generated">
            <a:extLst>
              <a:ext uri="{FF2B5EF4-FFF2-40B4-BE49-F238E27FC236}">
                <a16:creationId xmlns:a16="http://schemas.microsoft.com/office/drawing/2014/main" id="{F54FC5B6-5C2B-4DE3-074E-492F028D638A}"/>
              </a:ext>
            </a:extLst>
          </p:cNvPr>
          <p:cNvPicPr>
            <a:picLocks noChangeAspect="1"/>
          </p:cNvPicPr>
          <p:nvPr/>
        </p:nvPicPr>
        <p:blipFill>
          <a:blip r:embed="rId5"/>
          <a:stretch>
            <a:fillRect/>
          </a:stretch>
        </p:blipFill>
        <p:spPr>
          <a:xfrm>
            <a:off x="8199454" y="4536618"/>
            <a:ext cx="688169" cy="458779"/>
          </a:xfrm>
          <a:prstGeom prst="rect">
            <a:avLst/>
          </a:prstGeom>
        </p:spPr>
      </p:pic>
    </p:spTree>
    <p:extLst>
      <p:ext uri="{BB962C8B-B14F-4D97-AF65-F5344CB8AC3E}">
        <p14:creationId xmlns:p14="http://schemas.microsoft.com/office/powerpoint/2010/main" val="4151234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1530175" y="2307788"/>
            <a:ext cx="7421320" cy="53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mj-lt"/>
              </a:rPr>
              <a:t>NICHE PRODUCTS</a:t>
            </a:r>
            <a:endParaRPr lang="en-US" sz="2800" dirty="0">
              <a:solidFill>
                <a:srgbClr val="323E48"/>
              </a:solidFill>
              <a:latin typeface="+mj-lt"/>
            </a:endParaRPr>
          </a:p>
        </p:txBody>
      </p:sp>
      <p:sp>
        <p:nvSpPr>
          <p:cNvPr id="96" name="Google Shape;96;p15"/>
          <p:cNvSpPr txBox="1"/>
          <p:nvPr/>
        </p:nvSpPr>
        <p:spPr>
          <a:xfrm>
            <a:off x="526358" y="2279925"/>
            <a:ext cx="802500" cy="58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bg1"/>
              </a:solidFill>
              <a:latin typeface="+mj-lt"/>
              <a:ea typeface="Quicksand"/>
              <a:cs typeface="Quicksand"/>
              <a:sym typeface="Quicksand"/>
            </a:endParaRPr>
          </a:p>
        </p:txBody>
      </p:sp>
      <p:sp>
        <p:nvSpPr>
          <p:cNvPr id="97" name="Google Shape;97;p15"/>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mj-lt"/>
              </a:rPr>
              <a:t>2</a:t>
            </a:fld>
            <a:endParaRPr>
              <a:latin typeface="+mj-lt"/>
            </a:endParaRPr>
          </a:p>
        </p:txBody>
      </p:sp>
      <p:sp>
        <p:nvSpPr>
          <p:cNvPr id="7" name="TextBox 6">
            <a:extLst>
              <a:ext uri="{FF2B5EF4-FFF2-40B4-BE49-F238E27FC236}">
                <a16:creationId xmlns:a16="http://schemas.microsoft.com/office/drawing/2014/main" id="{37A32078-45B4-3832-C3EA-5D6B7A374B17}"/>
              </a:ext>
            </a:extLst>
          </p:cNvPr>
          <p:cNvSpPr txBox="1"/>
          <p:nvPr/>
        </p:nvSpPr>
        <p:spPr>
          <a:xfrm rot="16200000">
            <a:off x="8403713" y="468516"/>
            <a:ext cx="1167865" cy="230832"/>
          </a:xfrm>
          <a:prstGeom prst="rect">
            <a:avLst/>
          </a:prstGeom>
          <a:solidFill>
            <a:srgbClr val="0033A1"/>
          </a:solidFill>
          <a:ln w="12700">
            <a:solidFill>
              <a:srgbClr val="0033A1"/>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spTree>
    <p:extLst>
      <p:ext uri="{BB962C8B-B14F-4D97-AF65-F5344CB8AC3E}">
        <p14:creationId xmlns:p14="http://schemas.microsoft.com/office/powerpoint/2010/main" val="143613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44"/>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tx2">
                    <a:lumMod val="10000"/>
                  </a:schemeClr>
                </a:solidFill>
                <a:latin typeface="+mj-lt"/>
              </a:rPr>
              <a:t>3</a:t>
            </a:fld>
            <a:endParaRPr>
              <a:solidFill>
                <a:schemeClr val="tx2">
                  <a:lumMod val="10000"/>
                </a:schemeClr>
              </a:solidFill>
              <a:latin typeface="+mj-lt"/>
            </a:endParaRPr>
          </a:p>
        </p:txBody>
      </p:sp>
      <p:pic>
        <p:nvPicPr>
          <p:cNvPr id="2" name="Google Shape;541;p44">
            <a:extLst>
              <a:ext uri="{FF2B5EF4-FFF2-40B4-BE49-F238E27FC236}">
                <a16:creationId xmlns:a16="http://schemas.microsoft.com/office/drawing/2014/main" id="{44149588-25BD-1EE7-E875-DB9850DB3BCD}"/>
              </a:ext>
            </a:extLst>
          </p:cNvPr>
          <p:cNvPicPr preferRelativeResize="0"/>
          <p:nvPr/>
        </p:nvPicPr>
        <p:blipFill rotWithShape="1">
          <a:blip r:embed="rId3"/>
          <a:srcRect l="8592" t="12324" r="21370" b="18517"/>
          <a:stretch/>
        </p:blipFill>
        <p:spPr>
          <a:xfrm>
            <a:off x="2113777" y="1106892"/>
            <a:ext cx="1514759" cy="1499614"/>
          </a:xfrm>
          <a:prstGeom prst="ellipse">
            <a:avLst/>
          </a:prstGeom>
          <a:noFill/>
          <a:ln w="25400">
            <a:solidFill>
              <a:srgbClr val="0033A1"/>
            </a:solidFill>
          </a:ln>
        </p:spPr>
      </p:pic>
      <p:sp>
        <p:nvSpPr>
          <p:cNvPr id="7" name="Google Shape;542;p44">
            <a:extLst>
              <a:ext uri="{FF2B5EF4-FFF2-40B4-BE49-F238E27FC236}">
                <a16:creationId xmlns:a16="http://schemas.microsoft.com/office/drawing/2014/main" id="{0F469E03-0838-73E4-879A-07C59E478C8D}"/>
              </a:ext>
            </a:extLst>
          </p:cNvPr>
          <p:cNvSpPr txBox="1"/>
          <p:nvPr/>
        </p:nvSpPr>
        <p:spPr>
          <a:xfrm>
            <a:off x="1562106" y="2824761"/>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b="1" dirty="0">
                <a:solidFill>
                  <a:srgbClr val="0033A1"/>
                </a:solidFill>
                <a:latin typeface="+mj-lt"/>
                <a:ea typeface="Quicksand"/>
                <a:cs typeface="Quicksand"/>
                <a:sym typeface="Quicksand"/>
              </a:rPr>
              <a:t>STEVE CUTTER</a:t>
            </a: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 sz="1000" b="1" dirty="0">
                <a:solidFill>
                  <a:schemeClr val="tx2">
                    <a:lumMod val="10000"/>
                  </a:schemeClr>
                </a:solidFill>
                <a:latin typeface="+mj-lt"/>
                <a:ea typeface="Quicksand"/>
                <a:cs typeface="Quicksand"/>
                <a:sym typeface="Quicksand"/>
              </a:rPr>
              <a:t>Senior Vice President</a:t>
            </a:r>
            <a:endParaRPr lang="en" sz="10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algn="ctr">
              <a:spcBef>
                <a:spcPts val="300"/>
              </a:spcBef>
              <a:spcAft>
                <a:spcPts val="300"/>
              </a:spcAft>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chemeClr val="tx2">
                    <a:lumMod val="10000"/>
                  </a:schemeClr>
                </a:solidFill>
                <a:latin typeface="+mj-lt"/>
                <a:ea typeface="Quicksand"/>
                <a:cs typeface="Quicksand"/>
                <a:sym typeface="Quicksand"/>
              </a:rPr>
              <a:t>(714) 595-4114</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chemeClr val="tx2">
                    <a:lumMod val="10000"/>
                  </a:schemeClr>
                </a:solidFill>
                <a:latin typeface="+mj-lt"/>
                <a:ea typeface="Quicksand"/>
                <a:cs typeface="Quicksand"/>
                <a:sym typeface="Quicksand"/>
              </a:rPr>
              <a:t>steve.cutter@acralending.com</a:t>
            </a:r>
          </a:p>
        </p:txBody>
      </p:sp>
      <p:sp>
        <p:nvSpPr>
          <p:cNvPr id="8" name="Google Shape;542;p44">
            <a:extLst>
              <a:ext uri="{FF2B5EF4-FFF2-40B4-BE49-F238E27FC236}">
                <a16:creationId xmlns:a16="http://schemas.microsoft.com/office/drawing/2014/main" id="{208B77D4-3BA6-299A-502F-B187ED528A5E}"/>
              </a:ext>
            </a:extLst>
          </p:cNvPr>
          <p:cNvSpPr txBox="1"/>
          <p:nvPr/>
        </p:nvSpPr>
        <p:spPr>
          <a:xfrm>
            <a:off x="5108127" y="2824762"/>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b="1" dirty="0">
                <a:solidFill>
                  <a:srgbClr val="0033A1"/>
                </a:solidFill>
                <a:latin typeface="+mj-lt"/>
                <a:ea typeface="Quicksand"/>
                <a:cs typeface="Quicksand"/>
                <a:sym typeface="Quicksand"/>
              </a:rPr>
              <a:t>J</a:t>
            </a:r>
            <a:r>
              <a:rPr lang="en" b="1" dirty="0">
                <a:solidFill>
                  <a:srgbClr val="0033A1"/>
                </a:solidFill>
                <a:latin typeface="+mj-lt"/>
                <a:ea typeface="Quicksand"/>
                <a:cs typeface="Quicksand"/>
                <a:sym typeface="Quicksand"/>
              </a:rPr>
              <a:t>OE TOMASELLO</a:t>
            </a: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US" sz="1000" b="1" dirty="0">
                <a:solidFill>
                  <a:schemeClr val="tx2">
                    <a:lumMod val="10000"/>
                  </a:schemeClr>
                </a:solidFill>
                <a:latin typeface="+mj-lt"/>
                <a:ea typeface="Quicksand"/>
                <a:cs typeface="Quicksand"/>
                <a:sym typeface="Quicksand"/>
              </a:rPr>
              <a:t>Senior</a:t>
            </a:r>
            <a:r>
              <a:rPr lang="en" sz="1000" b="1" dirty="0">
                <a:solidFill>
                  <a:schemeClr val="tx2">
                    <a:lumMod val="10000"/>
                  </a:schemeClr>
                </a:solidFill>
                <a:latin typeface="+mj-lt"/>
                <a:ea typeface="Quicksand"/>
                <a:cs typeface="Quicksand"/>
                <a:sym typeface="Quicksand"/>
              </a:rPr>
              <a:t> Vice President</a:t>
            </a:r>
            <a:endParaRPr lang="en" sz="10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chemeClr val="tx2">
                    <a:lumMod val="10000"/>
                  </a:schemeClr>
                </a:solidFill>
                <a:latin typeface="+mj-lt"/>
                <a:ea typeface="Quicksand"/>
                <a:cs typeface="Quicksand"/>
                <a:sym typeface="Quicksand"/>
              </a:rPr>
              <a:t>(559) 352-5156</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chemeClr val="tx2">
                    <a:lumMod val="10000"/>
                  </a:schemeClr>
                </a:solidFill>
                <a:latin typeface="+mj-lt"/>
                <a:ea typeface="Quicksand"/>
                <a:cs typeface="Quicksand"/>
                <a:sym typeface="Quicksand"/>
              </a:rPr>
              <a:t>joe.tomasello@acralending.com</a:t>
            </a:r>
          </a:p>
        </p:txBody>
      </p:sp>
      <p:sp>
        <p:nvSpPr>
          <p:cNvPr id="9" name="Google Shape;129;p19">
            <a:extLst>
              <a:ext uri="{FF2B5EF4-FFF2-40B4-BE49-F238E27FC236}">
                <a16:creationId xmlns:a16="http://schemas.microsoft.com/office/drawing/2014/main" id="{12829CE7-3904-AB4B-E183-F8E2532178F4}"/>
              </a:ext>
            </a:extLst>
          </p:cNvPr>
          <p:cNvSpPr txBox="1">
            <a:spLocks/>
          </p:cNvSpPr>
          <p:nvPr/>
        </p:nvSpPr>
        <p:spPr>
          <a:xfrm>
            <a:off x="1165475" y="549649"/>
            <a:ext cx="6858000" cy="345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r>
              <a:rPr lang="en-US" sz="2400" dirty="0"/>
              <a:t>MEET THE TEAM</a:t>
            </a:r>
          </a:p>
        </p:txBody>
      </p:sp>
      <p:sp>
        <p:nvSpPr>
          <p:cNvPr id="14" name="TextBox 13">
            <a:extLst>
              <a:ext uri="{FF2B5EF4-FFF2-40B4-BE49-F238E27FC236}">
                <a16:creationId xmlns:a16="http://schemas.microsoft.com/office/drawing/2014/main" id="{453B9A48-766A-DA46-F54D-E23CA0B81BDF}"/>
              </a:ext>
            </a:extLst>
          </p:cNvPr>
          <p:cNvSpPr txBox="1"/>
          <p:nvPr/>
        </p:nvSpPr>
        <p:spPr>
          <a:xfrm rot="16200000">
            <a:off x="8403713" y="468516"/>
            <a:ext cx="1167865" cy="230832"/>
          </a:xfrm>
          <a:prstGeom prst="rect">
            <a:avLst/>
          </a:prstGeom>
          <a:solidFill>
            <a:srgbClr val="0033A1"/>
          </a:solidFill>
          <a:ln w="12700">
            <a:solidFill>
              <a:srgbClr val="0033A1"/>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5" name="Google Shape;541;p44">
            <a:extLst>
              <a:ext uri="{FF2B5EF4-FFF2-40B4-BE49-F238E27FC236}">
                <a16:creationId xmlns:a16="http://schemas.microsoft.com/office/drawing/2014/main" id="{2B7E06B3-F6DD-ED1B-13A3-4447166E9381}"/>
              </a:ext>
            </a:extLst>
          </p:cNvPr>
          <p:cNvPicPr preferRelativeResize="0"/>
          <p:nvPr/>
        </p:nvPicPr>
        <p:blipFill rotWithShape="1">
          <a:blip r:embed="rId4"/>
          <a:srcRect l="11781" t="12306" r="21148" b="18902"/>
          <a:stretch/>
        </p:blipFill>
        <p:spPr>
          <a:xfrm>
            <a:off x="5627003" y="1100839"/>
            <a:ext cx="1514759" cy="1559859"/>
          </a:xfrm>
          <a:prstGeom prst="ellipse">
            <a:avLst/>
          </a:prstGeom>
          <a:noFill/>
          <a:ln w="25400">
            <a:solidFill>
              <a:srgbClr val="0033A1"/>
            </a:solidFill>
          </a:ln>
        </p:spPr>
      </p:pic>
    </p:spTree>
    <p:extLst>
      <p:ext uri="{BB962C8B-B14F-4D97-AF65-F5344CB8AC3E}">
        <p14:creationId xmlns:p14="http://schemas.microsoft.com/office/powerpoint/2010/main" val="206716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1165475" y="604610"/>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latin typeface="+mj-lt"/>
              </a:rPr>
              <a:t>CONTENTS</a:t>
            </a:r>
            <a:endParaRPr sz="2400" dirty="0">
              <a:latin typeface="+mj-lt"/>
            </a:endParaRPr>
          </a:p>
        </p:txBody>
      </p:sp>
      <p:sp>
        <p:nvSpPr>
          <p:cNvPr id="77" name="Google Shape;77;p13"/>
          <p:cNvSpPr txBox="1"/>
          <p:nvPr/>
        </p:nvSpPr>
        <p:spPr>
          <a:xfrm>
            <a:off x="1048871" y="1050439"/>
            <a:ext cx="5193799" cy="4093061"/>
          </a:xfrm>
          <a:prstGeom prst="rect">
            <a:avLst/>
          </a:prstGeom>
          <a:noFill/>
          <a:ln>
            <a:noFill/>
          </a:ln>
        </p:spPr>
        <p:txBody>
          <a:bodyPr spcFirstLastPara="1" wrap="square" lIns="91425" tIns="91425" rIns="91425" bIns="91425" anchor="t" anchorCtr="0">
            <a:noAutofit/>
          </a:bodyPr>
          <a:lstStyle/>
          <a:p>
            <a:pPr marL="171450" lvl="0" indent="-171450" algn="l" rtl="0">
              <a:spcBef>
                <a:spcPts val="600"/>
              </a:spcBef>
              <a:spcAft>
                <a:spcPts val="0"/>
              </a:spcAft>
              <a:buClr>
                <a:srgbClr val="8AB7E9"/>
              </a:buClr>
              <a:buSzPct val="130000"/>
              <a:buFont typeface="Arial" panose="020B0604020202020204" pitchFamily="34" charset="0"/>
              <a:buChar char="•"/>
            </a:pPr>
            <a:r>
              <a:rPr lang="en-US" sz="1200" dirty="0">
                <a:solidFill>
                  <a:schemeClr val="accent1"/>
                </a:solidFill>
                <a:latin typeface="+mn-lt"/>
                <a:ea typeface="Quicksand"/>
                <a:cs typeface="Quicksand"/>
                <a:sym typeface="Quicksand"/>
              </a:rPr>
              <a:t>SCORES DOWN TO 575</a:t>
            </a:r>
          </a:p>
          <a:p>
            <a:pPr marL="171450" lvl="0" indent="-171450" algn="l" rtl="0">
              <a:spcBef>
                <a:spcPts val="600"/>
              </a:spcBef>
              <a:spcAft>
                <a:spcPts val="0"/>
              </a:spcAft>
              <a:buClr>
                <a:srgbClr val="8AB7E9"/>
              </a:buClr>
              <a:buSzPct val="130000"/>
              <a:buFont typeface="Arial" panose="020B0604020202020204" pitchFamily="34" charset="0"/>
              <a:buChar char="•"/>
            </a:pPr>
            <a:r>
              <a:rPr lang="en-US" sz="1200" dirty="0">
                <a:solidFill>
                  <a:schemeClr val="accent1"/>
                </a:solidFill>
                <a:latin typeface="+mn-lt"/>
                <a:ea typeface="Quicksand"/>
                <a:cs typeface="Quicksand"/>
                <a:sym typeface="Quicksand"/>
              </a:rPr>
              <a:t>$4M - $10M LOAN AMOUNTS</a:t>
            </a:r>
          </a:p>
          <a:p>
            <a:pPr marL="171450" lvl="0" indent="-171450" algn="l" rtl="0">
              <a:spcBef>
                <a:spcPts val="600"/>
              </a:spcBef>
              <a:spcAft>
                <a:spcPts val="0"/>
              </a:spcAft>
              <a:buClr>
                <a:srgbClr val="8AB7E9"/>
              </a:buClr>
              <a:buSzPct val="130000"/>
              <a:buFont typeface="Arial" panose="020B0604020202020204" pitchFamily="34" charset="0"/>
              <a:buChar char="•"/>
            </a:pPr>
            <a:r>
              <a:rPr lang="en-US" sz="1200" dirty="0">
                <a:solidFill>
                  <a:schemeClr val="accent1"/>
                </a:solidFill>
                <a:latin typeface="+mn-lt"/>
                <a:ea typeface="Quicksand"/>
                <a:cs typeface="Quicksand"/>
                <a:sym typeface="Quicksand"/>
              </a:rPr>
              <a:t>ONE SCORE/NO SCORE</a:t>
            </a:r>
          </a:p>
          <a:p>
            <a:pPr marL="171450" indent="-171450">
              <a:spcBef>
                <a:spcPts val="600"/>
              </a:spcBef>
              <a:buClr>
                <a:srgbClr val="8AB7E9"/>
              </a:buClr>
              <a:buSzPct val="130000"/>
              <a:buFont typeface="Arial" panose="020B0604020202020204" pitchFamily="34" charset="0"/>
              <a:buChar char="•"/>
            </a:pPr>
            <a:r>
              <a:rPr lang="en-US" sz="1200" dirty="0">
                <a:solidFill>
                  <a:schemeClr val="accent1"/>
                </a:solidFill>
                <a:latin typeface="+mn-lt"/>
                <a:sym typeface="Quicksand"/>
              </a:rPr>
              <a:t>CONDOTELS + NON-WARRANTABLE CONDOS</a:t>
            </a:r>
          </a:p>
          <a:p>
            <a:pPr marL="171450" indent="-171450">
              <a:spcBef>
                <a:spcPts val="600"/>
              </a:spcBef>
              <a:buClr>
                <a:srgbClr val="8AB7E9"/>
              </a:buClr>
              <a:buSzPct val="130000"/>
              <a:buFont typeface="Arial" panose="020B0604020202020204" pitchFamily="34" charset="0"/>
              <a:buChar char="•"/>
            </a:pPr>
            <a:r>
              <a:rPr lang="en-US" sz="1200" dirty="0">
                <a:solidFill>
                  <a:schemeClr val="accent1"/>
                </a:solidFill>
                <a:latin typeface="+mn-lt"/>
                <a:sym typeface="Quicksand"/>
              </a:rPr>
              <a:t>MIXED USED (51% RESIDENTIAL)</a:t>
            </a:r>
          </a:p>
          <a:p>
            <a:pPr marL="171450" indent="-171450">
              <a:spcBef>
                <a:spcPts val="600"/>
              </a:spcBef>
              <a:buClr>
                <a:srgbClr val="8AB7E9"/>
              </a:buClr>
              <a:buSzPct val="130000"/>
              <a:buFont typeface="Arial" panose="020B0604020202020204" pitchFamily="34" charset="0"/>
              <a:buChar char="•"/>
            </a:pPr>
            <a:r>
              <a:rPr lang="en-US" sz="1200" dirty="0">
                <a:solidFill>
                  <a:schemeClr val="accent1"/>
                </a:solidFill>
                <a:latin typeface="+mn-lt"/>
                <a:sym typeface="Quicksand"/>
              </a:rPr>
              <a:t>MANUFACTURED HOMES</a:t>
            </a:r>
          </a:p>
          <a:p>
            <a:pPr marL="171450" indent="-171450">
              <a:spcBef>
                <a:spcPts val="600"/>
              </a:spcBef>
              <a:buClr>
                <a:srgbClr val="8AB7E9"/>
              </a:buClr>
              <a:buSzPct val="130000"/>
              <a:buFont typeface="Arial" panose="020B0604020202020204" pitchFamily="34" charset="0"/>
              <a:buChar char="•"/>
            </a:pPr>
            <a:r>
              <a:rPr lang="en-US" sz="1200" dirty="0">
                <a:solidFill>
                  <a:schemeClr val="accent1"/>
                </a:solidFill>
                <a:latin typeface="+mn-lt"/>
                <a:sym typeface="Quicksand"/>
              </a:rPr>
              <a:t>MULTIFAMILY 5-24 Units</a:t>
            </a:r>
          </a:p>
          <a:p>
            <a:pPr marL="171450" indent="-171450">
              <a:spcBef>
                <a:spcPts val="600"/>
              </a:spcBef>
              <a:buClr>
                <a:srgbClr val="8AB7E9"/>
              </a:buClr>
              <a:buSzPct val="130000"/>
              <a:buFont typeface="Arial" panose="020B0604020202020204" pitchFamily="34" charset="0"/>
              <a:buChar char="•"/>
            </a:pPr>
            <a:r>
              <a:rPr lang="en-US" sz="1200" dirty="0">
                <a:solidFill>
                  <a:schemeClr val="accent1"/>
                </a:solidFill>
                <a:latin typeface="+mn-lt"/>
                <a:sym typeface="Quicksand"/>
              </a:rPr>
              <a:t>LOAN EXCEPTIONS</a:t>
            </a:r>
          </a:p>
          <a:p>
            <a:pPr marL="171450" indent="-171450">
              <a:spcBef>
                <a:spcPts val="600"/>
              </a:spcBef>
              <a:buClr>
                <a:srgbClr val="8AB7E9"/>
              </a:buClr>
              <a:buSzPct val="130000"/>
              <a:buFont typeface="Arial" panose="020B0604020202020204" pitchFamily="34" charset="0"/>
              <a:buChar char="•"/>
            </a:pPr>
            <a:r>
              <a:rPr lang="en-US" sz="1200" dirty="0">
                <a:solidFill>
                  <a:schemeClr val="accent1"/>
                </a:solidFill>
                <a:latin typeface="+mn-lt"/>
                <a:sym typeface="Quicksand"/>
              </a:rPr>
              <a:t>QUESTIONS</a:t>
            </a:r>
            <a:br>
              <a:rPr lang="en-US" sz="1200" dirty="0">
                <a:solidFill>
                  <a:schemeClr val="accent1"/>
                </a:solidFill>
                <a:latin typeface="+mn-lt"/>
                <a:sym typeface="Quicksand"/>
              </a:rPr>
            </a:br>
            <a:endParaRPr lang="en-US" sz="1200" dirty="0">
              <a:solidFill>
                <a:schemeClr val="accent1"/>
              </a:solidFill>
              <a:latin typeface="+mn-lt"/>
              <a:sym typeface="Quicksand"/>
            </a:endParaRPr>
          </a:p>
        </p:txBody>
      </p:sp>
      <p:sp>
        <p:nvSpPr>
          <p:cNvPr id="80" name="Google Shape;80;p13"/>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4" name="TextBox 3">
            <a:extLst>
              <a:ext uri="{FF2B5EF4-FFF2-40B4-BE49-F238E27FC236}">
                <a16:creationId xmlns:a16="http://schemas.microsoft.com/office/drawing/2014/main" id="{691BEB2C-664C-C59E-B52A-FE4A8344D6E7}"/>
              </a:ext>
            </a:extLst>
          </p:cNvPr>
          <p:cNvSpPr txBox="1"/>
          <p:nvPr/>
        </p:nvSpPr>
        <p:spPr>
          <a:xfrm rot="16200000">
            <a:off x="8403713" y="468516"/>
            <a:ext cx="1167865" cy="230832"/>
          </a:xfrm>
          <a:prstGeom prst="rect">
            <a:avLst/>
          </a:prstGeom>
          <a:solidFill>
            <a:srgbClr val="0033A1"/>
          </a:solidFill>
          <a:ln w="12700">
            <a:solidFill>
              <a:srgbClr val="0033A1"/>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spTree>
    <p:extLst>
      <p:ext uri="{BB962C8B-B14F-4D97-AF65-F5344CB8AC3E}">
        <p14:creationId xmlns:p14="http://schemas.microsoft.com/office/powerpoint/2010/main" val="3011922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How is Acra Lending able to provide products that other Non-QM companies can’t?</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1032997" y="1691296"/>
            <a:ext cx="5409054" cy="24613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Liquidity (Strong Balance Sheet)</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Experienced and Highly Respected Management Team</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Track Record ($10B+ Funded)</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Superior Capital Partners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Strong Credit Team</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Performance ($5B+ Servicing Portfolio – Low Delinquency)</a:t>
            </a: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NICHE PRODUCTS</a:t>
            </a:r>
            <a:endParaRPr sz="2400" dirty="0"/>
          </a:p>
        </p:txBody>
      </p:sp>
      <p:sp>
        <p:nvSpPr>
          <p:cNvPr id="15" name="TextBox 14">
            <a:extLst>
              <a:ext uri="{FF2B5EF4-FFF2-40B4-BE49-F238E27FC236}">
                <a16:creationId xmlns:a16="http://schemas.microsoft.com/office/drawing/2014/main" id="{A4B9B0DB-DC8F-E887-F918-BAC71BF58227}"/>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grpSp>
        <p:nvGrpSpPr>
          <p:cNvPr id="2" name="Google Shape;313;p32">
            <a:extLst>
              <a:ext uri="{FF2B5EF4-FFF2-40B4-BE49-F238E27FC236}">
                <a16:creationId xmlns:a16="http://schemas.microsoft.com/office/drawing/2014/main" id="{660D2948-A864-08F9-BE84-885D86840E25}"/>
              </a:ext>
            </a:extLst>
          </p:cNvPr>
          <p:cNvGrpSpPr/>
          <p:nvPr/>
        </p:nvGrpSpPr>
        <p:grpSpPr>
          <a:xfrm rot="663698">
            <a:off x="7182925" y="2676088"/>
            <a:ext cx="1278546" cy="1971704"/>
            <a:chOff x="5011702" y="465959"/>
            <a:chExt cx="2736410" cy="4222433"/>
          </a:xfrm>
          <a:solidFill>
            <a:schemeClr val="bg2">
              <a:lumMod val="50000"/>
            </a:schemeClr>
          </a:solidFill>
        </p:grpSpPr>
        <p:sp>
          <p:nvSpPr>
            <p:cNvPr id="3" name="Google Shape;314;p32">
              <a:extLst>
                <a:ext uri="{FF2B5EF4-FFF2-40B4-BE49-F238E27FC236}">
                  <a16:creationId xmlns:a16="http://schemas.microsoft.com/office/drawing/2014/main" id="{70B0D756-C57D-0246-C94E-ACB8F160F5ED}"/>
                </a:ext>
              </a:extLst>
            </p:cNvPr>
            <p:cNvSpPr/>
            <p:nvPr/>
          </p:nvSpPr>
          <p:spPr>
            <a:xfrm>
              <a:off x="5011702" y="465959"/>
              <a:ext cx="2736410" cy="4222433"/>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15;p32">
              <a:extLst>
                <a:ext uri="{FF2B5EF4-FFF2-40B4-BE49-F238E27FC236}">
                  <a16:creationId xmlns:a16="http://schemas.microsoft.com/office/drawing/2014/main" id="{BDA7F753-CEB6-4AE9-8EF5-AECF0C6A42AC}"/>
                </a:ext>
              </a:extLst>
            </p:cNvPr>
            <p:cNvSpPr/>
            <p:nvPr/>
          </p:nvSpPr>
          <p:spPr>
            <a:xfrm>
              <a:off x="6268155" y="4422593"/>
              <a:ext cx="225015" cy="144999"/>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16;p32">
              <a:extLst>
                <a:ext uri="{FF2B5EF4-FFF2-40B4-BE49-F238E27FC236}">
                  <a16:creationId xmlns:a16="http://schemas.microsoft.com/office/drawing/2014/main" id="{8059054F-1614-F616-7734-91AC9B43E0F8}"/>
                </a:ext>
              </a:extLst>
            </p:cNvPr>
            <p:cNvSpPr/>
            <p:nvPr/>
          </p:nvSpPr>
          <p:spPr>
            <a:xfrm>
              <a:off x="6251531" y="633587"/>
              <a:ext cx="43826" cy="43806"/>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7;p32">
              <a:extLst>
                <a:ext uri="{FF2B5EF4-FFF2-40B4-BE49-F238E27FC236}">
                  <a16:creationId xmlns:a16="http://schemas.microsoft.com/office/drawing/2014/main" id="{D2C7B749-72C5-4BDE-9A32-9D088BC42090}"/>
                </a:ext>
              </a:extLst>
            </p:cNvPr>
            <p:cNvSpPr/>
            <p:nvPr/>
          </p:nvSpPr>
          <p:spPr>
            <a:xfrm>
              <a:off x="6340634" y="615452"/>
              <a:ext cx="80056" cy="80056"/>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9CF8DD02-BBE4-4529-7324-E2CDEB4105A1}"/>
              </a:ext>
            </a:extLst>
          </p:cNvPr>
          <p:cNvPicPr>
            <a:picLocks noChangeAspect="1"/>
          </p:cNvPicPr>
          <p:nvPr/>
        </p:nvPicPr>
        <p:blipFill>
          <a:blip r:embed="rId3"/>
          <a:stretch>
            <a:fillRect/>
          </a:stretch>
        </p:blipFill>
        <p:spPr>
          <a:xfrm rot="680935">
            <a:off x="7237216" y="2907317"/>
            <a:ext cx="1159628" cy="1504480"/>
          </a:xfrm>
          <a:prstGeom prst="rect">
            <a:avLst/>
          </a:prstGeom>
        </p:spPr>
      </p:pic>
    </p:spTree>
    <p:extLst>
      <p:ext uri="{BB962C8B-B14F-4D97-AF65-F5344CB8AC3E}">
        <p14:creationId xmlns:p14="http://schemas.microsoft.com/office/powerpoint/2010/main" val="23253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Specific Guidelines:</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1032996" y="1691295"/>
            <a:ext cx="7684741" cy="1753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Maximum 65% Loan to Value Ratio</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Available on Consumer and Business Purpose Loans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All Property Types Available</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600 Minimum Score to Use Bank Statements (exception below 600 on case-by-case basis)</a:t>
            </a: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SCORES DOWN TO 575</a:t>
            </a:r>
            <a:endParaRPr sz="2400" dirty="0"/>
          </a:p>
        </p:txBody>
      </p:sp>
      <p:sp>
        <p:nvSpPr>
          <p:cNvPr id="15" name="TextBox 14">
            <a:extLst>
              <a:ext uri="{FF2B5EF4-FFF2-40B4-BE49-F238E27FC236}">
                <a16:creationId xmlns:a16="http://schemas.microsoft.com/office/drawing/2014/main" id="{A4B9B0DB-DC8F-E887-F918-BAC71BF58227}"/>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3" name="Picture 2" descr="A picture containing clipart, graphics, symbol, design&#10;&#10;Description automatically generated">
            <a:extLst>
              <a:ext uri="{FF2B5EF4-FFF2-40B4-BE49-F238E27FC236}">
                <a16:creationId xmlns:a16="http://schemas.microsoft.com/office/drawing/2014/main" id="{2D8E57B3-BB6F-C24C-9406-3CDC4D1358FE}"/>
              </a:ext>
            </a:extLst>
          </p:cNvPr>
          <p:cNvPicPr>
            <a:picLocks noChangeAspect="1"/>
          </p:cNvPicPr>
          <p:nvPr/>
        </p:nvPicPr>
        <p:blipFill>
          <a:blip r:embed="rId3"/>
          <a:stretch>
            <a:fillRect/>
          </a:stretch>
        </p:blipFill>
        <p:spPr>
          <a:xfrm>
            <a:off x="6160168" y="3334872"/>
            <a:ext cx="2623589" cy="1765432"/>
          </a:xfrm>
          <a:prstGeom prst="rect">
            <a:avLst/>
          </a:prstGeom>
        </p:spPr>
      </p:pic>
    </p:spTree>
    <p:extLst>
      <p:ext uri="{BB962C8B-B14F-4D97-AF65-F5344CB8AC3E}">
        <p14:creationId xmlns:p14="http://schemas.microsoft.com/office/powerpoint/2010/main" val="3124204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Specific Guidelines:</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1032996" y="1691295"/>
            <a:ext cx="7684741" cy="1753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Available on Owner Occupied, 2</a:t>
            </a:r>
            <a:r>
              <a:rPr lang="en-US" sz="1400" baseline="30000" dirty="0">
                <a:solidFill>
                  <a:schemeClr val="tx2">
                    <a:lumMod val="25000"/>
                  </a:schemeClr>
                </a:solidFill>
                <a:latin typeface="+mn-lt"/>
              </a:rPr>
              <a:t>nd</a:t>
            </a:r>
            <a:r>
              <a:rPr lang="en-US" sz="1400" dirty="0">
                <a:solidFill>
                  <a:schemeClr val="tx2">
                    <a:lumMod val="25000"/>
                  </a:schemeClr>
                </a:solidFill>
                <a:latin typeface="+mn-lt"/>
              </a:rPr>
              <a:t> Home, and Investment Properties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Must Have Strong Credit and Assets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60% Maximum Loan to Value Ratio</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Must be in Ares with High Medium Values</a:t>
            </a: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$4M - $10M LOAN AMOUNTS</a:t>
            </a:r>
            <a:endParaRPr sz="2400" dirty="0"/>
          </a:p>
        </p:txBody>
      </p:sp>
      <p:sp>
        <p:nvSpPr>
          <p:cNvPr id="15" name="TextBox 14">
            <a:extLst>
              <a:ext uri="{FF2B5EF4-FFF2-40B4-BE49-F238E27FC236}">
                <a16:creationId xmlns:a16="http://schemas.microsoft.com/office/drawing/2014/main" id="{A4B9B0DB-DC8F-E887-F918-BAC71BF58227}"/>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6" name="Picture 5" descr="A picture containing text, banknote, cash, money&#10;&#10;Description automatically generated">
            <a:extLst>
              <a:ext uri="{FF2B5EF4-FFF2-40B4-BE49-F238E27FC236}">
                <a16:creationId xmlns:a16="http://schemas.microsoft.com/office/drawing/2014/main" id="{4902077B-E0B9-233D-4D74-C94DEA5A6382}"/>
              </a:ext>
            </a:extLst>
          </p:cNvPr>
          <p:cNvPicPr>
            <a:picLocks noChangeAspect="1"/>
          </p:cNvPicPr>
          <p:nvPr/>
        </p:nvPicPr>
        <p:blipFill>
          <a:blip r:embed="rId3"/>
          <a:stretch>
            <a:fillRect/>
          </a:stretch>
        </p:blipFill>
        <p:spPr>
          <a:xfrm>
            <a:off x="5672031" y="3135516"/>
            <a:ext cx="2640716" cy="1760477"/>
          </a:xfrm>
          <a:prstGeom prst="ellipse">
            <a:avLst/>
          </a:prstGeom>
          <a:ln>
            <a:noFill/>
          </a:ln>
          <a:effectLst>
            <a:softEdge rad="112500"/>
          </a:effectLst>
        </p:spPr>
      </p:pic>
    </p:spTree>
    <p:extLst>
      <p:ext uri="{BB962C8B-B14F-4D97-AF65-F5344CB8AC3E}">
        <p14:creationId xmlns:p14="http://schemas.microsoft.com/office/powerpoint/2010/main" val="334751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Specific Guidelines:</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955651" y="1701212"/>
            <a:ext cx="7684741" cy="20144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Owner Occupied</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Full Doc Only</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Maximum 65% LTV</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24 months housing history 0 x 30</a:t>
            </a:r>
          </a:p>
          <a:p>
            <a:pPr marL="342900" indent="-34290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No Score price as 700 score</a:t>
            </a: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22913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ONE SCORE / NO SCORE</a:t>
            </a:r>
            <a:endParaRPr sz="2400" dirty="0"/>
          </a:p>
        </p:txBody>
      </p:sp>
      <p:sp>
        <p:nvSpPr>
          <p:cNvPr id="15" name="TextBox 14">
            <a:extLst>
              <a:ext uri="{FF2B5EF4-FFF2-40B4-BE49-F238E27FC236}">
                <a16:creationId xmlns:a16="http://schemas.microsoft.com/office/drawing/2014/main" id="{A4B9B0DB-DC8F-E887-F918-BAC71BF58227}"/>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6" name="Picture 5" descr="A person and person standing in front of a building&#10;&#10;Description automatically generated with medium confidence">
            <a:extLst>
              <a:ext uri="{FF2B5EF4-FFF2-40B4-BE49-F238E27FC236}">
                <a16:creationId xmlns:a16="http://schemas.microsoft.com/office/drawing/2014/main" id="{DFBF4528-8B73-9077-C4F2-9648D4AF4AB2}"/>
              </a:ext>
            </a:extLst>
          </p:cNvPr>
          <p:cNvPicPr>
            <a:picLocks noChangeAspect="1"/>
          </p:cNvPicPr>
          <p:nvPr/>
        </p:nvPicPr>
        <p:blipFill>
          <a:blip r:embed="rId3"/>
          <a:stretch>
            <a:fillRect/>
          </a:stretch>
        </p:blipFill>
        <p:spPr>
          <a:xfrm>
            <a:off x="5981414" y="2816498"/>
            <a:ext cx="2413191" cy="2186740"/>
          </a:xfrm>
          <a:prstGeom prst="ellipse">
            <a:avLst/>
          </a:prstGeom>
          <a:ln>
            <a:noFill/>
          </a:ln>
          <a:effectLst>
            <a:softEdge rad="112500"/>
          </a:effectLst>
        </p:spPr>
      </p:pic>
    </p:spTree>
    <p:extLst>
      <p:ext uri="{BB962C8B-B14F-4D97-AF65-F5344CB8AC3E}">
        <p14:creationId xmlns:p14="http://schemas.microsoft.com/office/powerpoint/2010/main" val="132511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3"/>
            <a:ext cx="6895814" cy="345000"/>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Specific Guidelines:</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1032996" y="1691295"/>
            <a:ext cx="7684741" cy="20144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Maximum 75</a:t>
            </a:r>
            <a:r>
              <a:rPr lang="en-US" sz="1400">
                <a:solidFill>
                  <a:schemeClr val="tx2">
                    <a:lumMod val="25000"/>
                  </a:schemeClr>
                </a:solidFill>
                <a:latin typeface="+mn-lt"/>
              </a:rPr>
              <a:t>% LTV Purchase </a:t>
            </a:r>
            <a:r>
              <a:rPr lang="en-US" sz="1400" dirty="0">
                <a:solidFill>
                  <a:schemeClr val="tx2">
                    <a:lumMod val="25000"/>
                  </a:schemeClr>
                </a:solidFill>
                <a:latin typeface="+mn-lt"/>
              </a:rPr>
              <a:t>and </a:t>
            </a:r>
            <a:r>
              <a:rPr lang="en-US" sz="1400">
                <a:solidFill>
                  <a:schemeClr val="tx2">
                    <a:lumMod val="25000"/>
                  </a:schemeClr>
                </a:solidFill>
                <a:latin typeface="+mn-lt"/>
              </a:rPr>
              <a:t>65% LTV </a:t>
            </a:r>
            <a:r>
              <a:rPr lang="en-US" sz="1400" dirty="0">
                <a:solidFill>
                  <a:schemeClr val="tx2">
                    <a:lumMod val="25000"/>
                  </a:schemeClr>
                </a:solidFill>
                <a:latin typeface="+mn-lt"/>
              </a:rPr>
              <a:t>Refinance</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Available on Consumer or Business Purpose Loans</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Scores Down to 575</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Minimum 1.0 DSCR required on Business Purpose</a:t>
            </a:r>
          </a:p>
          <a:p>
            <a:pPr marL="285750" indent="-285750">
              <a:spcBef>
                <a:spcPts val="600"/>
              </a:spcBef>
              <a:spcAft>
                <a:spcPts val="600"/>
              </a:spcAft>
              <a:buClr>
                <a:srgbClr val="8AB7E9"/>
              </a:buClr>
              <a:buSzPct val="130000"/>
              <a:buFont typeface="Arial" panose="020B0604020202020204" pitchFamily="34" charset="0"/>
              <a:buChar char="•"/>
            </a:pPr>
            <a:r>
              <a:rPr lang="en-US" sz="1400" dirty="0">
                <a:solidFill>
                  <a:schemeClr val="tx2">
                    <a:lumMod val="25000"/>
                  </a:schemeClr>
                </a:solidFill>
                <a:latin typeface="+mn-lt"/>
              </a:rPr>
              <a:t>No Minimum Square Footage (must have kitchenette)</a:t>
            </a: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22913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CONDOTELS &amp; NON-WARRANTABLE CONDOS</a:t>
            </a:r>
            <a:endParaRPr sz="2400" dirty="0"/>
          </a:p>
        </p:txBody>
      </p:sp>
      <p:sp>
        <p:nvSpPr>
          <p:cNvPr id="15" name="TextBox 14">
            <a:extLst>
              <a:ext uri="{FF2B5EF4-FFF2-40B4-BE49-F238E27FC236}">
                <a16:creationId xmlns:a16="http://schemas.microsoft.com/office/drawing/2014/main" id="{A4B9B0DB-DC8F-E887-F918-BAC71BF58227}"/>
              </a:ext>
            </a:extLst>
          </p:cNvPr>
          <p:cNvSpPr txBox="1"/>
          <p:nvPr/>
        </p:nvSpPr>
        <p:spPr>
          <a:xfrm rot="16200000">
            <a:off x="8403713" y="468516"/>
            <a:ext cx="1167865" cy="230832"/>
          </a:xfrm>
          <a:prstGeom prst="rect">
            <a:avLst/>
          </a:prstGeom>
          <a:solidFill>
            <a:srgbClr val="0033A1"/>
          </a:solidFill>
          <a:ln w="12700">
            <a:solidFill>
              <a:srgbClr val="323E48"/>
            </a:solidFill>
          </a:ln>
        </p:spPr>
        <p:txBody>
          <a:bodyPr wrap="square" anchor="b">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acralending.com</a:t>
            </a:r>
          </a:p>
        </p:txBody>
      </p:sp>
      <p:pic>
        <p:nvPicPr>
          <p:cNvPr id="18" name="Picture 17" descr="A picture containing building, sky, architecture, outdoor&#10;&#10;Description automatically generated">
            <a:extLst>
              <a:ext uri="{FF2B5EF4-FFF2-40B4-BE49-F238E27FC236}">
                <a16:creationId xmlns:a16="http://schemas.microsoft.com/office/drawing/2014/main" id="{24B8DBD6-48C6-D7B3-2C70-B6CCFC0A8C8B}"/>
              </a:ext>
            </a:extLst>
          </p:cNvPr>
          <p:cNvPicPr>
            <a:picLocks noChangeAspect="1"/>
          </p:cNvPicPr>
          <p:nvPr/>
        </p:nvPicPr>
        <p:blipFill>
          <a:blip r:embed="rId3"/>
          <a:stretch>
            <a:fillRect/>
          </a:stretch>
        </p:blipFill>
        <p:spPr>
          <a:xfrm>
            <a:off x="5585699" y="3403218"/>
            <a:ext cx="3132038" cy="1566020"/>
          </a:xfrm>
          <a:prstGeom prst="ellipse">
            <a:avLst/>
          </a:prstGeom>
          <a:ln>
            <a:noFill/>
          </a:ln>
          <a:effectLst>
            <a:softEdge rad="112500"/>
          </a:effectLst>
        </p:spPr>
      </p:pic>
    </p:spTree>
    <p:extLst>
      <p:ext uri="{BB962C8B-B14F-4D97-AF65-F5344CB8AC3E}">
        <p14:creationId xmlns:p14="http://schemas.microsoft.com/office/powerpoint/2010/main" val="442880885"/>
      </p:ext>
    </p:extLst>
  </p:cSld>
  <p:clrMapOvr>
    <a:masterClrMapping/>
  </p:clrMapOvr>
</p:sld>
</file>

<file path=ppt/theme/theme1.xml><?xml version="1.0" encoding="utf-8"?>
<a:theme xmlns:a="http://schemas.openxmlformats.org/drawingml/2006/main" name="Acra Lending Master Temaple - 2022">
  <a:themeElements>
    <a:clrScheme name="Custom 1">
      <a:dk1>
        <a:srgbClr val="2E3037"/>
      </a:dk1>
      <a:lt1>
        <a:srgbClr val="FFFFFF"/>
      </a:lt1>
      <a:dk2>
        <a:srgbClr val="666666"/>
      </a:dk2>
      <a:lt2>
        <a:srgbClr val="F3F3F3"/>
      </a:lt2>
      <a:accent1>
        <a:srgbClr val="0033A1"/>
      </a:accent1>
      <a:accent2>
        <a:srgbClr val="8AB7E9"/>
      </a:accent2>
      <a:accent3>
        <a:srgbClr val="323E48"/>
      </a:accent3>
      <a:accent4>
        <a:srgbClr val="00205C"/>
      </a:accent4>
      <a:accent5>
        <a:srgbClr val="FFBF3C"/>
      </a:accent5>
      <a:accent6>
        <a:srgbClr val="E2E7EE"/>
      </a:accent6>
      <a:hlink>
        <a:srgbClr val="323E48"/>
      </a:hlink>
      <a:folHlink>
        <a:srgbClr val="0033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11505</TotalTime>
  <Words>821</Words>
  <Application>Microsoft Office PowerPoint</Application>
  <PresentationFormat>On-screen Show (16:9)</PresentationFormat>
  <Paragraphs>139</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Quicksand</vt:lpstr>
      <vt:lpstr>Arial</vt:lpstr>
      <vt:lpstr>Acra Lending Master Temaple - 2022</vt:lpstr>
      <vt:lpstr>THE LEADER IN TODAY’S NON-QM PROGRAMS</vt:lpstr>
      <vt:lpstr>NICHE PRODUCTS</vt:lpstr>
      <vt:lpstr>PowerPoint Presentation</vt:lpstr>
      <vt:lpstr>CONTENTS</vt:lpstr>
      <vt:lpstr>NICHE PRODUCTS</vt:lpstr>
      <vt:lpstr>SCORES DOWN TO 575</vt:lpstr>
      <vt:lpstr>$4M - $10M LOAN AMOUNTS</vt:lpstr>
      <vt:lpstr>ONE SCORE / NO SCORE</vt:lpstr>
      <vt:lpstr>CONDOTELS &amp; NON-WARRANTABLE CONDOS</vt:lpstr>
      <vt:lpstr>MIXED-USE PROPERTIES</vt:lpstr>
      <vt:lpstr>MANUFACTURED HOMES</vt:lpstr>
      <vt:lpstr>MULTIFAMILY 5-24 UNITS</vt:lpstr>
      <vt:lpstr>Exceptions to Guidelines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Hitz Mistry</dc:creator>
  <cp:lastModifiedBy>Anthony Lopez</cp:lastModifiedBy>
  <cp:revision>103</cp:revision>
  <dcterms:modified xsi:type="dcterms:W3CDTF">2024-03-13T20:53:48Z</dcterms:modified>
</cp:coreProperties>
</file>