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2" r:id="rId6"/>
    <p:sldId id="266" r:id="rId7"/>
    <p:sldId id="268" r:id="rId8"/>
    <p:sldId id="267" r:id="rId9"/>
    <p:sldId id="274" r:id="rId10"/>
    <p:sldId id="275" r:id="rId11"/>
    <p:sldId id="263" r:id="rId12"/>
    <p:sldId id="276" r:id="rId13"/>
    <p:sldId id="264" r:id="rId14"/>
    <p:sldId id="277" r:id="rId15"/>
    <p:sldId id="281" r:id="rId16"/>
    <p:sldId id="278" r:id="rId17"/>
    <p:sldId id="270" r:id="rId18"/>
    <p:sldId id="269" r:id="rId19"/>
    <p:sldId id="273" r:id="rId20"/>
    <p:sldId id="279"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7E9"/>
    <a:srgbClr val="0033A1"/>
    <a:srgbClr val="323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0F1D2C-7EB2-13D2-5F91-64E54E8FA8CD}"/>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5550" t="-1" r="5550" b="25001"/>
          <a:stretch/>
        </p:blipFill>
        <p:spPr>
          <a:xfrm flipH="1">
            <a:off x="0" y="-5371"/>
            <a:ext cx="12191998" cy="6921560"/>
          </a:xfrm>
          <a:prstGeom prst="rect">
            <a:avLst/>
          </a:prstGeom>
        </p:spPr>
      </p:pic>
      <p:sp>
        <p:nvSpPr>
          <p:cNvPr id="7" name="Rectangle 6">
            <a:extLst>
              <a:ext uri="{FF2B5EF4-FFF2-40B4-BE49-F238E27FC236}">
                <a16:creationId xmlns:a16="http://schemas.microsoft.com/office/drawing/2014/main" id="{A11F9627-BD61-0101-59E9-7F75BDC8145B}"/>
              </a:ext>
            </a:extLst>
          </p:cNvPr>
          <p:cNvSpPr/>
          <p:nvPr userDrawn="1"/>
        </p:nvSpPr>
        <p:spPr>
          <a:xfrm>
            <a:off x="-2" y="-5372"/>
            <a:ext cx="12192000" cy="6921561"/>
          </a:xfrm>
          <a:prstGeom prst="rect">
            <a:avLst/>
          </a:prstGeom>
          <a:solidFill>
            <a:srgbClr val="0033A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ea typeface="Roboto" panose="02000000000000000000" pitchFamily="2" charset="0"/>
              <a:cs typeface="Arial" panose="020B0604020202020204" pitchFamily="34" charset="0"/>
            </a:endParaRPr>
          </a:p>
        </p:txBody>
      </p:sp>
      <p:sp>
        <p:nvSpPr>
          <p:cNvPr id="4" name="Date Placeholder 3">
            <a:extLst>
              <a:ext uri="{FF2B5EF4-FFF2-40B4-BE49-F238E27FC236}">
                <a16:creationId xmlns:a16="http://schemas.microsoft.com/office/drawing/2014/main" id="{4829243A-11AF-3A5E-D6BA-6C24FEA19A97}"/>
              </a:ext>
            </a:extLst>
          </p:cNvPr>
          <p:cNvSpPr>
            <a:spLocks noGrp="1"/>
          </p:cNvSpPr>
          <p:nvPr>
            <p:ph type="dt" sz="half" idx="10"/>
          </p:nvPr>
        </p:nvSpPr>
        <p:spPr/>
        <p:txBody>
          <a:bodyPr/>
          <a:lstStyle/>
          <a:p>
            <a:fld id="{A35DBF02-F541-415B-B50A-5E5C3C21AE39}" type="datetimeFigureOut">
              <a:rPr lang="en-US" smtClean="0"/>
              <a:t>4/8/2024</a:t>
            </a:fld>
            <a:endParaRPr lang="en-US"/>
          </a:p>
        </p:txBody>
      </p:sp>
      <p:cxnSp>
        <p:nvCxnSpPr>
          <p:cNvPr id="9" name="Straight Connector 8">
            <a:extLst>
              <a:ext uri="{FF2B5EF4-FFF2-40B4-BE49-F238E27FC236}">
                <a16:creationId xmlns:a16="http://schemas.microsoft.com/office/drawing/2014/main" id="{D49EE88E-E7C5-6788-DB33-08DF17448AE8}"/>
              </a:ext>
            </a:extLst>
          </p:cNvPr>
          <p:cNvCxnSpPr>
            <a:cxnSpLocks/>
          </p:cNvCxnSpPr>
          <p:nvPr userDrawn="1"/>
        </p:nvCxnSpPr>
        <p:spPr>
          <a:xfrm>
            <a:off x="0" y="5629695"/>
            <a:ext cx="12191998" cy="0"/>
          </a:xfrm>
          <a:prstGeom prst="line">
            <a:avLst/>
          </a:prstGeom>
          <a:ln w="76200">
            <a:solidFill>
              <a:srgbClr val="8AB7E9"/>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3B1C8CE9-737F-D1F6-9036-37C49546DA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5441" y="5881171"/>
            <a:ext cx="1088559" cy="737930"/>
          </a:xfrm>
          <a:prstGeom prst="rect">
            <a:avLst/>
          </a:prstGeom>
        </p:spPr>
      </p:pic>
      <p:sp>
        <p:nvSpPr>
          <p:cNvPr id="2" name="Footer Placeholder 4">
            <a:extLst>
              <a:ext uri="{FF2B5EF4-FFF2-40B4-BE49-F238E27FC236}">
                <a16:creationId xmlns:a16="http://schemas.microsoft.com/office/drawing/2014/main" id="{B7AB8426-E76A-B23A-D79C-F3822F79C6AD}"/>
              </a:ext>
            </a:extLst>
          </p:cNvPr>
          <p:cNvSpPr txBox="1">
            <a:spLocks/>
          </p:cNvSpPr>
          <p:nvPr userDrawn="1"/>
        </p:nvSpPr>
        <p:spPr>
          <a:xfrm>
            <a:off x="403859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rgbClr val="8AB7E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www.acralending.com</a:t>
            </a:r>
          </a:p>
        </p:txBody>
      </p:sp>
      <p:sp>
        <p:nvSpPr>
          <p:cNvPr id="3" name="Footer Placeholder 4">
            <a:extLst>
              <a:ext uri="{FF2B5EF4-FFF2-40B4-BE49-F238E27FC236}">
                <a16:creationId xmlns:a16="http://schemas.microsoft.com/office/drawing/2014/main" id="{8BF46377-855F-AB08-C9D6-F19CA60171B8}"/>
              </a:ext>
            </a:extLst>
          </p:cNvPr>
          <p:cNvSpPr txBox="1">
            <a:spLocks/>
          </p:cNvSpPr>
          <p:nvPr userDrawn="1"/>
        </p:nvSpPr>
        <p:spPr>
          <a:xfrm>
            <a:off x="9105898" y="62584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rgbClr val="8AB7E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Industry’s Leading</a:t>
            </a:r>
          </a:p>
          <a:p>
            <a:pPr algn="r"/>
            <a:r>
              <a:rPr lang="en-US" dirty="0"/>
              <a:t>Private Mortgage Lender</a:t>
            </a:r>
          </a:p>
        </p:txBody>
      </p:sp>
    </p:spTree>
    <p:extLst>
      <p:ext uri="{BB962C8B-B14F-4D97-AF65-F5344CB8AC3E}">
        <p14:creationId xmlns:p14="http://schemas.microsoft.com/office/powerpoint/2010/main" val="206338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9577-F569-1B27-F7C5-CC64FA92A8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7F12DF-97F7-55BB-4D0D-8B50DCE906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C993D-E680-EAD7-C342-B1B1B6416EA2}"/>
              </a:ext>
            </a:extLst>
          </p:cNvPr>
          <p:cNvSpPr>
            <a:spLocks noGrp="1"/>
          </p:cNvSpPr>
          <p:nvPr>
            <p:ph type="dt" sz="half" idx="10"/>
          </p:nvPr>
        </p:nvSpPr>
        <p:spPr/>
        <p:txBody>
          <a:bodyPr/>
          <a:lstStyle/>
          <a:p>
            <a:fld id="{A35DBF02-F541-415B-B50A-5E5C3C21AE39}" type="datetimeFigureOut">
              <a:rPr lang="en-US" smtClean="0"/>
              <a:t>4/8/2024</a:t>
            </a:fld>
            <a:endParaRPr lang="en-US"/>
          </a:p>
        </p:txBody>
      </p:sp>
      <p:sp>
        <p:nvSpPr>
          <p:cNvPr id="5" name="Footer Placeholder 4">
            <a:extLst>
              <a:ext uri="{FF2B5EF4-FFF2-40B4-BE49-F238E27FC236}">
                <a16:creationId xmlns:a16="http://schemas.microsoft.com/office/drawing/2014/main" id="{2F1B5115-5362-F8D7-D516-F817A5CDF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B38B1-B33B-D61F-1C84-1CD8D4BE2DE4}"/>
              </a:ext>
            </a:extLst>
          </p:cNvPr>
          <p:cNvSpPr>
            <a:spLocks noGrp="1"/>
          </p:cNvSpPr>
          <p:nvPr>
            <p:ph type="sldNum" sz="quarter" idx="12"/>
          </p:nvPr>
        </p:nvSpPr>
        <p:spPr/>
        <p:txBody>
          <a:bodyPr/>
          <a:lstStyle/>
          <a:p>
            <a:fld id="{0FFF512B-EAAF-4AE8-B011-E85A534103E0}" type="slidenum">
              <a:rPr lang="en-US" smtClean="0"/>
              <a:t>‹#›</a:t>
            </a:fld>
            <a:endParaRPr lang="en-US"/>
          </a:p>
        </p:txBody>
      </p:sp>
    </p:spTree>
    <p:extLst>
      <p:ext uri="{BB962C8B-B14F-4D97-AF65-F5344CB8AC3E}">
        <p14:creationId xmlns:p14="http://schemas.microsoft.com/office/powerpoint/2010/main" val="128481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A1D2D-F2CF-E8D2-27E7-00E0244EBC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724B7-170B-1F1A-98DB-820A65E00E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C2B8F-A0F1-9CCD-7A87-DE29522C1CD3}"/>
              </a:ext>
            </a:extLst>
          </p:cNvPr>
          <p:cNvSpPr>
            <a:spLocks noGrp="1"/>
          </p:cNvSpPr>
          <p:nvPr>
            <p:ph type="dt" sz="half" idx="10"/>
          </p:nvPr>
        </p:nvSpPr>
        <p:spPr/>
        <p:txBody>
          <a:bodyPr/>
          <a:lstStyle/>
          <a:p>
            <a:fld id="{A35DBF02-F541-415B-B50A-5E5C3C21AE39}" type="datetimeFigureOut">
              <a:rPr lang="en-US" smtClean="0"/>
              <a:t>4/8/2024</a:t>
            </a:fld>
            <a:endParaRPr lang="en-US"/>
          </a:p>
        </p:txBody>
      </p:sp>
      <p:sp>
        <p:nvSpPr>
          <p:cNvPr id="5" name="Footer Placeholder 4">
            <a:extLst>
              <a:ext uri="{FF2B5EF4-FFF2-40B4-BE49-F238E27FC236}">
                <a16:creationId xmlns:a16="http://schemas.microsoft.com/office/drawing/2014/main" id="{B7BEBF7C-D511-D738-B83B-077F13E57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EC422-7D2E-ACCB-7DF4-913C2D066F01}"/>
              </a:ext>
            </a:extLst>
          </p:cNvPr>
          <p:cNvSpPr>
            <a:spLocks noGrp="1"/>
          </p:cNvSpPr>
          <p:nvPr>
            <p:ph type="sldNum" sz="quarter" idx="12"/>
          </p:nvPr>
        </p:nvSpPr>
        <p:spPr/>
        <p:txBody>
          <a:bodyPr/>
          <a:lstStyle/>
          <a:p>
            <a:fld id="{0FFF512B-EAAF-4AE8-B011-E85A534103E0}" type="slidenum">
              <a:rPr lang="en-US" smtClean="0"/>
              <a:t>‹#›</a:t>
            </a:fld>
            <a:endParaRPr lang="en-US"/>
          </a:p>
        </p:txBody>
      </p:sp>
    </p:spTree>
    <p:extLst>
      <p:ext uri="{BB962C8B-B14F-4D97-AF65-F5344CB8AC3E}">
        <p14:creationId xmlns:p14="http://schemas.microsoft.com/office/powerpoint/2010/main" val="114866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A logo of a company&#10;&#10;Description automatically generated">
            <a:extLst>
              <a:ext uri="{FF2B5EF4-FFF2-40B4-BE49-F238E27FC236}">
                <a16:creationId xmlns:a16="http://schemas.microsoft.com/office/drawing/2014/main" id="{19552CCA-60E1-119C-93C8-BD7F483523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441" y="5922983"/>
            <a:ext cx="1080246" cy="732294"/>
          </a:xfrm>
          <a:prstGeom prst="rect">
            <a:avLst/>
          </a:prstGeom>
        </p:spPr>
      </p:pic>
      <p:sp>
        <p:nvSpPr>
          <p:cNvPr id="2" name="Title 1">
            <a:extLst>
              <a:ext uri="{FF2B5EF4-FFF2-40B4-BE49-F238E27FC236}">
                <a16:creationId xmlns:a16="http://schemas.microsoft.com/office/drawing/2014/main" id="{B9626034-F63A-781E-8C0A-CA22EB319C80}"/>
              </a:ext>
            </a:extLst>
          </p:cNvPr>
          <p:cNvSpPr>
            <a:spLocks noGrp="1"/>
          </p:cNvSpPr>
          <p:nvPr>
            <p:ph type="title"/>
          </p:nvPr>
        </p:nvSpPr>
        <p:spPr>
          <a:xfrm>
            <a:off x="435441" y="523702"/>
            <a:ext cx="11376944" cy="831274"/>
          </a:xfrm>
        </p:spPr>
        <p:txBody>
          <a:bodyPr>
            <a:normAutofit/>
          </a:bodyPr>
          <a:lstStyle>
            <a:lvl1pPr>
              <a:defRPr sz="4400" b="1">
                <a:solidFill>
                  <a:srgbClr val="0033A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84DE773-DCBD-444F-E145-A115424546C7}"/>
              </a:ext>
            </a:extLst>
          </p:cNvPr>
          <p:cNvSpPr>
            <a:spLocks noGrp="1"/>
          </p:cNvSpPr>
          <p:nvPr>
            <p:ph idx="1"/>
          </p:nvPr>
        </p:nvSpPr>
        <p:spPr>
          <a:xfrm>
            <a:off x="435441" y="1473950"/>
            <a:ext cx="11376944" cy="4004135"/>
          </a:xfrm>
        </p:spPr>
        <p:txBody>
          <a:bodyPr/>
          <a:lstStyle>
            <a:lvl1pPr>
              <a:defRPr sz="2400">
                <a:solidFill>
                  <a:srgbClr val="323E48"/>
                </a:solidFill>
                <a:latin typeface="Arial" panose="020B0604020202020204" pitchFamily="34" charset="0"/>
                <a:cs typeface="Arial" panose="020B0604020202020204" pitchFamily="34" charset="0"/>
              </a:defRPr>
            </a:lvl1pPr>
            <a:lvl2pPr>
              <a:defRPr sz="2000">
                <a:solidFill>
                  <a:srgbClr val="323E48"/>
                </a:solidFill>
                <a:latin typeface="Arial" panose="020B0604020202020204" pitchFamily="34" charset="0"/>
                <a:cs typeface="Arial" panose="020B0604020202020204" pitchFamily="34" charset="0"/>
              </a:defRPr>
            </a:lvl2pPr>
            <a:lvl3pPr>
              <a:defRPr sz="1800">
                <a:solidFill>
                  <a:srgbClr val="323E48"/>
                </a:solidFill>
                <a:latin typeface="Arial" panose="020B0604020202020204" pitchFamily="34" charset="0"/>
                <a:cs typeface="Arial" panose="020B0604020202020204" pitchFamily="34" charset="0"/>
              </a:defRPr>
            </a:lvl3pPr>
            <a:lvl4pPr>
              <a:defRPr sz="1600">
                <a:solidFill>
                  <a:srgbClr val="323E48"/>
                </a:solidFill>
                <a:latin typeface="Arial" panose="020B0604020202020204" pitchFamily="34" charset="0"/>
                <a:cs typeface="Arial" panose="020B0604020202020204" pitchFamily="34" charset="0"/>
              </a:defRPr>
            </a:lvl4pPr>
            <a:lvl5pPr>
              <a:defRPr sz="1600">
                <a:solidFill>
                  <a:srgbClr val="323E4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126FDB-314B-604F-5998-52705674EC4F}"/>
              </a:ext>
            </a:extLst>
          </p:cNvPr>
          <p:cNvSpPr>
            <a:spLocks noGrp="1"/>
          </p:cNvSpPr>
          <p:nvPr>
            <p:ph type="dt" sz="half" idx="10"/>
          </p:nvPr>
        </p:nvSpPr>
        <p:spPr/>
        <p:txBody>
          <a:bodyPr/>
          <a:lstStyle/>
          <a:p>
            <a:fld id="{A35DBF02-F541-415B-B50A-5E5C3C21AE39}" type="datetimeFigureOut">
              <a:rPr lang="en-US" smtClean="0"/>
              <a:t>4/8/2024</a:t>
            </a:fld>
            <a:endParaRPr lang="en-US"/>
          </a:p>
        </p:txBody>
      </p:sp>
      <p:cxnSp>
        <p:nvCxnSpPr>
          <p:cNvPr id="7" name="Straight Connector 6">
            <a:extLst>
              <a:ext uri="{FF2B5EF4-FFF2-40B4-BE49-F238E27FC236}">
                <a16:creationId xmlns:a16="http://schemas.microsoft.com/office/drawing/2014/main" id="{0A5335A8-1CEE-3C92-31AE-20754CCA6A1F}"/>
              </a:ext>
            </a:extLst>
          </p:cNvPr>
          <p:cNvCxnSpPr>
            <a:cxnSpLocks/>
          </p:cNvCxnSpPr>
          <p:nvPr userDrawn="1"/>
        </p:nvCxnSpPr>
        <p:spPr>
          <a:xfrm>
            <a:off x="0" y="5629695"/>
            <a:ext cx="12191998" cy="0"/>
          </a:xfrm>
          <a:prstGeom prst="line">
            <a:avLst/>
          </a:prstGeom>
          <a:ln w="76200">
            <a:solidFill>
              <a:srgbClr val="8AB7E9"/>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ACFC15DC-23CE-7536-E9E1-08AA585EBC99}"/>
              </a:ext>
            </a:extLst>
          </p:cNvPr>
          <p:cNvSpPr txBox="1">
            <a:spLocks/>
          </p:cNvSpPr>
          <p:nvPr userDrawn="1"/>
        </p:nvSpPr>
        <p:spPr>
          <a:xfrm>
            <a:off x="403859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rgbClr val="8AB7E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www.acralending.com</a:t>
            </a:r>
          </a:p>
        </p:txBody>
      </p:sp>
      <p:sp>
        <p:nvSpPr>
          <p:cNvPr id="12" name="Footer Placeholder 4">
            <a:extLst>
              <a:ext uri="{FF2B5EF4-FFF2-40B4-BE49-F238E27FC236}">
                <a16:creationId xmlns:a16="http://schemas.microsoft.com/office/drawing/2014/main" id="{D358C43E-3BF0-DC2D-63FE-32385E95B46C}"/>
              </a:ext>
            </a:extLst>
          </p:cNvPr>
          <p:cNvSpPr txBox="1">
            <a:spLocks/>
          </p:cNvSpPr>
          <p:nvPr userDrawn="1"/>
        </p:nvSpPr>
        <p:spPr>
          <a:xfrm>
            <a:off x="9105898" y="6258449"/>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rgbClr val="8AB7E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Industry’s Leading</a:t>
            </a:r>
          </a:p>
          <a:p>
            <a:pPr algn="r"/>
            <a:r>
              <a:rPr lang="en-US" dirty="0"/>
              <a:t>Private Mortgage Lender</a:t>
            </a:r>
          </a:p>
        </p:txBody>
      </p:sp>
    </p:spTree>
    <p:extLst>
      <p:ext uri="{BB962C8B-B14F-4D97-AF65-F5344CB8AC3E}">
        <p14:creationId xmlns:p14="http://schemas.microsoft.com/office/powerpoint/2010/main" val="306600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2B47-0A9B-B5DD-F1B8-C581B11EE465}"/>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3CE516C-BA83-3CD2-5988-A230997CFE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29ADE4-0F11-5AFE-76BC-511D012CE037}"/>
              </a:ext>
            </a:extLst>
          </p:cNvPr>
          <p:cNvSpPr>
            <a:spLocks noGrp="1"/>
          </p:cNvSpPr>
          <p:nvPr>
            <p:ph type="dt" sz="half" idx="10"/>
          </p:nvPr>
        </p:nvSpPr>
        <p:spPr/>
        <p:txBody>
          <a:bodyPr/>
          <a:lstStyle/>
          <a:p>
            <a:fld id="{A35DBF02-F541-415B-B50A-5E5C3C21AE39}" type="datetimeFigureOut">
              <a:rPr lang="en-US" smtClean="0"/>
              <a:t>4/8/2024</a:t>
            </a:fld>
            <a:endParaRPr lang="en-US"/>
          </a:p>
        </p:txBody>
      </p:sp>
      <p:sp>
        <p:nvSpPr>
          <p:cNvPr id="5" name="Footer Placeholder 4">
            <a:extLst>
              <a:ext uri="{FF2B5EF4-FFF2-40B4-BE49-F238E27FC236}">
                <a16:creationId xmlns:a16="http://schemas.microsoft.com/office/drawing/2014/main" id="{6098ED61-3291-0B76-DF8C-6BC0FA130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CF36C-4C99-3D1A-76B5-B49F3D49AB30}"/>
              </a:ext>
            </a:extLst>
          </p:cNvPr>
          <p:cNvSpPr>
            <a:spLocks noGrp="1"/>
          </p:cNvSpPr>
          <p:nvPr>
            <p:ph type="sldNum" sz="quarter" idx="12"/>
          </p:nvPr>
        </p:nvSpPr>
        <p:spPr/>
        <p:txBody>
          <a:bodyPr/>
          <a:lstStyle/>
          <a:p>
            <a:fld id="{0FFF512B-EAAF-4AE8-B011-E85A534103E0}" type="slidenum">
              <a:rPr lang="en-US" smtClean="0"/>
              <a:t>‹#›</a:t>
            </a:fld>
            <a:endParaRPr lang="en-US"/>
          </a:p>
        </p:txBody>
      </p:sp>
    </p:spTree>
    <p:extLst>
      <p:ext uri="{BB962C8B-B14F-4D97-AF65-F5344CB8AC3E}">
        <p14:creationId xmlns:p14="http://schemas.microsoft.com/office/powerpoint/2010/main" val="19533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486A-9F20-0CB6-14B5-9304B57E3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92989-10E7-1E90-FCC5-AA0507D403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5019E9-C302-110A-7868-9F94243998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18447-4423-E89C-A184-230DA8D9E99E}"/>
              </a:ext>
            </a:extLst>
          </p:cNvPr>
          <p:cNvSpPr>
            <a:spLocks noGrp="1"/>
          </p:cNvSpPr>
          <p:nvPr>
            <p:ph type="dt" sz="half" idx="10"/>
          </p:nvPr>
        </p:nvSpPr>
        <p:spPr/>
        <p:txBody>
          <a:bodyPr/>
          <a:lstStyle/>
          <a:p>
            <a:fld id="{A35DBF02-F541-415B-B50A-5E5C3C21AE39}" type="datetimeFigureOut">
              <a:rPr lang="en-US" smtClean="0"/>
              <a:t>4/8/2024</a:t>
            </a:fld>
            <a:endParaRPr lang="en-US"/>
          </a:p>
        </p:txBody>
      </p:sp>
      <p:sp>
        <p:nvSpPr>
          <p:cNvPr id="6" name="Footer Placeholder 5">
            <a:extLst>
              <a:ext uri="{FF2B5EF4-FFF2-40B4-BE49-F238E27FC236}">
                <a16:creationId xmlns:a16="http://schemas.microsoft.com/office/drawing/2014/main" id="{41A4E64E-C8BF-9866-6C47-FA7644C1B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8C3F3A-0374-1819-AAFA-B37C37DB2BA3}"/>
              </a:ext>
            </a:extLst>
          </p:cNvPr>
          <p:cNvSpPr>
            <a:spLocks noGrp="1"/>
          </p:cNvSpPr>
          <p:nvPr>
            <p:ph type="sldNum" sz="quarter" idx="12"/>
          </p:nvPr>
        </p:nvSpPr>
        <p:spPr/>
        <p:txBody>
          <a:bodyPr/>
          <a:lstStyle/>
          <a:p>
            <a:fld id="{0FFF512B-EAAF-4AE8-B011-E85A534103E0}" type="slidenum">
              <a:rPr lang="en-US" smtClean="0"/>
              <a:t>‹#›</a:t>
            </a:fld>
            <a:endParaRPr lang="en-US"/>
          </a:p>
        </p:txBody>
      </p:sp>
    </p:spTree>
    <p:extLst>
      <p:ext uri="{BB962C8B-B14F-4D97-AF65-F5344CB8AC3E}">
        <p14:creationId xmlns:p14="http://schemas.microsoft.com/office/powerpoint/2010/main" val="219317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BEDE-42C5-AF5F-2F33-72FC0B586B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B2352F-CD32-5F02-CE60-4C50D1F27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CD1376-6519-62F3-6344-0F0B974EA8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C4F122-FB75-C2B7-E2C6-963B22D40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590B91-7008-3990-3441-90A8B377D2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179C3-65D6-0D39-17F4-79DD64C14DCC}"/>
              </a:ext>
            </a:extLst>
          </p:cNvPr>
          <p:cNvSpPr>
            <a:spLocks noGrp="1"/>
          </p:cNvSpPr>
          <p:nvPr>
            <p:ph type="dt" sz="half" idx="10"/>
          </p:nvPr>
        </p:nvSpPr>
        <p:spPr/>
        <p:txBody>
          <a:bodyPr/>
          <a:lstStyle/>
          <a:p>
            <a:fld id="{A35DBF02-F541-415B-B50A-5E5C3C21AE39}" type="datetimeFigureOut">
              <a:rPr lang="en-US" smtClean="0"/>
              <a:t>4/8/2024</a:t>
            </a:fld>
            <a:endParaRPr lang="en-US"/>
          </a:p>
        </p:txBody>
      </p:sp>
      <p:sp>
        <p:nvSpPr>
          <p:cNvPr id="8" name="Footer Placeholder 7">
            <a:extLst>
              <a:ext uri="{FF2B5EF4-FFF2-40B4-BE49-F238E27FC236}">
                <a16:creationId xmlns:a16="http://schemas.microsoft.com/office/drawing/2014/main" id="{7013088E-C475-43BE-DC9D-EDCA65C557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A23591-4EBF-43A7-2632-C9DD920CBA49}"/>
              </a:ext>
            </a:extLst>
          </p:cNvPr>
          <p:cNvSpPr>
            <a:spLocks noGrp="1"/>
          </p:cNvSpPr>
          <p:nvPr>
            <p:ph type="sldNum" sz="quarter" idx="12"/>
          </p:nvPr>
        </p:nvSpPr>
        <p:spPr/>
        <p:txBody>
          <a:bodyPr/>
          <a:lstStyle/>
          <a:p>
            <a:fld id="{0FFF512B-EAAF-4AE8-B011-E85A534103E0}" type="slidenum">
              <a:rPr lang="en-US" smtClean="0"/>
              <a:t>‹#›</a:t>
            </a:fld>
            <a:endParaRPr lang="en-US"/>
          </a:p>
        </p:txBody>
      </p:sp>
    </p:spTree>
    <p:extLst>
      <p:ext uri="{BB962C8B-B14F-4D97-AF65-F5344CB8AC3E}">
        <p14:creationId xmlns:p14="http://schemas.microsoft.com/office/powerpoint/2010/main" val="295016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D844-DF52-BC3F-ABAF-56304DBD44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035A03-F724-27C2-D891-C49DAE2C4A56}"/>
              </a:ext>
            </a:extLst>
          </p:cNvPr>
          <p:cNvSpPr>
            <a:spLocks noGrp="1"/>
          </p:cNvSpPr>
          <p:nvPr>
            <p:ph type="dt" sz="half" idx="10"/>
          </p:nvPr>
        </p:nvSpPr>
        <p:spPr/>
        <p:txBody>
          <a:bodyPr/>
          <a:lstStyle/>
          <a:p>
            <a:fld id="{A35DBF02-F541-415B-B50A-5E5C3C21AE39}" type="datetimeFigureOut">
              <a:rPr lang="en-US" smtClean="0"/>
              <a:t>4/8/2024</a:t>
            </a:fld>
            <a:endParaRPr lang="en-US"/>
          </a:p>
        </p:txBody>
      </p:sp>
      <p:sp>
        <p:nvSpPr>
          <p:cNvPr id="4" name="Footer Placeholder 3">
            <a:extLst>
              <a:ext uri="{FF2B5EF4-FFF2-40B4-BE49-F238E27FC236}">
                <a16:creationId xmlns:a16="http://schemas.microsoft.com/office/drawing/2014/main" id="{7E8510D5-9B72-B267-68AB-B3E5E59532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CB0385-C80E-7791-B8DE-826622CEA2D8}"/>
              </a:ext>
            </a:extLst>
          </p:cNvPr>
          <p:cNvSpPr>
            <a:spLocks noGrp="1"/>
          </p:cNvSpPr>
          <p:nvPr>
            <p:ph type="sldNum" sz="quarter" idx="12"/>
          </p:nvPr>
        </p:nvSpPr>
        <p:spPr/>
        <p:txBody>
          <a:bodyPr/>
          <a:lstStyle/>
          <a:p>
            <a:fld id="{0FFF512B-EAAF-4AE8-B011-E85A534103E0}" type="slidenum">
              <a:rPr lang="en-US" smtClean="0"/>
              <a:t>‹#›</a:t>
            </a:fld>
            <a:endParaRPr lang="en-US"/>
          </a:p>
        </p:txBody>
      </p:sp>
    </p:spTree>
    <p:extLst>
      <p:ext uri="{BB962C8B-B14F-4D97-AF65-F5344CB8AC3E}">
        <p14:creationId xmlns:p14="http://schemas.microsoft.com/office/powerpoint/2010/main" val="73354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38D4B4-3DBF-B97E-3024-E620F1A15E4E}"/>
              </a:ext>
            </a:extLst>
          </p:cNvPr>
          <p:cNvSpPr>
            <a:spLocks noGrp="1"/>
          </p:cNvSpPr>
          <p:nvPr>
            <p:ph type="dt" sz="half" idx="10"/>
          </p:nvPr>
        </p:nvSpPr>
        <p:spPr/>
        <p:txBody>
          <a:bodyPr/>
          <a:lstStyle/>
          <a:p>
            <a:fld id="{A35DBF02-F541-415B-B50A-5E5C3C21AE39}" type="datetimeFigureOut">
              <a:rPr lang="en-US" smtClean="0"/>
              <a:t>4/8/2024</a:t>
            </a:fld>
            <a:endParaRPr lang="en-US"/>
          </a:p>
        </p:txBody>
      </p:sp>
      <p:sp>
        <p:nvSpPr>
          <p:cNvPr id="3" name="Footer Placeholder 2">
            <a:extLst>
              <a:ext uri="{FF2B5EF4-FFF2-40B4-BE49-F238E27FC236}">
                <a16:creationId xmlns:a16="http://schemas.microsoft.com/office/drawing/2014/main" id="{91BEBD57-3BDC-F181-F613-785C8202B0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434A4-777C-1133-B491-E59C577EA816}"/>
              </a:ext>
            </a:extLst>
          </p:cNvPr>
          <p:cNvSpPr>
            <a:spLocks noGrp="1"/>
          </p:cNvSpPr>
          <p:nvPr>
            <p:ph type="sldNum" sz="quarter" idx="12"/>
          </p:nvPr>
        </p:nvSpPr>
        <p:spPr/>
        <p:txBody>
          <a:bodyPr/>
          <a:lstStyle/>
          <a:p>
            <a:fld id="{0FFF512B-EAAF-4AE8-B011-E85A534103E0}" type="slidenum">
              <a:rPr lang="en-US" smtClean="0"/>
              <a:t>‹#›</a:t>
            </a:fld>
            <a:endParaRPr lang="en-US"/>
          </a:p>
        </p:txBody>
      </p:sp>
    </p:spTree>
    <p:extLst>
      <p:ext uri="{BB962C8B-B14F-4D97-AF65-F5344CB8AC3E}">
        <p14:creationId xmlns:p14="http://schemas.microsoft.com/office/powerpoint/2010/main" val="262596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E0CB-F534-3856-04A2-9B3D1097B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E6DEB-AD5B-3888-B801-67A280082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01B4CD-91DA-98BD-6A74-FDF79D82F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8CCB4-4D67-98A2-6BC6-AAB6B35D649F}"/>
              </a:ext>
            </a:extLst>
          </p:cNvPr>
          <p:cNvSpPr>
            <a:spLocks noGrp="1"/>
          </p:cNvSpPr>
          <p:nvPr>
            <p:ph type="dt" sz="half" idx="10"/>
          </p:nvPr>
        </p:nvSpPr>
        <p:spPr/>
        <p:txBody>
          <a:bodyPr/>
          <a:lstStyle/>
          <a:p>
            <a:fld id="{A35DBF02-F541-415B-B50A-5E5C3C21AE39}" type="datetimeFigureOut">
              <a:rPr lang="en-US" smtClean="0"/>
              <a:t>4/8/2024</a:t>
            </a:fld>
            <a:endParaRPr lang="en-US"/>
          </a:p>
        </p:txBody>
      </p:sp>
      <p:sp>
        <p:nvSpPr>
          <p:cNvPr id="6" name="Footer Placeholder 5">
            <a:extLst>
              <a:ext uri="{FF2B5EF4-FFF2-40B4-BE49-F238E27FC236}">
                <a16:creationId xmlns:a16="http://schemas.microsoft.com/office/drawing/2014/main" id="{57F45A89-6D8D-FE65-A4E6-DEF409592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F95C8-55E6-98D5-0D80-D4F90D4FF984}"/>
              </a:ext>
            </a:extLst>
          </p:cNvPr>
          <p:cNvSpPr>
            <a:spLocks noGrp="1"/>
          </p:cNvSpPr>
          <p:nvPr>
            <p:ph type="sldNum" sz="quarter" idx="12"/>
          </p:nvPr>
        </p:nvSpPr>
        <p:spPr/>
        <p:txBody>
          <a:bodyPr/>
          <a:lstStyle/>
          <a:p>
            <a:fld id="{0FFF512B-EAAF-4AE8-B011-E85A534103E0}" type="slidenum">
              <a:rPr lang="en-US" smtClean="0"/>
              <a:t>‹#›</a:t>
            </a:fld>
            <a:endParaRPr lang="en-US"/>
          </a:p>
        </p:txBody>
      </p:sp>
    </p:spTree>
    <p:extLst>
      <p:ext uri="{BB962C8B-B14F-4D97-AF65-F5344CB8AC3E}">
        <p14:creationId xmlns:p14="http://schemas.microsoft.com/office/powerpoint/2010/main" val="241814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8355-F99D-D8A2-9373-5A4FDF913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AEC99E-364D-15D8-A921-096DD649A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A18D03-535E-61AB-507D-357EFB912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C50C2-6349-BA80-6464-8DC1C1ED8503}"/>
              </a:ext>
            </a:extLst>
          </p:cNvPr>
          <p:cNvSpPr>
            <a:spLocks noGrp="1"/>
          </p:cNvSpPr>
          <p:nvPr>
            <p:ph type="dt" sz="half" idx="10"/>
          </p:nvPr>
        </p:nvSpPr>
        <p:spPr/>
        <p:txBody>
          <a:bodyPr/>
          <a:lstStyle/>
          <a:p>
            <a:fld id="{A35DBF02-F541-415B-B50A-5E5C3C21AE39}" type="datetimeFigureOut">
              <a:rPr lang="en-US" smtClean="0"/>
              <a:t>4/8/2024</a:t>
            </a:fld>
            <a:endParaRPr lang="en-US"/>
          </a:p>
        </p:txBody>
      </p:sp>
      <p:sp>
        <p:nvSpPr>
          <p:cNvPr id="6" name="Footer Placeholder 5">
            <a:extLst>
              <a:ext uri="{FF2B5EF4-FFF2-40B4-BE49-F238E27FC236}">
                <a16:creationId xmlns:a16="http://schemas.microsoft.com/office/drawing/2014/main" id="{FAA7DC44-CBB2-E5F9-84C8-72268C334A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F1930-BB40-904C-7F90-92CF301C8FC3}"/>
              </a:ext>
            </a:extLst>
          </p:cNvPr>
          <p:cNvSpPr>
            <a:spLocks noGrp="1"/>
          </p:cNvSpPr>
          <p:nvPr>
            <p:ph type="sldNum" sz="quarter" idx="12"/>
          </p:nvPr>
        </p:nvSpPr>
        <p:spPr/>
        <p:txBody>
          <a:bodyPr/>
          <a:lstStyle/>
          <a:p>
            <a:fld id="{0FFF512B-EAAF-4AE8-B011-E85A534103E0}" type="slidenum">
              <a:rPr lang="en-US" smtClean="0"/>
              <a:t>‹#›</a:t>
            </a:fld>
            <a:endParaRPr lang="en-US"/>
          </a:p>
        </p:txBody>
      </p:sp>
    </p:spTree>
    <p:extLst>
      <p:ext uri="{BB962C8B-B14F-4D97-AF65-F5344CB8AC3E}">
        <p14:creationId xmlns:p14="http://schemas.microsoft.com/office/powerpoint/2010/main" val="78689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75AA-A6E2-0D66-1068-654103FEC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EB9679-266F-019F-9091-AAE9A704F6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E4AE9-DDAD-1F06-A8BB-4B464BB08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DBF02-F541-415B-B50A-5E5C3C21AE39}" type="datetimeFigureOut">
              <a:rPr lang="en-US" smtClean="0"/>
              <a:t>4/8/2024</a:t>
            </a:fld>
            <a:endParaRPr lang="en-US"/>
          </a:p>
        </p:txBody>
      </p:sp>
      <p:sp>
        <p:nvSpPr>
          <p:cNvPr id="5" name="Footer Placeholder 4">
            <a:extLst>
              <a:ext uri="{FF2B5EF4-FFF2-40B4-BE49-F238E27FC236}">
                <a16:creationId xmlns:a16="http://schemas.microsoft.com/office/drawing/2014/main" id="{A5464495-021E-66CC-BEA4-C61202D67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15FE04E-BC1C-2167-E7FE-66BC277FD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FF512B-EAAF-4AE8-B011-E85A534103E0}" type="slidenum">
              <a:rPr lang="en-US" smtClean="0"/>
              <a:t>‹#›</a:t>
            </a:fld>
            <a:endParaRPr lang="en-US"/>
          </a:p>
        </p:txBody>
      </p:sp>
    </p:spTree>
    <p:extLst>
      <p:ext uri="{BB962C8B-B14F-4D97-AF65-F5344CB8AC3E}">
        <p14:creationId xmlns:p14="http://schemas.microsoft.com/office/powerpoint/2010/main" val="58370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1FB9A42D-6A72-B5C8-E103-F1CB7D95BE7C}"/>
              </a:ext>
            </a:extLst>
          </p:cNvPr>
          <p:cNvSpPr txBox="1">
            <a:spLocks/>
          </p:cNvSpPr>
          <p:nvPr/>
        </p:nvSpPr>
        <p:spPr>
          <a:xfrm>
            <a:off x="435441" y="3126419"/>
            <a:ext cx="9144000" cy="40804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8AB7E9"/>
                </a:solidFill>
              </a:rPr>
              <a:t>Webinar Recap</a:t>
            </a:r>
          </a:p>
        </p:txBody>
      </p:sp>
      <p:sp>
        <p:nvSpPr>
          <p:cNvPr id="10" name="Title 1">
            <a:extLst>
              <a:ext uri="{FF2B5EF4-FFF2-40B4-BE49-F238E27FC236}">
                <a16:creationId xmlns:a16="http://schemas.microsoft.com/office/drawing/2014/main" id="{9C05DBCF-BD37-4F5E-1F80-6C88124C9FD5}"/>
              </a:ext>
            </a:extLst>
          </p:cNvPr>
          <p:cNvSpPr txBox="1">
            <a:spLocks/>
          </p:cNvSpPr>
          <p:nvPr/>
        </p:nvSpPr>
        <p:spPr>
          <a:xfrm>
            <a:off x="435441" y="3527559"/>
            <a:ext cx="9144000" cy="1747665"/>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b="1" dirty="0">
                <a:latin typeface="Arial" panose="020B0604020202020204" pitchFamily="34" charset="0"/>
                <a:ea typeface="Roboto" panose="02000000000000000000" pitchFamily="2" charset="0"/>
                <a:cs typeface="Arial" panose="020B0604020202020204" pitchFamily="34" charset="0"/>
              </a:rPr>
              <a:t>Industry’s Leading Private Mortgage Lender</a:t>
            </a:r>
          </a:p>
        </p:txBody>
      </p:sp>
    </p:spTree>
    <p:extLst>
      <p:ext uri="{BB962C8B-B14F-4D97-AF65-F5344CB8AC3E}">
        <p14:creationId xmlns:p14="http://schemas.microsoft.com/office/powerpoint/2010/main" val="1198757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8157-5D30-D23C-5437-0D0425B825D9}"/>
              </a:ext>
            </a:extLst>
          </p:cNvPr>
          <p:cNvSpPr>
            <a:spLocks noGrp="1"/>
          </p:cNvSpPr>
          <p:nvPr>
            <p:ph type="title"/>
          </p:nvPr>
        </p:nvSpPr>
        <p:spPr/>
        <p:txBody>
          <a:bodyPr/>
          <a:lstStyle/>
          <a:p>
            <a:r>
              <a:rPr lang="en-US" dirty="0"/>
              <a:t>One Score No Score</a:t>
            </a:r>
          </a:p>
        </p:txBody>
      </p:sp>
      <p:sp>
        <p:nvSpPr>
          <p:cNvPr id="3" name="Content Placeholder 2">
            <a:extLst>
              <a:ext uri="{FF2B5EF4-FFF2-40B4-BE49-F238E27FC236}">
                <a16:creationId xmlns:a16="http://schemas.microsoft.com/office/drawing/2014/main" id="{E640C3E1-6FA9-6B85-6D87-C050E9C25A48}"/>
              </a:ext>
            </a:extLst>
          </p:cNvPr>
          <p:cNvSpPr>
            <a:spLocks noGrp="1"/>
          </p:cNvSpPr>
          <p:nvPr>
            <p:ph idx="1"/>
          </p:nvPr>
        </p:nvSpPr>
        <p:spPr/>
        <p:txBody>
          <a:bodyPr>
            <a:normAutofit/>
          </a:bodyPr>
          <a:lstStyle/>
          <a:p>
            <a:r>
              <a:rPr lang="en-US" sz="2400" dirty="0"/>
              <a:t>No Minimum Credit required</a:t>
            </a:r>
          </a:p>
          <a:p>
            <a:r>
              <a:rPr lang="en-US" sz="2400" dirty="0"/>
              <a:t>Full Doc &amp; DSCR Only</a:t>
            </a:r>
          </a:p>
          <a:p>
            <a:r>
              <a:rPr lang="en-US" sz="2400" dirty="0"/>
              <a:t>Maximum 65% LTV</a:t>
            </a:r>
          </a:p>
          <a:p>
            <a:r>
              <a:rPr lang="en-US" sz="2400" dirty="0"/>
              <a:t>24 months housing history 0x30</a:t>
            </a:r>
          </a:p>
          <a:p>
            <a:r>
              <a:rPr lang="en-US" sz="2400" dirty="0"/>
              <a:t>No Score price as 700 score</a:t>
            </a:r>
          </a:p>
          <a:p>
            <a:r>
              <a:rPr lang="en-US" sz="2400" dirty="0"/>
              <a:t>No reserves required</a:t>
            </a:r>
          </a:p>
        </p:txBody>
      </p:sp>
    </p:spTree>
    <p:extLst>
      <p:ext uri="{BB962C8B-B14F-4D97-AF65-F5344CB8AC3E}">
        <p14:creationId xmlns:p14="http://schemas.microsoft.com/office/powerpoint/2010/main" val="243237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2CA59-23AA-8C86-0AF4-03E97017FD9E}"/>
              </a:ext>
            </a:extLst>
          </p:cNvPr>
          <p:cNvSpPr txBox="1">
            <a:spLocks/>
          </p:cNvSpPr>
          <p:nvPr/>
        </p:nvSpPr>
        <p:spPr>
          <a:xfrm>
            <a:off x="435441" y="3527559"/>
            <a:ext cx="7089484" cy="1747665"/>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b="1" dirty="0">
                <a:latin typeface="Arial" panose="020B0604020202020204" pitchFamily="34" charset="0"/>
                <a:ea typeface="Roboto" panose="02000000000000000000" pitchFamily="2" charset="0"/>
                <a:cs typeface="Arial" panose="020B0604020202020204" pitchFamily="34" charset="0"/>
              </a:rPr>
              <a:t>Niche Products</a:t>
            </a:r>
          </a:p>
        </p:txBody>
      </p:sp>
    </p:spTree>
    <p:extLst>
      <p:ext uri="{BB962C8B-B14F-4D97-AF65-F5344CB8AC3E}">
        <p14:creationId xmlns:p14="http://schemas.microsoft.com/office/powerpoint/2010/main" val="260979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8157-5D30-D23C-5437-0D0425B825D9}"/>
              </a:ext>
            </a:extLst>
          </p:cNvPr>
          <p:cNvSpPr>
            <a:spLocks noGrp="1"/>
          </p:cNvSpPr>
          <p:nvPr>
            <p:ph type="title"/>
          </p:nvPr>
        </p:nvSpPr>
        <p:spPr/>
        <p:txBody>
          <a:bodyPr/>
          <a:lstStyle/>
          <a:p>
            <a:r>
              <a:rPr lang="en-US" dirty="0"/>
              <a:t>Niches</a:t>
            </a:r>
          </a:p>
        </p:txBody>
      </p:sp>
      <p:sp>
        <p:nvSpPr>
          <p:cNvPr id="3" name="Content Placeholder 2">
            <a:extLst>
              <a:ext uri="{FF2B5EF4-FFF2-40B4-BE49-F238E27FC236}">
                <a16:creationId xmlns:a16="http://schemas.microsoft.com/office/drawing/2014/main" id="{E640C3E1-6FA9-6B85-6D87-C050E9C25A48}"/>
              </a:ext>
            </a:extLst>
          </p:cNvPr>
          <p:cNvSpPr>
            <a:spLocks noGrp="1"/>
          </p:cNvSpPr>
          <p:nvPr>
            <p:ph idx="1"/>
          </p:nvPr>
        </p:nvSpPr>
        <p:spPr/>
        <p:txBody>
          <a:bodyPr>
            <a:normAutofit fontScale="92500"/>
          </a:bodyPr>
          <a:lstStyle/>
          <a:p>
            <a:r>
              <a:rPr lang="en-US" sz="2400" dirty="0">
                <a:ea typeface="Roboto Light" panose="02000000000000000000" pitchFamily="2" charset="0"/>
              </a:rPr>
              <a:t>Short-Term Rentals (DSCR)</a:t>
            </a:r>
          </a:p>
          <a:p>
            <a:r>
              <a:rPr lang="en-US" sz="2400" dirty="0">
                <a:ea typeface="Roboto Light" panose="02000000000000000000" pitchFamily="2" charset="0"/>
              </a:rPr>
              <a:t>Condotels</a:t>
            </a:r>
            <a:endParaRPr lang="en-US" sz="2400" dirty="0"/>
          </a:p>
          <a:p>
            <a:r>
              <a:rPr lang="en-US" sz="2400" dirty="0">
                <a:ea typeface="Roboto Light" panose="02000000000000000000" pitchFamily="2" charset="0"/>
              </a:rPr>
              <a:t>Non-Warrantable Condos </a:t>
            </a:r>
          </a:p>
          <a:p>
            <a:r>
              <a:rPr lang="en-US" sz="2400" dirty="0">
                <a:ea typeface="Roboto Light" panose="02000000000000000000" pitchFamily="2" charset="0"/>
              </a:rPr>
              <a:t>Interest Only options </a:t>
            </a:r>
          </a:p>
          <a:p>
            <a:r>
              <a:rPr lang="en-US" sz="2400" dirty="0">
                <a:ea typeface="Roboto Light" panose="02000000000000000000" pitchFamily="2" charset="0"/>
              </a:rPr>
              <a:t>Rural properties and up to 25 acres</a:t>
            </a:r>
          </a:p>
          <a:p>
            <a:r>
              <a:rPr lang="en-US" sz="2400" dirty="0">
                <a:ea typeface="Roboto Light" panose="02000000000000000000" pitchFamily="2" charset="0"/>
              </a:rPr>
              <a:t>Manufactured homes </a:t>
            </a:r>
          </a:p>
          <a:p>
            <a:r>
              <a:rPr lang="en-US" sz="2400" dirty="0">
                <a:ea typeface="Roboto Light" panose="02000000000000000000" pitchFamily="2" charset="0"/>
              </a:rPr>
              <a:t>Jumbo’s up to $10M</a:t>
            </a:r>
          </a:p>
          <a:p>
            <a:r>
              <a:rPr lang="en-US" sz="2400" dirty="0">
                <a:ea typeface="Roboto Light" panose="02000000000000000000" pitchFamily="2" charset="0"/>
              </a:rPr>
              <a:t>Borrowers with recent credit events (Foreclosure, Bankruptcy, Short Sale, Forbearance)</a:t>
            </a:r>
          </a:p>
          <a:p>
            <a:r>
              <a:rPr lang="en-US" sz="2400" dirty="0">
                <a:ea typeface="Roboto Light" panose="02000000000000000000" pitchFamily="2" charset="0"/>
              </a:rPr>
              <a:t>Min 575 FICO</a:t>
            </a:r>
          </a:p>
        </p:txBody>
      </p:sp>
    </p:spTree>
    <p:extLst>
      <p:ext uri="{BB962C8B-B14F-4D97-AF65-F5344CB8AC3E}">
        <p14:creationId xmlns:p14="http://schemas.microsoft.com/office/powerpoint/2010/main" val="110714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2CA59-23AA-8C86-0AF4-03E97017FD9E}"/>
              </a:ext>
            </a:extLst>
          </p:cNvPr>
          <p:cNvSpPr txBox="1">
            <a:spLocks/>
          </p:cNvSpPr>
          <p:nvPr/>
        </p:nvSpPr>
        <p:spPr>
          <a:xfrm>
            <a:off x="435441" y="3527559"/>
            <a:ext cx="7089484" cy="1747665"/>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b="1" dirty="0">
                <a:latin typeface="Arial" panose="020B0604020202020204" pitchFamily="34" charset="0"/>
                <a:ea typeface="Roboto" panose="02000000000000000000" pitchFamily="2" charset="0"/>
                <a:cs typeface="Arial" panose="020B0604020202020204" pitchFamily="34" charset="0"/>
              </a:rPr>
              <a:t>Sourcing Non-QM Business</a:t>
            </a:r>
          </a:p>
        </p:txBody>
      </p:sp>
    </p:spTree>
    <p:extLst>
      <p:ext uri="{BB962C8B-B14F-4D97-AF65-F5344CB8AC3E}">
        <p14:creationId xmlns:p14="http://schemas.microsoft.com/office/powerpoint/2010/main" val="230010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8157-5D30-D23C-5437-0D0425B825D9}"/>
              </a:ext>
            </a:extLst>
          </p:cNvPr>
          <p:cNvSpPr>
            <a:spLocks noGrp="1"/>
          </p:cNvSpPr>
          <p:nvPr>
            <p:ph type="title"/>
          </p:nvPr>
        </p:nvSpPr>
        <p:spPr/>
        <p:txBody>
          <a:bodyPr/>
          <a:lstStyle/>
          <a:p>
            <a:r>
              <a:rPr lang="en-US" dirty="0"/>
              <a:t>Sourcing Non-QM Loans</a:t>
            </a:r>
          </a:p>
        </p:txBody>
      </p:sp>
      <p:sp>
        <p:nvSpPr>
          <p:cNvPr id="3" name="Content Placeholder 2">
            <a:extLst>
              <a:ext uri="{FF2B5EF4-FFF2-40B4-BE49-F238E27FC236}">
                <a16:creationId xmlns:a16="http://schemas.microsoft.com/office/drawing/2014/main" id="{E640C3E1-6FA9-6B85-6D87-C050E9C25A48}"/>
              </a:ext>
            </a:extLst>
          </p:cNvPr>
          <p:cNvSpPr>
            <a:spLocks noGrp="1"/>
          </p:cNvSpPr>
          <p:nvPr>
            <p:ph idx="1"/>
          </p:nvPr>
        </p:nvSpPr>
        <p:spPr/>
        <p:txBody>
          <a:bodyPr>
            <a:normAutofit fontScale="92500" lnSpcReduction="10000"/>
          </a:bodyPr>
          <a:lstStyle/>
          <a:p>
            <a:r>
              <a:rPr lang="en-US" sz="2400" dirty="0"/>
              <a:t>Direct clients or referral source opportunities for Non-QM consumer loans are:</a:t>
            </a:r>
          </a:p>
          <a:p>
            <a:pPr lvl="1"/>
            <a:r>
              <a:rPr lang="en-US" sz="2000" dirty="0"/>
              <a:t>Realtors </a:t>
            </a:r>
          </a:p>
          <a:p>
            <a:pPr lvl="1"/>
            <a:r>
              <a:rPr lang="en-US" sz="2000" dirty="0"/>
              <a:t>CPA’s / Tax Preparers</a:t>
            </a:r>
          </a:p>
          <a:p>
            <a:pPr lvl="1"/>
            <a:r>
              <a:rPr lang="en-US" sz="2000" dirty="0"/>
              <a:t>Wealth Advisors</a:t>
            </a:r>
          </a:p>
          <a:p>
            <a:pPr lvl="1"/>
            <a:r>
              <a:rPr lang="en-US" sz="2000" dirty="0"/>
              <a:t>Trust Attorneys</a:t>
            </a:r>
          </a:p>
          <a:p>
            <a:pPr lvl="1"/>
            <a:r>
              <a:rPr lang="en-US" sz="2000" dirty="0"/>
              <a:t>Title Reps</a:t>
            </a:r>
          </a:p>
          <a:p>
            <a:pPr lvl="1"/>
            <a:r>
              <a:rPr lang="en-US" sz="2000" dirty="0"/>
              <a:t>Contractors</a:t>
            </a:r>
          </a:p>
          <a:p>
            <a:pPr lvl="1"/>
            <a:r>
              <a:rPr lang="en-US" sz="2000" dirty="0"/>
              <a:t>Hard Money Lenders</a:t>
            </a:r>
          </a:p>
          <a:p>
            <a:pPr lvl="1"/>
            <a:r>
              <a:rPr lang="en-US" sz="2000" dirty="0"/>
              <a:t>Bank + Credit Union Turndowns</a:t>
            </a:r>
          </a:p>
          <a:p>
            <a:pPr lvl="1"/>
            <a:r>
              <a:rPr lang="en-US" sz="2000" dirty="0"/>
              <a:t>Insurance Brokers</a:t>
            </a:r>
          </a:p>
          <a:p>
            <a:pPr lvl="1"/>
            <a:r>
              <a:rPr lang="en-US" sz="2000" dirty="0"/>
              <a:t>Data Brokers / Lead Providers</a:t>
            </a:r>
          </a:p>
          <a:p>
            <a:pPr lvl="1"/>
            <a:r>
              <a:rPr lang="en-US" sz="2000" dirty="0"/>
              <a:t>Real Estate or Foreign Investor Groups</a:t>
            </a:r>
          </a:p>
          <a:p>
            <a:pPr lvl="1"/>
            <a:r>
              <a:rPr lang="en-US" sz="2000" dirty="0"/>
              <a:t>Self-Employed Trade Hubs</a:t>
            </a:r>
          </a:p>
        </p:txBody>
      </p:sp>
    </p:spTree>
    <p:extLst>
      <p:ext uri="{BB962C8B-B14F-4D97-AF65-F5344CB8AC3E}">
        <p14:creationId xmlns:p14="http://schemas.microsoft.com/office/powerpoint/2010/main" val="2746748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1BF6-7423-6960-30FD-5AEC3D772325}"/>
              </a:ext>
            </a:extLst>
          </p:cNvPr>
          <p:cNvSpPr>
            <a:spLocks noGrp="1"/>
          </p:cNvSpPr>
          <p:nvPr>
            <p:ph type="title"/>
          </p:nvPr>
        </p:nvSpPr>
        <p:spPr/>
        <p:txBody>
          <a:bodyPr/>
          <a:lstStyle/>
          <a:p>
            <a:r>
              <a:rPr lang="en-US" dirty="0"/>
              <a:t>White Label Marketing</a:t>
            </a:r>
          </a:p>
        </p:txBody>
      </p:sp>
      <p:sp>
        <p:nvSpPr>
          <p:cNvPr id="3" name="Content Placeholder 2">
            <a:extLst>
              <a:ext uri="{FF2B5EF4-FFF2-40B4-BE49-F238E27FC236}">
                <a16:creationId xmlns:a16="http://schemas.microsoft.com/office/drawing/2014/main" id="{E931B2CB-4F69-B27E-A698-9D10CF0E32B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We offer customizable collateral available for approved brokers</a:t>
            </a:r>
          </a:p>
          <a:p>
            <a:pPr lvl="1"/>
            <a:r>
              <a:rPr lang="en-US" dirty="0">
                <a:latin typeface="Arial" panose="020B0604020202020204" pitchFamily="34" charset="0"/>
                <a:cs typeface="Arial" panose="020B0604020202020204" pitchFamily="34" charset="0"/>
              </a:rPr>
              <a:t>Program and Product Flyers</a:t>
            </a:r>
          </a:p>
          <a:p>
            <a:pPr lvl="1"/>
            <a:r>
              <a:rPr lang="en-US" dirty="0">
                <a:latin typeface="Arial" panose="020B0604020202020204" pitchFamily="34" charset="0"/>
                <a:cs typeface="Arial" panose="020B0604020202020204" pitchFamily="34" charset="0"/>
              </a:rPr>
              <a:t>Social Images</a:t>
            </a:r>
          </a:p>
        </p:txBody>
      </p:sp>
      <p:grpSp>
        <p:nvGrpSpPr>
          <p:cNvPr id="16" name="Group 15">
            <a:extLst>
              <a:ext uri="{FF2B5EF4-FFF2-40B4-BE49-F238E27FC236}">
                <a16:creationId xmlns:a16="http://schemas.microsoft.com/office/drawing/2014/main" id="{5522CC36-6465-3B58-23AF-B5CB7E600329}"/>
              </a:ext>
            </a:extLst>
          </p:cNvPr>
          <p:cNvGrpSpPr/>
          <p:nvPr/>
        </p:nvGrpSpPr>
        <p:grpSpPr>
          <a:xfrm>
            <a:off x="8246707" y="2053547"/>
            <a:ext cx="3246210" cy="3305916"/>
            <a:chOff x="8246707" y="1934548"/>
            <a:chExt cx="3425890" cy="3518950"/>
          </a:xfrm>
        </p:grpSpPr>
        <p:pic>
          <p:nvPicPr>
            <p:cNvPr id="7" name="Picture 6" descr="A white house with a black roof&#10;&#10;Description automatically generated">
              <a:extLst>
                <a:ext uri="{FF2B5EF4-FFF2-40B4-BE49-F238E27FC236}">
                  <a16:creationId xmlns:a16="http://schemas.microsoft.com/office/drawing/2014/main" id="{1C15FAC5-2BAC-F4FE-5D22-315EC0EAB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707" y="1934548"/>
              <a:ext cx="3425890" cy="3425890"/>
            </a:xfrm>
            <a:prstGeom prst="rect">
              <a:avLst/>
            </a:prstGeom>
            <a:ln w="28575">
              <a:solidFill>
                <a:srgbClr val="323E48"/>
              </a:solidFill>
            </a:ln>
          </p:spPr>
        </p:pic>
        <p:sp>
          <p:nvSpPr>
            <p:cNvPr id="9" name="Rectangle 8">
              <a:extLst>
                <a:ext uri="{FF2B5EF4-FFF2-40B4-BE49-F238E27FC236}">
                  <a16:creationId xmlns:a16="http://schemas.microsoft.com/office/drawing/2014/main" id="{E12CCC44-6198-B9BE-79F3-1147C21C1554}"/>
                </a:ext>
              </a:extLst>
            </p:cNvPr>
            <p:cNvSpPr/>
            <p:nvPr/>
          </p:nvSpPr>
          <p:spPr>
            <a:xfrm>
              <a:off x="11234057" y="4945224"/>
              <a:ext cx="363894" cy="3265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B304099-F897-1A4E-CC4C-15D5170FDF23}"/>
                </a:ext>
              </a:extLst>
            </p:cNvPr>
            <p:cNvSpPr txBox="1">
              <a:spLocks/>
            </p:cNvSpPr>
            <p:nvPr/>
          </p:nvSpPr>
          <p:spPr>
            <a:xfrm>
              <a:off x="8246707" y="4557108"/>
              <a:ext cx="3425890" cy="896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33A1"/>
                  </a:solidFill>
                  <a:latin typeface="Arial" panose="020B0604020202020204" pitchFamily="34" charset="0"/>
                  <a:ea typeface="+mj-ea"/>
                  <a:cs typeface="Arial" panose="020B0604020202020204" pitchFamily="34" charset="0"/>
                </a:defRPr>
              </a:lvl1pPr>
            </a:lstStyle>
            <a:p>
              <a:pPr algn="ctr"/>
              <a:r>
                <a:rPr lang="en-US" sz="4000" dirty="0"/>
                <a:t>YOUR INFO</a:t>
              </a:r>
            </a:p>
          </p:txBody>
        </p:sp>
      </p:grpSp>
      <p:grpSp>
        <p:nvGrpSpPr>
          <p:cNvPr id="15" name="Group 14">
            <a:extLst>
              <a:ext uri="{FF2B5EF4-FFF2-40B4-BE49-F238E27FC236}">
                <a16:creationId xmlns:a16="http://schemas.microsoft.com/office/drawing/2014/main" id="{FFA6BBBF-83B5-A66E-6E56-DE8655C6296B}"/>
              </a:ext>
            </a:extLst>
          </p:cNvPr>
          <p:cNvGrpSpPr/>
          <p:nvPr/>
        </p:nvGrpSpPr>
        <p:grpSpPr>
          <a:xfrm>
            <a:off x="5021383" y="2055035"/>
            <a:ext cx="2767309" cy="3329015"/>
            <a:chOff x="5021383" y="1934548"/>
            <a:chExt cx="2920482" cy="3543537"/>
          </a:xfrm>
        </p:grpSpPr>
        <p:pic>
          <p:nvPicPr>
            <p:cNvPr id="11" name="Picture 10">
              <a:extLst>
                <a:ext uri="{FF2B5EF4-FFF2-40B4-BE49-F238E27FC236}">
                  <a16:creationId xmlns:a16="http://schemas.microsoft.com/office/drawing/2014/main" id="{FED59A0A-412F-64D1-0E79-0528B4E6B892}"/>
                </a:ext>
              </a:extLst>
            </p:cNvPr>
            <p:cNvPicPr>
              <a:picLocks noChangeAspect="1"/>
            </p:cNvPicPr>
            <p:nvPr/>
          </p:nvPicPr>
          <p:blipFill>
            <a:blip r:embed="rId3"/>
            <a:stretch>
              <a:fillRect/>
            </a:stretch>
          </p:blipFill>
          <p:spPr>
            <a:xfrm>
              <a:off x="5134865" y="1934548"/>
              <a:ext cx="2693519" cy="3473113"/>
            </a:xfrm>
            <a:prstGeom prst="rect">
              <a:avLst/>
            </a:prstGeom>
            <a:ln w="28575">
              <a:solidFill>
                <a:srgbClr val="323E48"/>
              </a:solidFill>
            </a:ln>
          </p:spPr>
        </p:pic>
        <p:sp>
          <p:nvSpPr>
            <p:cNvPr id="12" name="Rectangle 11">
              <a:extLst>
                <a:ext uri="{FF2B5EF4-FFF2-40B4-BE49-F238E27FC236}">
                  <a16:creationId xmlns:a16="http://schemas.microsoft.com/office/drawing/2014/main" id="{26F560CF-A423-DF78-3657-447074043C3B}"/>
                </a:ext>
              </a:extLst>
            </p:cNvPr>
            <p:cNvSpPr/>
            <p:nvPr/>
          </p:nvSpPr>
          <p:spPr>
            <a:xfrm>
              <a:off x="5243804" y="4590664"/>
              <a:ext cx="2491274" cy="7933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2EA2D3B0-A794-F308-F9B5-EB3B20A705EB}"/>
                </a:ext>
              </a:extLst>
            </p:cNvPr>
            <p:cNvSpPr txBox="1">
              <a:spLocks/>
            </p:cNvSpPr>
            <p:nvPr/>
          </p:nvSpPr>
          <p:spPr>
            <a:xfrm>
              <a:off x="5021383" y="4581695"/>
              <a:ext cx="2920482" cy="896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33A1"/>
                  </a:solidFill>
                  <a:latin typeface="Arial" panose="020B0604020202020204" pitchFamily="34" charset="0"/>
                  <a:ea typeface="+mj-ea"/>
                  <a:cs typeface="Arial" panose="020B0604020202020204" pitchFamily="34" charset="0"/>
                </a:defRPr>
              </a:lvl1pPr>
            </a:lstStyle>
            <a:p>
              <a:pPr algn="ctr"/>
              <a:r>
                <a:rPr lang="en-US" sz="3200" dirty="0"/>
                <a:t>YOUR INFO</a:t>
              </a:r>
            </a:p>
          </p:txBody>
        </p:sp>
      </p:grpSp>
    </p:spTree>
    <p:extLst>
      <p:ext uri="{BB962C8B-B14F-4D97-AF65-F5344CB8AC3E}">
        <p14:creationId xmlns:p14="http://schemas.microsoft.com/office/powerpoint/2010/main" val="283069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2CA59-23AA-8C86-0AF4-03E97017FD9E}"/>
              </a:ext>
            </a:extLst>
          </p:cNvPr>
          <p:cNvSpPr txBox="1">
            <a:spLocks/>
          </p:cNvSpPr>
          <p:nvPr/>
        </p:nvSpPr>
        <p:spPr>
          <a:xfrm>
            <a:off x="435441" y="3527559"/>
            <a:ext cx="7089484" cy="1747665"/>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b="1" dirty="0">
                <a:latin typeface="Arial" panose="020B0604020202020204" pitchFamily="34" charset="0"/>
                <a:ea typeface="Roboto" panose="02000000000000000000" pitchFamily="2" charset="0"/>
                <a:cs typeface="Arial" panose="020B0604020202020204" pitchFamily="34" charset="0"/>
              </a:rPr>
              <a:t>New Technology</a:t>
            </a:r>
          </a:p>
        </p:txBody>
      </p:sp>
    </p:spTree>
    <p:extLst>
      <p:ext uri="{BB962C8B-B14F-4D97-AF65-F5344CB8AC3E}">
        <p14:creationId xmlns:p14="http://schemas.microsoft.com/office/powerpoint/2010/main" val="194895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E333-85F5-DB2D-C1E6-CCA7A1431419}"/>
              </a:ext>
            </a:extLst>
          </p:cNvPr>
          <p:cNvSpPr>
            <a:spLocks noGrp="1"/>
          </p:cNvSpPr>
          <p:nvPr>
            <p:ph type="title"/>
          </p:nvPr>
        </p:nvSpPr>
        <p:spPr/>
        <p:txBody>
          <a:bodyPr/>
          <a:lstStyle/>
          <a:p>
            <a:r>
              <a:rPr lang="en-US" dirty="0"/>
              <a:t>Broker Portal</a:t>
            </a:r>
          </a:p>
        </p:txBody>
      </p:sp>
      <p:pic>
        <p:nvPicPr>
          <p:cNvPr id="5" name="Content Placeholder 4" descr="A blue and grey logo&#10;&#10;Description automatically generated">
            <a:extLst>
              <a:ext uri="{FF2B5EF4-FFF2-40B4-BE49-F238E27FC236}">
                <a16:creationId xmlns:a16="http://schemas.microsoft.com/office/drawing/2014/main" id="{E1E18054-41CE-DA33-573F-0A77B67DB7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441" y="2702759"/>
            <a:ext cx="2384062" cy="993677"/>
          </a:xfrm>
        </p:spPr>
      </p:pic>
      <p:pic>
        <p:nvPicPr>
          <p:cNvPr id="7" name="Picture 6">
            <a:extLst>
              <a:ext uri="{FF2B5EF4-FFF2-40B4-BE49-F238E27FC236}">
                <a16:creationId xmlns:a16="http://schemas.microsoft.com/office/drawing/2014/main" id="{1873B1B8-99A2-5743-1791-7271EB843E9F}"/>
              </a:ext>
            </a:extLst>
          </p:cNvPr>
          <p:cNvPicPr>
            <a:picLocks noChangeAspect="1"/>
          </p:cNvPicPr>
          <p:nvPr/>
        </p:nvPicPr>
        <p:blipFill>
          <a:blip r:embed="rId3"/>
          <a:stretch>
            <a:fillRect/>
          </a:stretch>
        </p:blipFill>
        <p:spPr>
          <a:xfrm>
            <a:off x="3003636" y="1473951"/>
            <a:ext cx="8808749" cy="2317802"/>
          </a:xfrm>
          <a:prstGeom prst="rect">
            <a:avLst/>
          </a:prstGeom>
          <a:ln w="28575">
            <a:solidFill>
              <a:srgbClr val="323E48"/>
            </a:solidFill>
          </a:ln>
        </p:spPr>
      </p:pic>
      <p:sp>
        <p:nvSpPr>
          <p:cNvPr id="8" name="Content Placeholder 2">
            <a:extLst>
              <a:ext uri="{FF2B5EF4-FFF2-40B4-BE49-F238E27FC236}">
                <a16:creationId xmlns:a16="http://schemas.microsoft.com/office/drawing/2014/main" id="{3224DCC9-080C-E7E3-349A-8D6D40222F57}"/>
              </a:ext>
            </a:extLst>
          </p:cNvPr>
          <p:cNvSpPr txBox="1">
            <a:spLocks/>
          </p:cNvSpPr>
          <p:nvPr/>
        </p:nvSpPr>
        <p:spPr>
          <a:xfrm>
            <a:off x="435441" y="1473950"/>
            <a:ext cx="11376944" cy="40041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23E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23E4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23E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23E4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23E4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9" name="Picture 8" descr="A screenshot of a login screen&#10;&#10;Description automatically generated">
            <a:extLst>
              <a:ext uri="{FF2B5EF4-FFF2-40B4-BE49-F238E27FC236}">
                <a16:creationId xmlns:a16="http://schemas.microsoft.com/office/drawing/2014/main" id="{3FC481F6-3D57-2623-3E3F-D659B4463009}"/>
              </a:ext>
            </a:extLst>
          </p:cNvPr>
          <p:cNvPicPr>
            <a:picLocks noChangeAspect="1"/>
          </p:cNvPicPr>
          <p:nvPr/>
        </p:nvPicPr>
        <p:blipFill rotWithShape="1">
          <a:blip r:embed="rId4">
            <a:extLst>
              <a:ext uri="{28A0092B-C50C-407E-A947-70E740481C1C}">
                <a14:useLocalDpi xmlns:a14="http://schemas.microsoft.com/office/drawing/2010/main" val="0"/>
              </a:ext>
            </a:extLst>
          </a:blip>
          <a:srcRect l="4706" t="18195" r="5505" b="28611"/>
          <a:stretch/>
        </p:blipFill>
        <p:spPr>
          <a:xfrm>
            <a:off x="188306" y="1473950"/>
            <a:ext cx="2723264" cy="2317801"/>
          </a:xfrm>
          <a:prstGeom prst="rect">
            <a:avLst/>
          </a:prstGeom>
          <a:ln w="28575">
            <a:solidFill>
              <a:srgbClr val="0033A1"/>
            </a:solidFill>
          </a:ln>
        </p:spPr>
      </p:pic>
      <p:pic>
        <p:nvPicPr>
          <p:cNvPr id="13" name="Picture 12">
            <a:extLst>
              <a:ext uri="{FF2B5EF4-FFF2-40B4-BE49-F238E27FC236}">
                <a16:creationId xmlns:a16="http://schemas.microsoft.com/office/drawing/2014/main" id="{6110ED9A-4044-A44F-1F7A-F2BF64BAF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306" y="3968479"/>
            <a:ext cx="11624079" cy="1332875"/>
          </a:xfrm>
          <a:prstGeom prst="rect">
            <a:avLst/>
          </a:prstGeom>
          <a:ln w="28575">
            <a:solidFill>
              <a:srgbClr val="8AB7E9"/>
            </a:solidFill>
          </a:ln>
        </p:spPr>
      </p:pic>
    </p:spTree>
    <p:extLst>
      <p:ext uri="{BB962C8B-B14F-4D97-AF65-F5344CB8AC3E}">
        <p14:creationId xmlns:p14="http://schemas.microsoft.com/office/powerpoint/2010/main" val="190231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1BF6-7423-6960-30FD-5AEC3D772325}"/>
              </a:ext>
            </a:extLst>
          </p:cNvPr>
          <p:cNvSpPr>
            <a:spLocks noGrp="1"/>
          </p:cNvSpPr>
          <p:nvPr>
            <p:ph type="title"/>
          </p:nvPr>
        </p:nvSpPr>
        <p:spPr>
          <a:xfrm>
            <a:off x="435441" y="282763"/>
            <a:ext cx="11376944" cy="831274"/>
          </a:xfrm>
        </p:spPr>
        <p:txBody>
          <a:bodyPr/>
          <a:lstStyle/>
          <a:p>
            <a:r>
              <a:rPr lang="en-US" dirty="0"/>
              <a:t>Broker Portal</a:t>
            </a:r>
          </a:p>
        </p:txBody>
      </p:sp>
      <p:pic>
        <p:nvPicPr>
          <p:cNvPr id="10" name="Picture 9" descr="A screenshot of a computer&#10;&#10;Description automatically generated">
            <a:extLst>
              <a:ext uri="{FF2B5EF4-FFF2-40B4-BE49-F238E27FC236}">
                <a16:creationId xmlns:a16="http://schemas.microsoft.com/office/drawing/2014/main" id="{12798218-DE20-D397-F951-12B73D32BD55}"/>
              </a:ext>
            </a:extLst>
          </p:cNvPr>
          <p:cNvPicPr>
            <a:picLocks noChangeAspect="1"/>
          </p:cNvPicPr>
          <p:nvPr/>
        </p:nvPicPr>
        <p:blipFill rotWithShape="1">
          <a:blip r:embed="rId2">
            <a:extLst>
              <a:ext uri="{28A0092B-C50C-407E-A947-70E740481C1C}">
                <a14:useLocalDpi xmlns:a14="http://schemas.microsoft.com/office/drawing/2010/main" val="0"/>
              </a:ext>
            </a:extLst>
          </a:blip>
          <a:srcRect l="19494" t="8652"/>
          <a:stretch/>
        </p:blipFill>
        <p:spPr>
          <a:xfrm>
            <a:off x="435441" y="1114037"/>
            <a:ext cx="5918141" cy="3117553"/>
          </a:xfrm>
          <a:prstGeom prst="rect">
            <a:avLst/>
          </a:prstGeom>
          <a:ln w="28575">
            <a:solidFill>
              <a:srgbClr val="323E48"/>
            </a:solidFill>
          </a:ln>
        </p:spPr>
      </p:pic>
      <p:pic>
        <p:nvPicPr>
          <p:cNvPr id="17" name="Picture 16" descr="A blue and white box with black text&#10;&#10;Description automatically generated">
            <a:extLst>
              <a:ext uri="{FF2B5EF4-FFF2-40B4-BE49-F238E27FC236}">
                <a16:creationId xmlns:a16="http://schemas.microsoft.com/office/drawing/2014/main" id="{7B43D3C1-F39C-3DB8-E983-ED2D2A7EB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41" y="4376890"/>
            <a:ext cx="8162925" cy="1123021"/>
          </a:xfrm>
          <a:prstGeom prst="rect">
            <a:avLst/>
          </a:prstGeom>
          <a:ln w="28575">
            <a:solidFill>
              <a:srgbClr val="0033A1"/>
            </a:solidFill>
          </a:ln>
        </p:spPr>
      </p:pic>
      <p:pic>
        <p:nvPicPr>
          <p:cNvPr id="21" name="Picture 20" descr="A screenshot of a computer&#10;&#10;Description automatically generated">
            <a:extLst>
              <a:ext uri="{FF2B5EF4-FFF2-40B4-BE49-F238E27FC236}">
                <a16:creationId xmlns:a16="http://schemas.microsoft.com/office/drawing/2014/main" id="{7B1476DC-85F1-8596-1B01-C881C1C23E6C}"/>
              </a:ext>
            </a:extLst>
          </p:cNvPr>
          <p:cNvPicPr>
            <a:picLocks noChangeAspect="1"/>
          </p:cNvPicPr>
          <p:nvPr/>
        </p:nvPicPr>
        <p:blipFill rotWithShape="1">
          <a:blip r:embed="rId4">
            <a:extLst>
              <a:ext uri="{28A0092B-C50C-407E-A947-70E740481C1C}">
                <a14:useLocalDpi xmlns:a14="http://schemas.microsoft.com/office/drawing/2010/main" val="0"/>
              </a:ext>
            </a:extLst>
          </a:blip>
          <a:srcRect r="71641"/>
          <a:stretch/>
        </p:blipFill>
        <p:spPr>
          <a:xfrm>
            <a:off x="6489962" y="1114037"/>
            <a:ext cx="4104836" cy="3117553"/>
          </a:xfrm>
          <a:prstGeom prst="rect">
            <a:avLst/>
          </a:prstGeom>
          <a:ln w="28575">
            <a:solidFill>
              <a:srgbClr val="8AB7E9"/>
            </a:solidFill>
          </a:ln>
        </p:spPr>
      </p:pic>
    </p:spTree>
    <p:extLst>
      <p:ext uri="{BB962C8B-B14F-4D97-AF65-F5344CB8AC3E}">
        <p14:creationId xmlns:p14="http://schemas.microsoft.com/office/powerpoint/2010/main" val="316116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2CA59-23AA-8C86-0AF4-03E97017FD9E}"/>
              </a:ext>
            </a:extLst>
          </p:cNvPr>
          <p:cNvSpPr txBox="1">
            <a:spLocks/>
          </p:cNvSpPr>
          <p:nvPr/>
        </p:nvSpPr>
        <p:spPr>
          <a:xfrm>
            <a:off x="435441" y="3527559"/>
            <a:ext cx="7089484" cy="1747665"/>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b="1" dirty="0">
                <a:latin typeface="Arial" panose="020B0604020202020204" pitchFamily="34" charset="0"/>
                <a:ea typeface="Roboto" panose="02000000000000000000" pitchFamily="2" charset="0"/>
                <a:cs typeface="Arial" panose="020B0604020202020204" pitchFamily="34" charset="0"/>
              </a:rPr>
              <a:t>Questions?</a:t>
            </a:r>
          </a:p>
        </p:txBody>
      </p:sp>
    </p:spTree>
    <p:extLst>
      <p:ext uri="{BB962C8B-B14F-4D97-AF65-F5344CB8AC3E}">
        <p14:creationId xmlns:p14="http://schemas.microsoft.com/office/powerpoint/2010/main" val="415697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FDA8-BEA8-0E50-9864-1E072EE7CA3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0899AC7-BE40-7DC3-83A5-4F0BA8769E0B}"/>
              </a:ext>
            </a:extLst>
          </p:cNvPr>
          <p:cNvSpPr>
            <a:spLocks noGrp="1"/>
          </p:cNvSpPr>
          <p:nvPr>
            <p:ph idx="1"/>
          </p:nvPr>
        </p:nvSpPr>
        <p:spPr/>
        <p:txBody>
          <a:bodyPr>
            <a:normAutofit fontScale="47500" lnSpcReduction="20000"/>
          </a:bodyPr>
          <a:lstStyle/>
          <a:p>
            <a:pPr algn="just">
              <a:lnSpc>
                <a:spcPct val="120000"/>
              </a:lnSpc>
            </a:pPr>
            <a:r>
              <a:rPr lang="en-US" dirty="0">
                <a:latin typeface="Arial" panose="020B0604020202020204" pitchFamily="34" charset="0"/>
                <a:cs typeface="Arial" panose="020B0604020202020204" pitchFamily="34" charset="0"/>
              </a:rPr>
              <a:t>Acra Lending is a registered dba name of Citadel Servicing Corporation, 3 Ada Parkway, Ste 200A, Irvine, CA 92618; (888)-800-7661 (“CSC”) NMLS ID 144549. Acra Lending operates in 41 states and the District of Columbia: Alabama Consumer Credit License # 22078, Arizona Mortgage Bankers License # 1034431, Arkansas Combination Mortgage Banker-Broker-Servicer License # 109106, Licensed by the Department of Business Oversight under the California Residential Mortgage Lending Act. California – Department of Financial Protection and Innovation Financing Law License # 60DBO94450, California – Department of Financial Protection and Innovation Residential Mortgage Lending Act License # 41DBO-74196, California - DRE Real Estate Corporation License Endorsement License # 01799059, Colorado Mortgage Company Registration, Connecticut Mortgage Lender License # ML-144549, Delaware Lender License # 20322, District of Columbia Mortgage Lender License # MLB144549, Florida Mortgage Lender Servicer License # MLD523, Georgia Mortgage Lender License/Registration # 23462, Hawaii Mortgage Loan Originator License # HI-144549, Idaho, Illinois Residential Mortgage License # MB.6761204, Indiana-DFI Mortgage Lending License # 30531, Kansas Mortgage Company License # MC.0025274, Kentucky Mortgage Company License # MC327787, Louisiana Residential Mortgage Lending License, Maine Supervised Lender License # 144549, Maryland Mortgage Lender License # 144549, Michigan 1st Mortgage Broker/Lender/Servicer License # FL0020685, Minnesota Residential Mortgage Originator License Other Trade Name #1 MN-MO-144549.1, Missouri Mortgage Company License # 144549, Montana Mortgage Lender License # 144549, Nebraska Mortgage Banker License, Nevada Mortgage Company License # 4449, New Hampshire Mortgage Banker License # 21139-MB, New Jersey Residential Mortgage Lender License, New Mexico Mortgage Loan Company License, North Carolina Mortgage Lender License # L-160722, Ohio Residential Mortgage Lending Act Certificate of Registration RM.804651.000, Oklahoma Mortgage Lender License - Other Trade Name #1 ML013105, Oregon Mortgage Lending License # ML-5599, Pennsylvania Mortgage Lender License # 51804, South Carolina-BFI Mortgage Lender/Servicer License - Other Trade Name #1 MLS - 144549 OTN #1, Tennessee Mortgage License # 125315, Texas - SML Mortgage Company License, Utah-DRE Mortgage Entity License - Other Trade Name #1 12074249, Vermont Lender License - Other Trade Name #1 7601, Virginia Lender License # MC-5845, Washington Consumer Loan Company License # CL-144549, Wisconsin Mortgage Banker License # 144549BA, Wyoming Mortgage Lender/Broker License # 3781. This is intended for business professionals only. Acra Lending is an equal opportunity lender. Rates, terms, conditions, and programs are subject to change without notice. Offer of credit subject to credit approval per applicable underwriting and program guidelines, applicant eligibility, and market conditions. Not all applicants may qualify. Restrictions may apply. Not valid in the following states AK, IA, MA, MS, NY, ND, RI, SD, and WV</a:t>
            </a:r>
          </a:p>
          <a:p>
            <a:pPr algn="just"/>
            <a:endParaRPr lang="en-US" dirty="0"/>
          </a:p>
        </p:txBody>
      </p:sp>
    </p:spTree>
    <p:extLst>
      <p:ext uri="{BB962C8B-B14F-4D97-AF65-F5344CB8AC3E}">
        <p14:creationId xmlns:p14="http://schemas.microsoft.com/office/powerpoint/2010/main" val="2933160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8DA8-A0C8-C869-B470-64E24398BAFC}"/>
              </a:ext>
            </a:extLst>
          </p:cNvPr>
          <p:cNvSpPr>
            <a:spLocks noGrp="1"/>
          </p:cNvSpPr>
          <p:nvPr>
            <p:ph type="title"/>
          </p:nvPr>
        </p:nvSpPr>
        <p:spPr/>
        <p:txBody>
          <a:bodyPr/>
          <a:lstStyle/>
          <a:p>
            <a:r>
              <a:rPr lang="en-US" dirty="0"/>
              <a:t>Contact Us!</a:t>
            </a:r>
          </a:p>
        </p:txBody>
      </p:sp>
      <p:sp>
        <p:nvSpPr>
          <p:cNvPr id="4" name="Google Shape;542;p44">
            <a:extLst>
              <a:ext uri="{FF2B5EF4-FFF2-40B4-BE49-F238E27FC236}">
                <a16:creationId xmlns:a16="http://schemas.microsoft.com/office/drawing/2014/main" id="{443AF6F9-6851-7D2B-8D89-7CECBE35FD13}"/>
              </a:ext>
            </a:extLst>
          </p:cNvPr>
          <p:cNvSpPr txBox="1"/>
          <p:nvPr/>
        </p:nvSpPr>
        <p:spPr>
          <a:xfrm>
            <a:off x="2740331" y="1826703"/>
            <a:ext cx="2967949" cy="1331703"/>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None/>
            </a:pPr>
            <a:r>
              <a:rPr lang="en-US" b="1" dirty="0">
                <a:solidFill>
                  <a:srgbClr val="0033A1"/>
                </a:solidFill>
                <a:latin typeface="Arial" panose="020B0604020202020204" pitchFamily="34" charset="0"/>
                <a:ea typeface="Quicksand"/>
                <a:cs typeface="Arial" panose="020B0604020202020204" pitchFamily="34" charset="0"/>
                <a:sym typeface="Quicksand"/>
              </a:rPr>
              <a:t>Ryan Barrus</a:t>
            </a:r>
            <a:endParaRPr lang="en" b="1" dirty="0">
              <a:solidFill>
                <a:srgbClr val="0033A1"/>
              </a:solidFill>
              <a:latin typeface="Arial" panose="020B0604020202020204" pitchFamily="34" charset="0"/>
              <a:ea typeface="Quicksand"/>
              <a:cs typeface="Arial" panose="020B0604020202020204" pitchFamily="34" charset="0"/>
              <a:sym typeface="Quicksand"/>
            </a:endParaRPr>
          </a:p>
          <a:p>
            <a:pPr marL="0" lvl="0" indent="0" rtl="0">
              <a:spcBef>
                <a:spcPts val="0"/>
              </a:spcBef>
              <a:spcAft>
                <a:spcPts val="0"/>
              </a:spcAft>
              <a:buNone/>
            </a:pPr>
            <a:endParaRPr lang="en" sz="500" dirty="0">
              <a:solidFill>
                <a:schemeClr val="tx2">
                  <a:lumMod val="10000"/>
                </a:schemeClr>
              </a:solidFill>
              <a:latin typeface="Arial" panose="020B0604020202020204" pitchFamily="34" charset="0"/>
              <a:ea typeface="Quicksand"/>
              <a:cs typeface="Arial" panose="020B0604020202020204" pitchFamily="34" charset="0"/>
              <a:sym typeface="Quicksand"/>
            </a:endParaRPr>
          </a:p>
          <a:p>
            <a:pPr marL="0" lvl="0" indent="0" rtl="0">
              <a:spcBef>
                <a:spcPts val="0"/>
              </a:spcBef>
              <a:spcAft>
                <a:spcPts val="0"/>
              </a:spcAft>
              <a:buNone/>
            </a:pPr>
            <a:r>
              <a:rPr lang="en" sz="1400" b="1" dirty="0">
                <a:solidFill>
                  <a:srgbClr val="323E48"/>
                </a:solidFill>
                <a:latin typeface="Arial" panose="020B0604020202020204" pitchFamily="34" charset="0"/>
                <a:ea typeface="Quicksand"/>
                <a:cs typeface="Arial" panose="020B0604020202020204" pitchFamily="34" charset="0"/>
                <a:sym typeface="Quicksand"/>
              </a:rPr>
              <a:t>Senior Vice President</a:t>
            </a:r>
            <a:endParaRPr lang="en" sz="1400" dirty="0">
              <a:solidFill>
                <a:schemeClr val="tx2">
                  <a:lumMod val="10000"/>
                </a:schemeClr>
              </a:solidFill>
              <a:latin typeface="Arial" panose="020B0604020202020204" pitchFamily="34" charset="0"/>
              <a:ea typeface="Quicksand"/>
              <a:cs typeface="Arial" panose="020B0604020202020204" pitchFamily="34" charset="0"/>
              <a:sym typeface="Quicksand"/>
            </a:endParaRPr>
          </a:p>
          <a:p>
            <a:pPr>
              <a:spcBef>
                <a:spcPts val="300"/>
              </a:spcBef>
              <a:spcAft>
                <a:spcPts val="300"/>
              </a:spcAft>
            </a:pPr>
            <a:r>
              <a:rPr lang="en" sz="1400" dirty="0">
                <a:solidFill>
                  <a:srgbClr val="323E48"/>
                </a:solidFill>
                <a:latin typeface="Arial" panose="020B0604020202020204" pitchFamily="34" charset="0"/>
                <a:ea typeface="Quicksand"/>
                <a:cs typeface="Arial" panose="020B0604020202020204" pitchFamily="34" charset="0"/>
                <a:sym typeface="Quicksand"/>
              </a:rPr>
              <a:t>(801) 471-7926</a:t>
            </a:r>
          </a:p>
          <a:p>
            <a:pPr marL="0" lvl="0" indent="0" rtl="0">
              <a:spcBef>
                <a:spcPts val="300"/>
              </a:spcBef>
              <a:spcAft>
                <a:spcPts val="300"/>
              </a:spcAft>
              <a:buNone/>
            </a:pPr>
            <a:r>
              <a:rPr lang="en-US" sz="1400" dirty="0">
                <a:solidFill>
                  <a:srgbClr val="323E48"/>
                </a:solidFill>
                <a:latin typeface="Arial" panose="020B0604020202020204" pitchFamily="34" charset="0"/>
                <a:ea typeface="Quicksand"/>
                <a:cs typeface="Arial" panose="020B0604020202020204" pitchFamily="34" charset="0"/>
                <a:sym typeface="Quicksand"/>
              </a:rPr>
              <a:t>R</a:t>
            </a:r>
            <a:r>
              <a:rPr lang="en" sz="1400" dirty="0">
                <a:solidFill>
                  <a:srgbClr val="323E48"/>
                </a:solidFill>
                <a:latin typeface="Arial" panose="020B0604020202020204" pitchFamily="34" charset="0"/>
                <a:ea typeface="Quicksand"/>
                <a:cs typeface="Arial" panose="020B0604020202020204" pitchFamily="34" charset="0"/>
                <a:sym typeface="Quicksand"/>
              </a:rPr>
              <a:t>yan.Barrus@acralending.com</a:t>
            </a:r>
          </a:p>
        </p:txBody>
      </p:sp>
      <p:pic>
        <p:nvPicPr>
          <p:cNvPr id="3" name="Google Shape;541;p44">
            <a:extLst>
              <a:ext uri="{FF2B5EF4-FFF2-40B4-BE49-F238E27FC236}">
                <a16:creationId xmlns:a16="http://schemas.microsoft.com/office/drawing/2014/main" id="{468247BB-9723-B401-E245-8778007E0F6A}"/>
              </a:ext>
            </a:extLst>
          </p:cNvPr>
          <p:cNvPicPr preferRelativeResize="0"/>
          <p:nvPr/>
        </p:nvPicPr>
        <p:blipFill rotWithShape="1">
          <a:blip r:embed="rId2">
            <a:extLst>
              <a:ext uri="{28A0092B-C50C-407E-A947-70E740481C1C}">
                <a14:useLocalDpi xmlns:a14="http://schemas.microsoft.com/office/drawing/2010/main" val="0"/>
              </a:ext>
            </a:extLst>
          </a:blip>
          <a:srcRect l="4992" r="15893" b="21676"/>
          <a:stretch/>
        </p:blipFill>
        <p:spPr>
          <a:xfrm>
            <a:off x="500721" y="1496803"/>
            <a:ext cx="1864975" cy="1846328"/>
          </a:xfrm>
          <a:prstGeom prst="ellipse">
            <a:avLst/>
          </a:prstGeom>
          <a:noFill/>
          <a:ln w="25400">
            <a:solidFill>
              <a:srgbClr val="8AB7E9"/>
            </a:solidFill>
          </a:ln>
        </p:spPr>
      </p:pic>
      <p:sp>
        <p:nvSpPr>
          <p:cNvPr id="6" name="Google Shape;542;p44">
            <a:extLst>
              <a:ext uri="{FF2B5EF4-FFF2-40B4-BE49-F238E27FC236}">
                <a16:creationId xmlns:a16="http://schemas.microsoft.com/office/drawing/2014/main" id="{9637A337-82DA-86B7-D663-27A3D1DB1E6C}"/>
              </a:ext>
            </a:extLst>
          </p:cNvPr>
          <p:cNvSpPr txBox="1"/>
          <p:nvPr/>
        </p:nvSpPr>
        <p:spPr>
          <a:xfrm>
            <a:off x="2740331" y="3844770"/>
            <a:ext cx="2967949" cy="1331703"/>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None/>
            </a:pPr>
            <a:r>
              <a:rPr lang="en-US" b="1" dirty="0">
                <a:solidFill>
                  <a:srgbClr val="0033A1"/>
                </a:solidFill>
                <a:latin typeface="Arial" panose="020B0604020202020204" pitchFamily="34" charset="0"/>
                <a:ea typeface="Quicksand"/>
                <a:cs typeface="Arial" panose="020B0604020202020204" pitchFamily="34" charset="0"/>
                <a:sym typeface="Quicksand"/>
              </a:rPr>
              <a:t>Megan Willie</a:t>
            </a:r>
            <a:endParaRPr lang="en" b="1" dirty="0">
              <a:solidFill>
                <a:srgbClr val="0033A1"/>
              </a:solidFill>
              <a:latin typeface="Arial" panose="020B0604020202020204" pitchFamily="34" charset="0"/>
              <a:ea typeface="Quicksand"/>
              <a:cs typeface="Arial" panose="020B0604020202020204" pitchFamily="34" charset="0"/>
              <a:sym typeface="Quicksand"/>
            </a:endParaRPr>
          </a:p>
          <a:p>
            <a:pPr marL="0" lvl="0" indent="0" rtl="0">
              <a:spcBef>
                <a:spcPts val="0"/>
              </a:spcBef>
              <a:spcAft>
                <a:spcPts val="0"/>
              </a:spcAft>
              <a:buNone/>
            </a:pPr>
            <a:endParaRPr lang="en" sz="500" dirty="0">
              <a:solidFill>
                <a:schemeClr val="tx2">
                  <a:lumMod val="10000"/>
                </a:schemeClr>
              </a:solidFill>
              <a:latin typeface="Arial" panose="020B0604020202020204" pitchFamily="34" charset="0"/>
              <a:ea typeface="Quicksand"/>
              <a:cs typeface="Arial" panose="020B0604020202020204" pitchFamily="34" charset="0"/>
              <a:sym typeface="Quicksand"/>
            </a:endParaRPr>
          </a:p>
          <a:p>
            <a:pPr marL="0" lvl="0" indent="0" rtl="0">
              <a:spcBef>
                <a:spcPts val="0"/>
              </a:spcBef>
              <a:spcAft>
                <a:spcPts val="0"/>
              </a:spcAft>
              <a:buNone/>
            </a:pPr>
            <a:r>
              <a:rPr lang="en" sz="1400" b="1" dirty="0">
                <a:solidFill>
                  <a:srgbClr val="323E48"/>
                </a:solidFill>
                <a:latin typeface="Arial" panose="020B0604020202020204" pitchFamily="34" charset="0"/>
                <a:ea typeface="Quicksand"/>
                <a:cs typeface="Arial" panose="020B0604020202020204" pitchFamily="34" charset="0"/>
                <a:sym typeface="Quicksand"/>
              </a:rPr>
              <a:t>Senior Vice President</a:t>
            </a:r>
            <a:endParaRPr lang="en" sz="1400" dirty="0">
              <a:solidFill>
                <a:schemeClr val="tx2">
                  <a:lumMod val="10000"/>
                </a:schemeClr>
              </a:solidFill>
              <a:latin typeface="Arial" panose="020B0604020202020204" pitchFamily="34" charset="0"/>
              <a:ea typeface="Quicksand"/>
              <a:cs typeface="Arial" panose="020B0604020202020204" pitchFamily="34" charset="0"/>
              <a:sym typeface="Quicksand"/>
            </a:endParaRPr>
          </a:p>
          <a:p>
            <a:pPr>
              <a:spcBef>
                <a:spcPts val="300"/>
              </a:spcBef>
              <a:spcAft>
                <a:spcPts val="300"/>
              </a:spcAft>
            </a:pPr>
            <a:r>
              <a:rPr lang="en" sz="1400" dirty="0">
                <a:solidFill>
                  <a:srgbClr val="323E48"/>
                </a:solidFill>
                <a:latin typeface="Arial" panose="020B0604020202020204" pitchFamily="34" charset="0"/>
                <a:ea typeface="Quicksand"/>
                <a:cs typeface="Arial" panose="020B0604020202020204" pitchFamily="34" charset="0"/>
                <a:sym typeface="Quicksand"/>
              </a:rPr>
              <a:t>(612) 251-1239</a:t>
            </a:r>
          </a:p>
          <a:p>
            <a:pPr marL="0" lvl="0" indent="0" rtl="0">
              <a:spcBef>
                <a:spcPts val="300"/>
              </a:spcBef>
              <a:spcAft>
                <a:spcPts val="300"/>
              </a:spcAft>
              <a:buNone/>
            </a:pPr>
            <a:r>
              <a:rPr lang="en-US" sz="1400" dirty="0">
                <a:solidFill>
                  <a:srgbClr val="323E48"/>
                </a:solidFill>
                <a:latin typeface="Arial" panose="020B0604020202020204" pitchFamily="34" charset="0"/>
                <a:ea typeface="Quicksand"/>
                <a:cs typeface="Arial" panose="020B0604020202020204" pitchFamily="34" charset="0"/>
                <a:sym typeface="Quicksand"/>
              </a:rPr>
              <a:t>M</a:t>
            </a:r>
            <a:r>
              <a:rPr lang="en" sz="1400" dirty="0">
                <a:solidFill>
                  <a:srgbClr val="323E48"/>
                </a:solidFill>
                <a:latin typeface="Arial" panose="020B0604020202020204" pitchFamily="34" charset="0"/>
                <a:ea typeface="Quicksand"/>
                <a:cs typeface="Arial" panose="020B0604020202020204" pitchFamily="34" charset="0"/>
                <a:sym typeface="Quicksand"/>
              </a:rPr>
              <a:t>egan.willie@acralending.com</a:t>
            </a:r>
          </a:p>
        </p:txBody>
      </p:sp>
      <p:pic>
        <p:nvPicPr>
          <p:cNvPr id="7" name="Google Shape;541;p44">
            <a:extLst>
              <a:ext uri="{FF2B5EF4-FFF2-40B4-BE49-F238E27FC236}">
                <a16:creationId xmlns:a16="http://schemas.microsoft.com/office/drawing/2014/main" id="{C13842F7-C91C-6C4E-4942-FC5188E94263}"/>
              </a:ext>
            </a:extLst>
          </p:cNvPr>
          <p:cNvPicPr preferRelativeResize="0"/>
          <p:nvPr/>
        </p:nvPicPr>
        <p:blipFill>
          <a:blip r:embed="rId3">
            <a:extLst>
              <a:ext uri="{28A0092B-C50C-407E-A947-70E740481C1C}">
                <a14:useLocalDpi xmlns:a14="http://schemas.microsoft.com/office/drawing/2010/main" val="0"/>
              </a:ext>
            </a:extLst>
          </a:blip>
          <a:srcRect t="500" b="500"/>
          <a:stretch/>
        </p:blipFill>
        <p:spPr>
          <a:xfrm>
            <a:off x="500721" y="3514870"/>
            <a:ext cx="1864975" cy="1846328"/>
          </a:xfrm>
          <a:prstGeom prst="ellipse">
            <a:avLst/>
          </a:prstGeom>
          <a:noFill/>
          <a:ln w="25400">
            <a:solidFill>
              <a:srgbClr val="8AB7E9"/>
            </a:solidFill>
          </a:ln>
        </p:spPr>
      </p:pic>
    </p:spTree>
    <p:extLst>
      <p:ext uri="{BB962C8B-B14F-4D97-AF65-F5344CB8AC3E}">
        <p14:creationId xmlns:p14="http://schemas.microsoft.com/office/powerpoint/2010/main" val="223557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2CA59-23AA-8C86-0AF4-03E97017FD9E}"/>
              </a:ext>
            </a:extLst>
          </p:cNvPr>
          <p:cNvSpPr txBox="1">
            <a:spLocks/>
          </p:cNvSpPr>
          <p:nvPr/>
        </p:nvSpPr>
        <p:spPr>
          <a:xfrm>
            <a:off x="435441" y="3527559"/>
            <a:ext cx="7089484" cy="1747665"/>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b="1" dirty="0">
                <a:latin typeface="Arial" panose="020B0604020202020204" pitchFamily="34" charset="0"/>
                <a:ea typeface="Roboto" panose="02000000000000000000" pitchFamily="2" charset="0"/>
                <a:cs typeface="Arial" panose="020B0604020202020204" pitchFamily="34" charset="0"/>
              </a:rPr>
              <a:t>Thank You!</a:t>
            </a:r>
          </a:p>
        </p:txBody>
      </p:sp>
    </p:spTree>
    <p:extLst>
      <p:ext uri="{BB962C8B-B14F-4D97-AF65-F5344CB8AC3E}">
        <p14:creationId xmlns:p14="http://schemas.microsoft.com/office/powerpoint/2010/main" val="177729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8DA8-A0C8-C869-B470-64E24398BAFC}"/>
              </a:ext>
            </a:extLst>
          </p:cNvPr>
          <p:cNvSpPr>
            <a:spLocks noGrp="1"/>
          </p:cNvSpPr>
          <p:nvPr>
            <p:ph type="title"/>
          </p:nvPr>
        </p:nvSpPr>
        <p:spPr/>
        <p:txBody>
          <a:bodyPr/>
          <a:lstStyle/>
          <a:p>
            <a:r>
              <a:rPr lang="en-US" dirty="0"/>
              <a:t>Meet The Team</a:t>
            </a:r>
          </a:p>
        </p:txBody>
      </p:sp>
      <p:sp>
        <p:nvSpPr>
          <p:cNvPr id="4" name="Google Shape;542;p44">
            <a:extLst>
              <a:ext uri="{FF2B5EF4-FFF2-40B4-BE49-F238E27FC236}">
                <a16:creationId xmlns:a16="http://schemas.microsoft.com/office/drawing/2014/main" id="{443AF6F9-6851-7D2B-8D89-7CECBE35FD13}"/>
              </a:ext>
            </a:extLst>
          </p:cNvPr>
          <p:cNvSpPr txBox="1"/>
          <p:nvPr/>
        </p:nvSpPr>
        <p:spPr>
          <a:xfrm>
            <a:off x="2740331" y="1826703"/>
            <a:ext cx="2967949" cy="1331703"/>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None/>
            </a:pPr>
            <a:r>
              <a:rPr lang="en-US" b="1" dirty="0">
                <a:solidFill>
                  <a:srgbClr val="0033A1"/>
                </a:solidFill>
                <a:latin typeface="Arial" panose="020B0604020202020204" pitchFamily="34" charset="0"/>
                <a:ea typeface="Quicksand"/>
                <a:cs typeface="Arial" panose="020B0604020202020204" pitchFamily="34" charset="0"/>
                <a:sym typeface="Quicksand"/>
              </a:rPr>
              <a:t>Ryan Barrus</a:t>
            </a:r>
            <a:endParaRPr lang="en" b="1" dirty="0">
              <a:solidFill>
                <a:srgbClr val="0033A1"/>
              </a:solidFill>
              <a:latin typeface="Arial" panose="020B0604020202020204" pitchFamily="34" charset="0"/>
              <a:ea typeface="Quicksand"/>
              <a:cs typeface="Arial" panose="020B0604020202020204" pitchFamily="34" charset="0"/>
              <a:sym typeface="Quicksand"/>
            </a:endParaRPr>
          </a:p>
          <a:p>
            <a:pPr marL="0" lvl="0" indent="0" rtl="0">
              <a:spcBef>
                <a:spcPts val="0"/>
              </a:spcBef>
              <a:spcAft>
                <a:spcPts val="0"/>
              </a:spcAft>
              <a:buNone/>
            </a:pPr>
            <a:endParaRPr lang="en" sz="500" dirty="0">
              <a:solidFill>
                <a:schemeClr val="tx2">
                  <a:lumMod val="10000"/>
                </a:schemeClr>
              </a:solidFill>
              <a:latin typeface="Arial" panose="020B0604020202020204" pitchFamily="34" charset="0"/>
              <a:ea typeface="Quicksand"/>
              <a:cs typeface="Arial" panose="020B0604020202020204" pitchFamily="34" charset="0"/>
              <a:sym typeface="Quicksand"/>
            </a:endParaRPr>
          </a:p>
          <a:p>
            <a:pPr marL="0" lvl="0" indent="0" rtl="0">
              <a:spcBef>
                <a:spcPts val="0"/>
              </a:spcBef>
              <a:spcAft>
                <a:spcPts val="0"/>
              </a:spcAft>
              <a:buNone/>
            </a:pPr>
            <a:r>
              <a:rPr lang="en" sz="1400" b="1" dirty="0">
                <a:solidFill>
                  <a:srgbClr val="323E48"/>
                </a:solidFill>
                <a:latin typeface="Arial" panose="020B0604020202020204" pitchFamily="34" charset="0"/>
                <a:ea typeface="Quicksand"/>
                <a:cs typeface="Arial" panose="020B0604020202020204" pitchFamily="34" charset="0"/>
                <a:sym typeface="Quicksand"/>
              </a:rPr>
              <a:t>Senior Vice President</a:t>
            </a:r>
            <a:endParaRPr lang="en" sz="1400" dirty="0">
              <a:solidFill>
                <a:schemeClr val="tx2">
                  <a:lumMod val="10000"/>
                </a:schemeClr>
              </a:solidFill>
              <a:latin typeface="Arial" panose="020B0604020202020204" pitchFamily="34" charset="0"/>
              <a:ea typeface="Quicksand"/>
              <a:cs typeface="Arial" panose="020B0604020202020204" pitchFamily="34" charset="0"/>
              <a:sym typeface="Quicksand"/>
            </a:endParaRPr>
          </a:p>
          <a:p>
            <a:pPr>
              <a:spcBef>
                <a:spcPts val="300"/>
              </a:spcBef>
              <a:spcAft>
                <a:spcPts val="300"/>
              </a:spcAft>
            </a:pPr>
            <a:r>
              <a:rPr lang="en" sz="1400" dirty="0">
                <a:solidFill>
                  <a:srgbClr val="323E48"/>
                </a:solidFill>
                <a:latin typeface="Arial" panose="020B0604020202020204" pitchFamily="34" charset="0"/>
                <a:ea typeface="Quicksand"/>
                <a:cs typeface="Arial" panose="020B0604020202020204" pitchFamily="34" charset="0"/>
                <a:sym typeface="Quicksand"/>
              </a:rPr>
              <a:t>(801) 471-7926</a:t>
            </a:r>
          </a:p>
          <a:p>
            <a:pPr marL="0" lvl="0" indent="0" rtl="0">
              <a:spcBef>
                <a:spcPts val="300"/>
              </a:spcBef>
              <a:spcAft>
                <a:spcPts val="300"/>
              </a:spcAft>
              <a:buNone/>
            </a:pPr>
            <a:r>
              <a:rPr lang="en-US" sz="1400" dirty="0">
                <a:solidFill>
                  <a:srgbClr val="323E48"/>
                </a:solidFill>
                <a:latin typeface="Arial" panose="020B0604020202020204" pitchFamily="34" charset="0"/>
                <a:ea typeface="Quicksand"/>
                <a:cs typeface="Arial" panose="020B0604020202020204" pitchFamily="34" charset="0"/>
                <a:sym typeface="Quicksand"/>
              </a:rPr>
              <a:t>R</a:t>
            </a:r>
            <a:r>
              <a:rPr lang="en" sz="1400" dirty="0">
                <a:solidFill>
                  <a:srgbClr val="323E48"/>
                </a:solidFill>
                <a:latin typeface="Arial" panose="020B0604020202020204" pitchFamily="34" charset="0"/>
                <a:ea typeface="Quicksand"/>
                <a:cs typeface="Arial" panose="020B0604020202020204" pitchFamily="34" charset="0"/>
                <a:sym typeface="Quicksand"/>
              </a:rPr>
              <a:t>yan.Barrus@acralending.com</a:t>
            </a:r>
          </a:p>
        </p:txBody>
      </p:sp>
      <p:pic>
        <p:nvPicPr>
          <p:cNvPr id="3" name="Google Shape;541;p44">
            <a:extLst>
              <a:ext uri="{FF2B5EF4-FFF2-40B4-BE49-F238E27FC236}">
                <a16:creationId xmlns:a16="http://schemas.microsoft.com/office/drawing/2014/main" id="{468247BB-9723-B401-E245-8778007E0F6A}"/>
              </a:ext>
            </a:extLst>
          </p:cNvPr>
          <p:cNvPicPr preferRelativeResize="0"/>
          <p:nvPr/>
        </p:nvPicPr>
        <p:blipFill rotWithShape="1">
          <a:blip r:embed="rId2">
            <a:extLst>
              <a:ext uri="{28A0092B-C50C-407E-A947-70E740481C1C}">
                <a14:useLocalDpi xmlns:a14="http://schemas.microsoft.com/office/drawing/2010/main" val="0"/>
              </a:ext>
            </a:extLst>
          </a:blip>
          <a:srcRect l="4992" r="15893" b="21676"/>
          <a:stretch/>
        </p:blipFill>
        <p:spPr>
          <a:xfrm>
            <a:off x="500721" y="1496803"/>
            <a:ext cx="1864975" cy="1846328"/>
          </a:xfrm>
          <a:prstGeom prst="ellipse">
            <a:avLst/>
          </a:prstGeom>
          <a:noFill/>
          <a:ln w="25400">
            <a:solidFill>
              <a:srgbClr val="8AB7E9"/>
            </a:solidFill>
          </a:ln>
        </p:spPr>
      </p:pic>
      <p:sp>
        <p:nvSpPr>
          <p:cNvPr id="6" name="Google Shape;542;p44">
            <a:extLst>
              <a:ext uri="{FF2B5EF4-FFF2-40B4-BE49-F238E27FC236}">
                <a16:creationId xmlns:a16="http://schemas.microsoft.com/office/drawing/2014/main" id="{9637A337-82DA-86B7-D663-27A3D1DB1E6C}"/>
              </a:ext>
            </a:extLst>
          </p:cNvPr>
          <p:cNvSpPr txBox="1"/>
          <p:nvPr/>
        </p:nvSpPr>
        <p:spPr>
          <a:xfrm>
            <a:off x="2740331" y="3844770"/>
            <a:ext cx="2967949" cy="1331703"/>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None/>
            </a:pPr>
            <a:r>
              <a:rPr lang="en-US" b="1" dirty="0">
                <a:solidFill>
                  <a:srgbClr val="0033A1"/>
                </a:solidFill>
                <a:latin typeface="Arial" panose="020B0604020202020204" pitchFamily="34" charset="0"/>
                <a:ea typeface="Quicksand"/>
                <a:cs typeface="Arial" panose="020B0604020202020204" pitchFamily="34" charset="0"/>
                <a:sym typeface="Quicksand"/>
              </a:rPr>
              <a:t>Megan Willie</a:t>
            </a:r>
            <a:endParaRPr lang="en" b="1" dirty="0">
              <a:solidFill>
                <a:srgbClr val="0033A1"/>
              </a:solidFill>
              <a:latin typeface="Arial" panose="020B0604020202020204" pitchFamily="34" charset="0"/>
              <a:ea typeface="Quicksand"/>
              <a:cs typeface="Arial" panose="020B0604020202020204" pitchFamily="34" charset="0"/>
              <a:sym typeface="Quicksand"/>
            </a:endParaRPr>
          </a:p>
          <a:p>
            <a:pPr marL="0" lvl="0" indent="0" rtl="0">
              <a:spcBef>
                <a:spcPts val="0"/>
              </a:spcBef>
              <a:spcAft>
                <a:spcPts val="0"/>
              </a:spcAft>
              <a:buNone/>
            </a:pPr>
            <a:endParaRPr lang="en" sz="500" dirty="0">
              <a:solidFill>
                <a:schemeClr val="tx2">
                  <a:lumMod val="10000"/>
                </a:schemeClr>
              </a:solidFill>
              <a:latin typeface="Arial" panose="020B0604020202020204" pitchFamily="34" charset="0"/>
              <a:ea typeface="Quicksand"/>
              <a:cs typeface="Arial" panose="020B0604020202020204" pitchFamily="34" charset="0"/>
              <a:sym typeface="Quicksand"/>
            </a:endParaRPr>
          </a:p>
          <a:p>
            <a:pPr marL="0" lvl="0" indent="0" rtl="0">
              <a:spcBef>
                <a:spcPts val="0"/>
              </a:spcBef>
              <a:spcAft>
                <a:spcPts val="0"/>
              </a:spcAft>
              <a:buNone/>
            </a:pPr>
            <a:r>
              <a:rPr lang="en" sz="1400" b="1" dirty="0">
                <a:solidFill>
                  <a:srgbClr val="323E48"/>
                </a:solidFill>
                <a:latin typeface="Arial" panose="020B0604020202020204" pitchFamily="34" charset="0"/>
                <a:ea typeface="Quicksand"/>
                <a:cs typeface="Arial" panose="020B0604020202020204" pitchFamily="34" charset="0"/>
                <a:sym typeface="Quicksand"/>
              </a:rPr>
              <a:t>Senior Vice President</a:t>
            </a:r>
            <a:endParaRPr lang="en" sz="1400" dirty="0">
              <a:solidFill>
                <a:schemeClr val="tx2">
                  <a:lumMod val="10000"/>
                </a:schemeClr>
              </a:solidFill>
              <a:latin typeface="Arial" panose="020B0604020202020204" pitchFamily="34" charset="0"/>
              <a:ea typeface="Quicksand"/>
              <a:cs typeface="Arial" panose="020B0604020202020204" pitchFamily="34" charset="0"/>
              <a:sym typeface="Quicksand"/>
            </a:endParaRPr>
          </a:p>
          <a:p>
            <a:pPr>
              <a:spcBef>
                <a:spcPts val="300"/>
              </a:spcBef>
              <a:spcAft>
                <a:spcPts val="300"/>
              </a:spcAft>
            </a:pPr>
            <a:r>
              <a:rPr lang="en" sz="1400" dirty="0">
                <a:solidFill>
                  <a:srgbClr val="323E48"/>
                </a:solidFill>
                <a:latin typeface="Arial" panose="020B0604020202020204" pitchFamily="34" charset="0"/>
                <a:ea typeface="Quicksand"/>
                <a:cs typeface="Arial" panose="020B0604020202020204" pitchFamily="34" charset="0"/>
                <a:sym typeface="Quicksand"/>
              </a:rPr>
              <a:t>(612) 251-1239</a:t>
            </a:r>
          </a:p>
          <a:p>
            <a:pPr marL="0" lvl="0" indent="0" rtl="0">
              <a:spcBef>
                <a:spcPts val="300"/>
              </a:spcBef>
              <a:spcAft>
                <a:spcPts val="300"/>
              </a:spcAft>
              <a:buNone/>
            </a:pPr>
            <a:r>
              <a:rPr lang="en-US" sz="1400" dirty="0">
                <a:solidFill>
                  <a:srgbClr val="323E48"/>
                </a:solidFill>
                <a:latin typeface="Arial" panose="020B0604020202020204" pitchFamily="34" charset="0"/>
                <a:ea typeface="Quicksand"/>
                <a:cs typeface="Arial" panose="020B0604020202020204" pitchFamily="34" charset="0"/>
                <a:sym typeface="Quicksand"/>
              </a:rPr>
              <a:t>M</a:t>
            </a:r>
            <a:r>
              <a:rPr lang="en" sz="1400" dirty="0">
                <a:solidFill>
                  <a:srgbClr val="323E48"/>
                </a:solidFill>
                <a:latin typeface="Arial" panose="020B0604020202020204" pitchFamily="34" charset="0"/>
                <a:ea typeface="Quicksand"/>
                <a:cs typeface="Arial" panose="020B0604020202020204" pitchFamily="34" charset="0"/>
                <a:sym typeface="Quicksand"/>
              </a:rPr>
              <a:t>egan.willie@acralending.com</a:t>
            </a:r>
          </a:p>
        </p:txBody>
      </p:sp>
      <p:pic>
        <p:nvPicPr>
          <p:cNvPr id="7" name="Google Shape;541;p44">
            <a:extLst>
              <a:ext uri="{FF2B5EF4-FFF2-40B4-BE49-F238E27FC236}">
                <a16:creationId xmlns:a16="http://schemas.microsoft.com/office/drawing/2014/main" id="{C13842F7-C91C-6C4E-4942-FC5188E94263}"/>
              </a:ext>
            </a:extLst>
          </p:cNvPr>
          <p:cNvPicPr preferRelativeResize="0"/>
          <p:nvPr/>
        </p:nvPicPr>
        <p:blipFill>
          <a:blip r:embed="rId3">
            <a:extLst>
              <a:ext uri="{28A0092B-C50C-407E-A947-70E740481C1C}">
                <a14:useLocalDpi xmlns:a14="http://schemas.microsoft.com/office/drawing/2010/main" val="0"/>
              </a:ext>
            </a:extLst>
          </a:blip>
          <a:srcRect t="500" b="500"/>
          <a:stretch/>
        </p:blipFill>
        <p:spPr>
          <a:xfrm>
            <a:off x="500721" y="3514870"/>
            <a:ext cx="1864975" cy="1846328"/>
          </a:xfrm>
          <a:prstGeom prst="ellipse">
            <a:avLst/>
          </a:prstGeom>
          <a:noFill/>
          <a:ln w="25400">
            <a:solidFill>
              <a:srgbClr val="8AB7E9"/>
            </a:solidFill>
          </a:ln>
        </p:spPr>
      </p:pic>
    </p:spTree>
    <p:extLst>
      <p:ext uri="{BB962C8B-B14F-4D97-AF65-F5344CB8AC3E}">
        <p14:creationId xmlns:p14="http://schemas.microsoft.com/office/powerpoint/2010/main" val="399501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D216-B057-61A1-B0FB-BCAF0B79F08D}"/>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D772C570-6FBD-7FCD-36E2-2FAB54C406EA}"/>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Program Overview</a:t>
            </a:r>
          </a:p>
          <a:p>
            <a:r>
              <a:rPr lang="en-US" dirty="0"/>
              <a:t>Niche Products</a:t>
            </a:r>
            <a:endParaRPr lang="en-US" dirty="0">
              <a:latin typeface="Arial" panose="020B0604020202020204" pitchFamily="34" charset="0"/>
              <a:cs typeface="Arial" panose="020B0604020202020204" pitchFamily="34" charset="0"/>
            </a:endParaRPr>
          </a:p>
          <a:p>
            <a:r>
              <a:rPr lang="en-US" dirty="0"/>
              <a:t>Sourcing Non-QM Business</a:t>
            </a:r>
          </a:p>
          <a:p>
            <a:r>
              <a:rPr lang="en-US" dirty="0">
                <a:latin typeface="Arial" panose="020B0604020202020204" pitchFamily="34" charset="0"/>
                <a:cs typeface="Arial" panose="020B0604020202020204" pitchFamily="34" charset="0"/>
              </a:rPr>
              <a:t>New Technology</a:t>
            </a:r>
          </a:p>
        </p:txBody>
      </p:sp>
    </p:spTree>
    <p:extLst>
      <p:ext uri="{BB962C8B-B14F-4D97-AF65-F5344CB8AC3E}">
        <p14:creationId xmlns:p14="http://schemas.microsoft.com/office/powerpoint/2010/main" val="303576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2CA59-23AA-8C86-0AF4-03E97017FD9E}"/>
              </a:ext>
            </a:extLst>
          </p:cNvPr>
          <p:cNvSpPr txBox="1">
            <a:spLocks/>
          </p:cNvSpPr>
          <p:nvPr/>
        </p:nvSpPr>
        <p:spPr>
          <a:xfrm>
            <a:off x="435441" y="3527559"/>
            <a:ext cx="7089484" cy="1747665"/>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b="1" dirty="0">
                <a:latin typeface="Arial" panose="020B0604020202020204" pitchFamily="34" charset="0"/>
                <a:ea typeface="Roboto" panose="02000000000000000000" pitchFamily="2" charset="0"/>
                <a:cs typeface="Arial" panose="020B0604020202020204" pitchFamily="34" charset="0"/>
              </a:rPr>
              <a:t>Program Overview</a:t>
            </a:r>
          </a:p>
        </p:txBody>
      </p:sp>
    </p:spTree>
    <p:extLst>
      <p:ext uri="{BB962C8B-B14F-4D97-AF65-F5344CB8AC3E}">
        <p14:creationId xmlns:p14="http://schemas.microsoft.com/office/powerpoint/2010/main" val="249467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8157-5D30-D23C-5437-0D0425B825D9}"/>
              </a:ext>
            </a:extLst>
          </p:cNvPr>
          <p:cNvSpPr>
            <a:spLocks noGrp="1"/>
          </p:cNvSpPr>
          <p:nvPr>
            <p:ph type="title"/>
          </p:nvPr>
        </p:nvSpPr>
        <p:spPr>
          <a:xfrm>
            <a:off x="435441" y="280421"/>
            <a:ext cx="11376944" cy="831274"/>
          </a:xfrm>
        </p:spPr>
        <p:txBody>
          <a:bodyPr/>
          <a:lstStyle/>
          <a:p>
            <a:r>
              <a:rPr lang="en-US" dirty="0"/>
              <a:t>Self-Employed Borrowers</a:t>
            </a:r>
          </a:p>
        </p:txBody>
      </p:sp>
      <p:sp>
        <p:nvSpPr>
          <p:cNvPr id="5" name="Google Shape;146;p21">
            <a:extLst>
              <a:ext uri="{FF2B5EF4-FFF2-40B4-BE49-F238E27FC236}">
                <a16:creationId xmlns:a16="http://schemas.microsoft.com/office/drawing/2014/main" id="{5A187210-B1F0-A7BE-3574-574CB57239F8}"/>
              </a:ext>
            </a:extLst>
          </p:cNvPr>
          <p:cNvSpPr txBox="1">
            <a:spLocks/>
          </p:cNvSpPr>
          <p:nvPr/>
        </p:nvSpPr>
        <p:spPr>
          <a:xfrm>
            <a:off x="435441" y="1501628"/>
            <a:ext cx="11376944" cy="514306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228600" indent="-228600">
              <a:lnSpc>
                <a:spcPct val="90000"/>
              </a:lnSpc>
              <a:spcBef>
                <a:spcPts val="1000"/>
              </a:spcBef>
              <a:buClr>
                <a:srgbClr val="323E48"/>
              </a:buClr>
              <a:buSzPct val="100000"/>
              <a:buFont typeface="Arial" panose="020B0604020202020204" pitchFamily="34" charset="0"/>
              <a:buChar char="•"/>
            </a:pPr>
            <a:r>
              <a:rPr lang="en-US" sz="2000" b="1" dirty="0">
                <a:solidFill>
                  <a:srgbClr val="323E48"/>
                </a:solidFill>
                <a:latin typeface="Arial" panose="020B0604020202020204" pitchFamily="34" charset="0"/>
                <a:cs typeface="Arial" panose="020B0604020202020204" pitchFamily="34" charset="0"/>
              </a:rPr>
              <a:t>12-Month Bank Statements</a:t>
            </a:r>
          </a:p>
          <a:p>
            <a:pPr marL="685800" lvl="2"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Qualify with 100% on personal account deposits and 50% on business account deposits (12 consecutive months) *use lower expense ratio verified by CPA or licensed tax preparer</a:t>
            </a:r>
          </a:p>
          <a:p>
            <a:pPr marL="685800" lvl="2"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Loan amounts up to $4M (case-by-case $10M)</a:t>
            </a:r>
          </a:p>
          <a:p>
            <a:pPr marL="685800" lvl="2"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Max LTV 90% Purchase, 80% Refinance, Min 600 FICO</a:t>
            </a:r>
          </a:p>
          <a:p>
            <a:pPr marL="685800" lvl="2"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No reserves required at 75% LTV or below</a:t>
            </a:r>
          </a:p>
          <a:p>
            <a:pPr marL="685800" lvl="2"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No 4506T / No K1’s / No P&amp;L’s / No MI</a:t>
            </a:r>
          </a:p>
          <a:p>
            <a:pPr marL="342900" lvl="1" indent="-342900">
              <a:lnSpc>
                <a:spcPct val="90000"/>
              </a:lnSpc>
              <a:spcBef>
                <a:spcPts val="1000"/>
              </a:spcBef>
              <a:buClr>
                <a:srgbClr val="323E48"/>
              </a:buClr>
              <a:buSzPct val="100000"/>
              <a:buFont typeface="Arial" panose="020B0604020202020204" pitchFamily="34" charset="0"/>
              <a:buChar char="•"/>
            </a:pPr>
            <a:r>
              <a:rPr lang="en-US" sz="2000" b="1" dirty="0">
                <a:solidFill>
                  <a:srgbClr val="323E48"/>
                </a:solidFill>
                <a:latin typeface="Arial" panose="020B0604020202020204" pitchFamily="34" charset="0"/>
                <a:cs typeface="Arial" panose="020B0604020202020204" pitchFamily="34" charset="0"/>
              </a:rPr>
              <a:t>1099 Only and P&amp;L</a:t>
            </a:r>
          </a:p>
          <a:p>
            <a:pPr marL="685800" lvl="3"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P&amp;L Only: CPA prepared P&amp;L covering most recent 1 year and YTD (No bank statements needed)</a:t>
            </a:r>
          </a:p>
          <a:p>
            <a:pPr marL="685800" lvl="3"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1099 Only: Most recent 1 year 1099s + Most recent 2 months Bank Statements for YTD </a:t>
            </a:r>
          </a:p>
          <a:p>
            <a:pPr marL="685800" lvl="3"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Max 80% LTV, Min 600 FICO, First-Time Home Buyers now allowed</a:t>
            </a:r>
          </a:p>
          <a:p>
            <a:pPr marL="685800" lvl="3"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No rural or multi-units</a:t>
            </a:r>
          </a:p>
          <a:p>
            <a:pPr marL="685800" lvl="3"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Min 24-month recent mortgage history</a:t>
            </a:r>
          </a:p>
          <a:p>
            <a:pPr marL="800100" lvl="2" indent="-342900">
              <a:lnSpc>
                <a:spcPct val="90000"/>
              </a:lnSpc>
              <a:spcBef>
                <a:spcPts val="1000"/>
              </a:spcBef>
              <a:buClr>
                <a:srgbClr val="323E48"/>
              </a:buClr>
              <a:buSzPct val="100000"/>
              <a:buFont typeface="Arial" panose="020B0604020202020204" pitchFamily="34" charset="0"/>
              <a:buChar char="•"/>
            </a:pPr>
            <a:endParaRPr lang="en-US" sz="1600" dirty="0">
              <a:solidFill>
                <a:srgbClr val="323E48"/>
              </a:solidFill>
              <a:latin typeface="Arial" panose="020B0604020202020204" pitchFamily="34" charset="0"/>
              <a:cs typeface="Arial" panose="020B0604020202020204" pitchFamily="34" charset="0"/>
            </a:endParaRPr>
          </a:p>
          <a:p>
            <a:pPr marL="0" lvl="1">
              <a:lnSpc>
                <a:spcPct val="90000"/>
              </a:lnSpc>
              <a:spcBef>
                <a:spcPts val="1000"/>
              </a:spcBef>
              <a:buClr>
                <a:srgbClr val="323E48"/>
              </a:buClr>
              <a:buSzPct val="100000"/>
            </a:pPr>
            <a:endParaRPr lang="en-US" sz="1600" dirty="0">
              <a:solidFill>
                <a:srgbClr val="323E48"/>
              </a:solidFill>
              <a:latin typeface="Arial" panose="020B0604020202020204" pitchFamily="34" charset="0"/>
              <a:cs typeface="Arial" panose="020B0604020202020204" pitchFamily="34" charset="0"/>
            </a:endParaRPr>
          </a:p>
          <a:p>
            <a:pPr marL="457200" lvl="2">
              <a:lnSpc>
                <a:spcPct val="90000"/>
              </a:lnSpc>
              <a:spcBef>
                <a:spcPts val="1000"/>
              </a:spcBef>
              <a:buClr>
                <a:srgbClr val="323E48"/>
              </a:buClr>
              <a:buSzPct val="100000"/>
            </a:pPr>
            <a:endParaRPr lang="en-US" sz="1600" dirty="0">
              <a:solidFill>
                <a:srgbClr val="323E4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60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8157-5D30-D23C-5437-0D0425B825D9}"/>
              </a:ext>
            </a:extLst>
          </p:cNvPr>
          <p:cNvSpPr>
            <a:spLocks noGrp="1"/>
          </p:cNvSpPr>
          <p:nvPr>
            <p:ph type="title"/>
          </p:nvPr>
        </p:nvSpPr>
        <p:spPr/>
        <p:txBody>
          <a:bodyPr/>
          <a:lstStyle/>
          <a:p>
            <a:r>
              <a:rPr lang="en-US" dirty="0"/>
              <a:t>Investor Cash Flow</a:t>
            </a:r>
          </a:p>
        </p:txBody>
      </p:sp>
      <p:sp>
        <p:nvSpPr>
          <p:cNvPr id="3" name="Content Placeholder 2">
            <a:extLst>
              <a:ext uri="{FF2B5EF4-FFF2-40B4-BE49-F238E27FC236}">
                <a16:creationId xmlns:a16="http://schemas.microsoft.com/office/drawing/2014/main" id="{E640C3E1-6FA9-6B85-6D87-C050E9C25A48}"/>
              </a:ext>
            </a:extLst>
          </p:cNvPr>
          <p:cNvSpPr>
            <a:spLocks noGrp="1"/>
          </p:cNvSpPr>
          <p:nvPr>
            <p:ph idx="1"/>
          </p:nvPr>
        </p:nvSpPr>
        <p:spPr/>
        <p:txBody>
          <a:bodyPr>
            <a:normAutofit fontScale="92500" lnSpcReduction="10000"/>
          </a:bodyPr>
          <a:lstStyle/>
          <a:p>
            <a:r>
              <a:rPr lang="en-US" sz="2400" dirty="0"/>
              <a:t>Qualify solely off subject property rents (Rents/PITI) - DSCR ratio down to .80</a:t>
            </a:r>
          </a:p>
          <a:p>
            <a:r>
              <a:rPr lang="en-US" sz="2400" dirty="0"/>
              <a:t>No Ratio DSCR option at 65% LTV max on purchase and 55% max LTV on refi</a:t>
            </a:r>
          </a:p>
          <a:p>
            <a:r>
              <a:rPr lang="en-US" sz="2400" dirty="0"/>
              <a:t>No income or employment verification</a:t>
            </a:r>
          </a:p>
          <a:p>
            <a:r>
              <a:rPr lang="en-US" sz="2400" dirty="0"/>
              <a:t>Available on SFRs, 2-4 Units, Condos, Townhomes, Condotels, and Non-Warrantable Condos</a:t>
            </a:r>
          </a:p>
          <a:p>
            <a:r>
              <a:rPr lang="en-US" sz="2400" dirty="0"/>
              <a:t>Loan amounts up to $3M </a:t>
            </a:r>
          </a:p>
          <a:p>
            <a:r>
              <a:rPr lang="en-US" sz="2400" dirty="0"/>
              <a:t>Investment properties only</a:t>
            </a:r>
          </a:p>
          <a:p>
            <a:r>
              <a:rPr lang="en-US" sz="2400" dirty="0"/>
              <a:t>No reserves required </a:t>
            </a:r>
          </a:p>
          <a:p>
            <a:r>
              <a:rPr lang="en-US" sz="2400" dirty="0"/>
              <a:t>5yr &amp; 10yr I/O options available (Use I/O payment for DSCR ratio)</a:t>
            </a:r>
          </a:p>
          <a:p>
            <a:r>
              <a:rPr lang="en-US" sz="2400" dirty="0"/>
              <a:t>Purchases - Use the rent survey on appraisal for DSCR ratio</a:t>
            </a:r>
          </a:p>
        </p:txBody>
      </p:sp>
    </p:spTree>
    <p:extLst>
      <p:ext uri="{BB962C8B-B14F-4D97-AF65-F5344CB8AC3E}">
        <p14:creationId xmlns:p14="http://schemas.microsoft.com/office/powerpoint/2010/main" val="356234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8157-5D30-D23C-5437-0D0425B825D9}"/>
              </a:ext>
            </a:extLst>
          </p:cNvPr>
          <p:cNvSpPr>
            <a:spLocks noGrp="1"/>
          </p:cNvSpPr>
          <p:nvPr>
            <p:ph type="title"/>
          </p:nvPr>
        </p:nvSpPr>
        <p:spPr/>
        <p:txBody>
          <a:bodyPr/>
          <a:lstStyle/>
          <a:p>
            <a:r>
              <a:rPr lang="en-US" dirty="0"/>
              <a:t>ATR-In-Full</a:t>
            </a:r>
          </a:p>
        </p:txBody>
      </p:sp>
      <p:sp>
        <p:nvSpPr>
          <p:cNvPr id="3" name="Content Placeholder 2">
            <a:extLst>
              <a:ext uri="{FF2B5EF4-FFF2-40B4-BE49-F238E27FC236}">
                <a16:creationId xmlns:a16="http://schemas.microsoft.com/office/drawing/2014/main" id="{E640C3E1-6FA9-6B85-6D87-C050E9C25A48}"/>
              </a:ext>
            </a:extLst>
          </p:cNvPr>
          <p:cNvSpPr>
            <a:spLocks noGrp="1"/>
          </p:cNvSpPr>
          <p:nvPr>
            <p:ph idx="1"/>
          </p:nvPr>
        </p:nvSpPr>
        <p:spPr/>
        <p:txBody>
          <a:bodyPr>
            <a:normAutofit/>
          </a:bodyPr>
          <a:lstStyle/>
          <a:p>
            <a:r>
              <a:rPr lang="en-US" sz="2400" dirty="0"/>
              <a:t>Qualify with a liquid asset that is equal to or greater than the requested loan amount</a:t>
            </a:r>
          </a:p>
          <a:p>
            <a:r>
              <a:rPr lang="en-US" sz="2400" dirty="0"/>
              <a:t>Borrower does not have to be currently employed</a:t>
            </a:r>
          </a:p>
          <a:p>
            <a:r>
              <a:rPr lang="en-US" sz="2400" dirty="0"/>
              <a:t>Only show 2 months of statements for qualifying account (Brokerage Accounts, Retirement Accounts, Savings, etc.)</a:t>
            </a:r>
          </a:p>
          <a:p>
            <a:r>
              <a:rPr lang="en-US" sz="2400" dirty="0"/>
              <a:t>Min 600 FICO</a:t>
            </a:r>
          </a:p>
          <a:p>
            <a:r>
              <a:rPr lang="en-US" sz="2400" dirty="0"/>
              <a:t>Max 75% LTV Purchase</a:t>
            </a:r>
          </a:p>
          <a:p>
            <a:r>
              <a:rPr lang="en-US" sz="2400" dirty="0"/>
              <a:t>Max 70% LTV Refinance</a:t>
            </a:r>
          </a:p>
          <a:p>
            <a:r>
              <a:rPr lang="en-US" sz="2400" dirty="0"/>
              <a:t>Owner-Occupied Only</a:t>
            </a:r>
            <a:endParaRPr lang="en-US" sz="3200" dirty="0"/>
          </a:p>
        </p:txBody>
      </p:sp>
    </p:spTree>
    <p:extLst>
      <p:ext uri="{BB962C8B-B14F-4D97-AF65-F5344CB8AC3E}">
        <p14:creationId xmlns:p14="http://schemas.microsoft.com/office/powerpoint/2010/main" val="40220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8157-5D30-D23C-5437-0D0425B825D9}"/>
              </a:ext>
            </a:extLst>
          </p:cNvPr>
          <p:cNvSpPr>
            <a:spLocks noGrp="1"/>
          </p:cNvSpPr>
          <p:nvPr>
            <p:ph type="title"/>
          </p:nvPr>
        </p:nvSpPr>
        <p:spPr>
          <a:xfrm>
            <a:off x="435441" y="179753"/>
            <a:ext cx="11376944" cy="831274"/>
          </a:xfrm>
        </p:spPr>
        <p:txBody>
          <a:bodyPr/>
          <a:lstStyle/>
          <a:p>
            <a:r>
              <a:rPr lang="en-US" dirty="0"/>
              <a:t>Unique Borrowers</a:t>
            </a:r>
          </a:p>
        </p:txBody>
      </p:sp>
      <p:sp>
        <p:nvSpPr>
          <p:cNvPr id="5" name="Google Shape;146;p21">
            <a:extLst>
              <a:ext uri="{FF2B5EF4-FFF2-40B4-BE49-F238E27FC236}">
                <a16:creationId xmlns:a16="http://schemas.microsoft.com/office/drawing/2014/main" id="{5A187210-B1F0-A7BE-3574-574CB57239F8}"/>
              </a:ext>
            </a:extLst>
          </p:cNvPr>
          <p:cNvSpPr txBox="1">
            <a:spLocks/>
          </p:cNvSpPr>
          <p:nvPr/>
        </p:nvSpPr>
        <p:spPr>
          <a:xfrm>
            <a:off x="435441" y="857469"/>
            <a:ext cx="11376944" cy="514306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228600" indent="-228600">
              <a:lnSpc>
                <a:spcPct val="90000"/>
              </a:lnSpc>
              <a:spcBef>
                <a:spcPts val="1000"/>
              </a:spcBef>
              <a:buClr>
                <a:srgbClr val="323E48"/>
              </a:buClr>
              <a:buSzPct val="100000"/>
              <a:buFont typeface="Arial" panose="020B0604020202020204" pitchFamily="34" charset="0"/>
              <a:buChar char="•"/>
            </a:pPr>
            <a:r>
              <a:rPr lang="en-US" sz="2000" b="1" dirty="0">
                <a:solidFill>
                  <a:srgbClr val="323E48"/>
                </a:solidFill>
                <a:latin typeface="Arial" panose="020B0604020202020204" pitchFamily="34" charset="0"/>
                <a:cs typeface="Arial" panose="020B0604020202020204" pitchFamily="34" charset="0"/>
              </a:rPr>
              <a:t>Foreign National</a:t>
            </a:r>
          </a:p>
          <a:p>
            <a:pPr marL="685800" lvl="2"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Designed for borrowers who live + work outside of the US looking to purchase or refi an investment property here</a:t>
            </a:r>
          </a:p>
          <a:p>
            <a:pPr marL="685800" lvl="2"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No reserves, income, job, or credit required</a:t>
            </a:r>
          </a:p>
          <a:p>
            <a:pPr marL="685800" lvl="2"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NOO Only, Qualify on DSCR, 30-Year Fixed, 5yr &amp; 10yr I/O available</a:t>
            </a:r>
          </a:p>
          <a:p>
            <a:pPr marL="685800" lvl="2"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Max LTV 70% Purchase, 65% Refinance</a:t>
            </a:r>
          </a:p>
          <a:p>
            <a:pPr marL="342900" lvl="1" indent="-342900">
              <a:lnSpc>
                <a:spcPct val="90000"/>
              </a:lnSpc>
              <a:spcBef>
                <a:spcPts val="1000"/>
              </a:spcBef>
              <a:buClr>
                <a:srgbClr val="323E48"/>
              </a:buClr>
              <a:buSzPct val="100000"/>
              <a:buFont typeface="Arial" panose="020B0604020202020204" pitchFamily="34" charset="0"/>
              <a:buChar char="•"/>
            </a:pPr>
            <a:r>
              <a:rPr lang="en-US" sz="2000" b="1" dirty="0">
                <a:solidFill>
                  <a:srgbClr val="323E48"/>
                </a:solidFill>
                <a:latin typeface="Arial" panose="020B0604020202020204" pitchFamily="34" charset="0"/>
                <a:cs typeface="Arial" panose="020B0604020202020204" pitchFamily="34" charset="0"/>
              </a:rPr>
              <a:t>Non-Permanent Resident Aliens</a:t>
            </a:r>
          </a:p>
          <a:p>
            <a:pPr marL="685800" lvl="3"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Can qualify in any of our programs on all occupancies</a:t>
            </a:r>
          </a:p>
          <a:p>
            <a:pPr marL="685800" lvl="3"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Should have an unexpired VISA and an EAD card (can structure as ITIN if missing either a VISA or EAD card)</a:t>
            </a:r>
          </a:p>
          <a:p>
            <a:pPr marL="685800" lvl="3"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Max 80% LTV, Loan Amounts up to $1M (greater allowed case-by-case)</a:t>
            </a:r>
          </a:p>
          <a:p>
            <a:pPr marL="342900" lvl="1" indent="-342900">
              <a:lnSpc>
                <a:spcPct val="90000"/>
              </a:lnSpc>
              <a:spcBef>
                <a:spcPts val="1000"/>
              </a:spcBef>
              <a:buClr>
                <a:srgbClr val="323E48"/>
              </a:buClr>
              <a:buSzPct val="100000"/>
              <a:buFont typeface="Arial" panose="020B0604020202020204" pitchFamily="34" charset="0"/>
              <a:buChar char="•"/>
            </a:pPr>
            <a:r>
              <a:rPr lang="en-US" sz="2000" b="1" dirty="0">
                <a:solidFill>
                  <a:srgbClr val="323E48"/>
                </a:solidFill>
                <a:latin typeface="Arial" panose="020B0604020202020204" pitchFamily="34" charset="0"/>
                <a:cs typeface="Arial" panose="020B0604020202020204" pitchFamily="34" charset="0"/>
              </a:rPr>
              <a:t>ITIN</a:t>
            </a:r>
          </a:p>
          <a:p>
            <a:pPr marL="685800" lvl="3"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Income programs: WVOE, Bank Statement, DSCR</a:t>
            </a:r>
          </a:p>
          <a:p>
            <a:pPr marL="685800" lvl="3"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2-year income history, Valid government issued ID or Passport</a:t>
            </a:r>
          </a:p>
          <a:p>
            <a:pPr marL="685800" lvl="3" indent="-228600">
              <a:lnSpc>
                <a:spcPct val="90000"/>
              </a:lnSpc>
              <a:spcBef>
                <a:spcPts val="1000"/>
              </a:spcBef>
              <a:buClr>
                <a:srgbClr val="323E48"/>
              </a:buClr>
              <a:buSzPct val="100000"/>
              <a:buFont typeface="Arial" panose="020B0604020202020204" pitchFamily="34" charset="0"/>
              <a:buChar char="•"/>
            </a:pPr>
            <a:r>
              <a:rPr lang="en-US" sz="1600" dirty="0">
                <a:solidFill>
                  <a:srgbClr val="323E48"/>
                </a:solidFill>
                <a:latin typeface="Arial" panose="020B0604020202020204" pitchFamily="34" charset="0"/>
                <a:cs typeface="Arial" panose="020B0604020202020204" pitchFamily="34" charset="0"/>
              </a:rPr>
              <a:t>Min 650 FICO, Max 80% LTV, Loan amounts up to $1M</a:t>
            </a:r>
          </a:p>
          <a:p>
            <a:pPr marL="457200" lvl="2">
              <a:lnSpc>
                <a:spcPct val="90000"/>
              </a:lnSpc>
              <a:spcBef>
                <a:spcPts val="1000"/>
              </a:spcBef>
              <a:buClr>
                <a:srgbClr val="323E48"/>
              </a:buClr>
              <a:buSzPct val="100000"/>
            </a:pPr>
            <a:endParaRPr lang="en-US" sz="1600" dirty="0">
              <a:solidFill>
                <a:srgbClr val="323E4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7031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TotalTime>
  <Words>1241</Words>
  <Application>Microsoft Office PowerPoint</Application>
  <PresentationFormat>Widescreen</PresentationFormat>
  <Paragraphs>122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Roboto Light</vt:lpstr>
      <vt:lpstr>Office Theme</vt:lpstr>
      <vt:lpstr>PowerPoint Presentation</vt:lpstr>
      <vt:lpstr>Disclaimer</vt:lpstr>
      <vt:lpstr>Meet The Team</vt:lpstr>
      <vt:lpstr>Table Of Contents</vt:lpstr>
      <vt:lpstr>PowerPoint Presentation</vt:lpstr>
      <vt:lpstr>Self-Employed Borrowers</vt:lpstr>
      <vt:lpstr>Investor Cash Flow</vt:lpstr>
      <vt:lpstr>ATR-In-Full</vt:lpstr>
      <vt:lpstr>Unique Borrowers</vt:lpstr>
      <vt:lpstr>One Score No Score</vt:lpstr>
      <vt:lpstr>PowerPoint Presentation</vt:lpstr>
      <vt:lpstr>Niches</vt:lpstr>
      <vt:lpstr>PowerPoint Presentation</vt:lpstr>
      <vt:lpstr>Sourcing Non-QM Loans</vt:lpstr>
      <vt:lpstr>White Label Marketing</vt:lpstr>
      <vt:lpstr>PowerPoint Presentation</vt:lpstr>
      <vt:lpstr>Broker Portal</vt:lpstr>
      <vt:lpstr>Broker Portal</vt:lpstr>
      <vt:lpstr>PowerPoint Presentation</vt:lpstr>
      <vt:lpstr>Contact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Lopez</dc:creator>
  <cp:lastModifiedBy>Anthony Lopez</cp:lastModifiedBy>
  <cp:revision>8</cp:revision>
  <dcterms:created xsi:type="dcterms:W3CDTF">2024-03-12T16:58:31Z</dcterms:created>
  <dcterms:modified xsi:type="dcterms:W3CDTF">2024-04-08T19:57:56Z</dcterms:modified>
</cp:coreProperties>
</file>